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52"/>
  </p:notesMasterIdLst>
  <p:sldIdLst>
    <p:sldId id="344" r:id="rId2"/>
    <p:sldId id="335" r:id="rId3"/>
    <p:sldId id="301" r:id="rId4"/>
    <p:sldId id="336" r:id="rId5"/>
    <p:sldId id="337" r:id="rId6"/>
    <p:sldId id="338" r:id="rId7"/>
    <p:sldId id="339" r:id="rId8"/>
    <p:sldId id="340" r:id="rId9"/>
    <p:sldId id="341" r:id="rId10"/>
    <p:sldId id="346" r:id="rId11"/>
    <p:sldId id="296" r:id="rId12"/>
    <p:sldId id="342" r:id="rId13"/>
    <p:sldId id="343" r:id="rId14"/>
    <p:sldId id="326" r:id="rId15"/>
    <p:sldId id="327" r:id="rId16"/>
    <p:sldId id="345" r:id="rId17"/>
    <p:sldId id="297" r:id="rId18"/>
    <p:sldId id="328" r:id="rId19"/>
    <p:sldId id="329" r:id="rId20"/>
    <p:sldId id="330" r:id="rId21"/>
    <p:sldId id="298" r:id="rId22"/>
    <p:sldId id="331" r:id="rId23"/>
    <p:sldId id="332" r:id="rId24"/>
    <p:sldId id="333" r:id="rId25"/>
    <p:sldId id="317" r:id="rId26"/>
    <p:sldId id="318" r:id="rId27"/>
    <p:sldId id="319" r:id="rId28"/>
    <p:sldId id="299" r:id="rId29"/>
    <p:sldId id="320" r:id="rId30"/>
    <p:sldId id="321" r:id="rId31"/>
    <p:sldId id="300" r:id="rId32"/>
    <p:sldId id="322" r:id="rId33"/>
    <p:sldId id="323" r:id="rId34"/>
    <p:sldId id="324" r:id="rId35"/>
    <p:sldId id="325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2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366" y="-48"/>
      </p:cViewPr>
      <p:guideLst>
        <p:guide orient="horz" pos="2160"/>
        <p:guide orient="horz" pos="864"/>
        <p:guide orient="horz" pos="3552"/>
        <p:guide pos="2880"/>
        <p:guide pos="4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A95B4D4D-A0F7-4BA4-B84B-5047CE053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6A91D-8D92-4BA6-ABC3-C2C68EAE2031}" type="slidenum">
              <a:rPr lang="en-US"/>
              <a:pPr/>
              <a:t>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7E3F7-7C0A-4F2E-932A-16CC63F7DAC0}" type="slidenum">
              <a:rPr lang="en-US"/>
              <a:pPr/>
              <a:t>14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FDF46-F1DF-475B-8624-1B033F0B430D}" type="slidenum">
              <a:rPr lang="en-US"/>
              <a:pPr/>
              <a:t>15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113B3-305E-4AEA-B13F-9E2E790F5A03}" type="slidenum">
              <a:rPr lang="en-US"/>
              <a:pPr/>
              <a:t>18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F2955-9DFF-4785-B893-32A62FDE0B6F}" type="slidenum">
              <a:rPr lang="en-US"/>
              <a:pPr/>
              <a:t>19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0207B-50B8-4132-B33A-E3B34EDAE859}" type="slidenum">
              <a:rPr lang="en-US"/>
              <a:pPr/>
              <a:t>20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CC4D8-7CF4-4130-B663-ABB08DEE7909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56AE1-0A79-4F0A-8C3D-BB52A54C4787}" type="slidenum">
              <a:rPr lang="en-US"/>
              <a:pPr/>
              <a:t>23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AF086-E435-44E1-B12D-62DAE0F9C7C0}" type="slidenum">
              <a:rPr lang="en-US"/>
              <a:pPr/>
              <a:t>24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5768B-5974-4AEB-966D-FE1B7006B7A6}" type="slidenum">
              <a:rPr lang="en-US"/>
              <a:pPr/>
              <a:t>25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AE460-FD19-4D9E-85BA-C0BDCCD8DFE8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46160-C57B-4FEF-9538-D4305CAD5CE6}" type="slidenum">
              <a:rPr lang="en-US"/>
              <a:pPr/>
              <a:t>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D1394-8C60-4992-8540-C57F4490810E}" type="slidenum">
              <a:rPr lang="en-US"/>
              <a:pPr/>
              <a:t>27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2C41F-4D97-4485-857E-62C1D051437E}" type="slidenum">
              <a:rPr lang="en-US"/>
              <a:pPr/>
              <a:t>29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25726-66AD-4810-AB86-7014A357FC50}" type="slidenum">
              <a:rPr lang="en-US"/>
              <a:pPr/>
              <a:t>30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71D8A-C492-4927-B0FA-1AEEAD7C54F2}" type="slidenum">
              <a:rPr lang="en-US"/>
              <a:pPr/>
              <a:t>32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47023-5A5F-4C35-BBB3-7522B53CE171}" type="slidenum">
              <a:rPr lang="en-US"/>
              <a:pPr/>
              <a:t>33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0F4F8-81E5-412E-9295-758B07082C05}" type="slidenum">
              <a:rPr lang="en-US"/>
              <a:pPr/>
              <a:t>34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BF099-266D-4C2D-8530-FA7907DCBBF9}" type="slidenum">
              <a:rPr lang="en-US"/>
              <a:pPr/>
              <a:t>35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CFB4E-FC5A-4F75-97FD-3204B11D636C}" type="slidenum">
              <a:rPr lang="en-US"/>
              <a:pPr/>
              <a:t>36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74782-5B2C-4F8C-97DC-30D74B543E11}" type="slidenum">
              <a:rPr lang="en-US"/>
              <a:pPr/>
              <a:t>37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D84C2-92CE-418D-A90B-0254C0F3C523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64CAE-6F14-40A4-A087-B02C3126DC71}" type="slidenum">
              <a:rPr lang="en-US"/>
              <a:pPr/>
              <a:t>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4806A-B700-4B37-A229-8A77C3F4D545}" type="slidenum">
              <a:rPr lang="en-US"/>
              <a:pPr/>
              <a:t>39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16E21-7846-4474-A7CD-5256AD135D5A}" type="slidenum">
              <a:rPr lang="en-US"/>
              <a:pPr/>
              <a:t>40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36E6F-AE97-43FA-89EE-35A406BED3F3}" type="slidenum">
              <a:rPr lang="en-US"/>
              <a:pPr/>
              <a:t>41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0D7DD-D6E6-4A0E-9F95-A7D9A5FB934E}" type="slidenum">
              <a:rPr lang="en-US"/>
              <a:pPr/>
              <a:t>42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6CC1F-0A05-4973-B802-16DAD04D36CC}" type="slidenum">
              <a:rPr lang="en-US"/>
              <a:pPr/>
              <a:t>43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B62FF-86A8-4A32-A53B-C7C7CE5B313E}" type="slidenum">
              <a:rPr lang="en-US"/>
              <a:pPr/>
              <a:t>44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60390-2C0D-4C8A-AE53-249E135E85EE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64E7A-B012-4F2A-B285-D47DC5AFFABA}" type="slidenum">
              <a:rPr lang="en-US"/>
              <a:pPr/>
              <a:t>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BFE1D-D9D5-4A9B-BA39-FD87D42011D1}" type="slidenum">
              <a:rPr lang="en-US"/>
              <a:pPr/>
              <a:t>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9670D-2EA4-41E3-86C9-36EF4C2D3F7E}" type="slidenum">
              <a:rPr lang="en-US"/>
              <a:pPr/>
              <a:t>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AC66D-8EBB-4A9E-9143-CD57C6E650DD}" type="slidenum">
              <a:rPr lang="en-US"/>
              <a:pPr/>
              <a:t>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2D05F-F689-490E-B74D-BCCB3FBBD327}" type="slidenum">
              <a:rPr lang="en-US"/>
              <a:pPr/>
              <a:t>12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7482E-FA0C-45C0-9134-A26D3025960C}" type="slidenum">
              <a:rPr lang="en-US"/>
              <a:pPr/>
              <a:t>13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9" name="Rectangle 7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8305800" y="6096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6200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9_mED99cdk&amp;feature=related" TargetMode="External"/><Relationship Id="rId2" Type="http://schemas.openxmlformats.org/officeDocument/2006/relationships/hyperlink" Target="http://www.youtube.com/watch?v=YFlrAfKGQuU&amp;feature=relate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eaKlsoVvWTE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lM1-lj5x8c&amp;feature=relate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Et9w2YPf3Wk&amp;feature=relat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L7N-aCtlL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ojects\Holt\AmericanAnthem\AA_2007\California-Modern-PC\Files\Ch19\hustvwfd_video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th7tImvzut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Vietnam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685800" y="49530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http://www.youtube.com/watch?v=YFlrAfKGQuU&amp;feature=related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http://www.youtube.com/watch?v=P9_mED99cdk&amp;feature=related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8077200" cy="533400"/>
          </a:xfrm>
        </p:spPr>
        <p:txBody>
          <a:bodyPr/>
          <a:lstStyle/>
          <a:p>
            <a:r>
              <a:rPr lang="en-US" dirty="0" smtClean="0"/>
              <a:t>Vietcong</a:t>
            </a:r>
            <a:endParaRPr lang="en-US" dirty="0"/>
          </a:p>
        </p:txBody>
      </p:sp>
      <p:pic>
        <p:nvPicPr>
          <p:cNvPr id="102402" name="Picture 2" descr="http://kevintorres101.edublogs.org/files/2011/03/04_viet_cong-10h0d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3390900" cy="2286001"/>
          </a:xfrm>
          <a:prstGeom prst="rect">
            <a:avLst/>
          </a:prstGeom>
          <a:noFill/>
        </p:spPr>
      </p:pic>
      <p:pic>
        <p:nvPicPr>
          <p:cNvPr id="102404" name="Picture 4" descr="http://t1.gstatic.com/images?q=tbn:ANd9GcTk7l5LQQY6Uv0H-Cm3MZy4fHbHbdkszLxO2GJxSf8Cint79V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09600"/>
            <a:ext cx="2667000" cy="2057401"/>
          </a:xfrm>
          <a:prstGeom prst="rect">
            <a:avLst/>
          </a:prstGeom>
          <a:noFill/>
        </p:spPr>
      </p:pic>
      <p:sp>
        <p:nvSpPr>
          <p:cNvPr id="102406" name="AutoShape 6" descr="data:image/jpg;base64,/9j/4AAQSkZJRgABAQAAAQABAAD/2wCEAAkGBhQSERUUEhQWFRUWFx0YFxgXGBobGhwcGhwYGBweGh4YGyYeGx4kHBwaHy8gIygqLCwsGB4xNTAqNSYrLCkBCQoKBQUFDQUFDSkYEhgpKSkpKSkpKSkpKSkpKSkpKSkpKSkpKSkpKSkpKSkpKSkpKSkpKSkpKSkpKSkpKSkpKf/AABEIAKsA/AMBIgACEQEDEQH/xAAcAAACAgMBAQAAAAAAAAAAAAAFBgQHAAIDAQj/xABFEAACAQIEAwYCBwYFAwIHAAABAhEDIQAEEjEFQVEGEyJhcYEykQdCobHB0fAUI1JikuEVM3KC8aKy0iWjJFNUY4OT0//EABQBAQAAAAAAAAAAAAAAAAAAAAD/xAAUEQEAAAAAAAAAAAAAAAAAAAAA/9oADAMBAAIRAxEAPwAB2N4j3OfoPy7xVPo/gP3z7Y+g8fM+bCr3RSxKS19mDMJ8rAHH0NwPiwr0KVSbvTVj6kCftnAE8Bs1SOurymI+QwQLsH/l6ReOs+uAfE8sW/aIdgTTsQ2xF5XpgFDt5UalmMvVvGggGfCSrSR8mHscWN+2NVy/eUI1OgZNVoLdfT8MCqnDqJoUWzJ1iiwdTUYQW06ZabNc2HUDHCrxc1rq/wC7O0WJg7z64Cf2a4Q9AOapUs0RpnYTMyBzP2DBzAbJVmcHQfh5E7zMfdibQzf7vW2394wEoty549VsR82psRfSZI/Gcb1qwUSfbAdWaLnEdOI02nS4bTvpubX2Fz7YWu2vH6a0UTSXaq0CmG0zEgEkXjVHrGFXIpOXruKaU3RFKspaQWqU4MsfiifEOR8zgLXRwQCNiJGNsDuB1WNCnqFygn1974I4DMZjMZgMnGYzGYDw4jDiNPWU1DUpAYdCbifXliViqO0HG6gzb92yhWckFh4QSCpew8UKBG/lgLWnGYS+wPFKZL0kaoxPi11G1FiP4REKIMxhzJwHuMx4PljMB7jMZjMBmPMe4zAZjMeYzAe4zGYzAfLL1JjFqfR9xdjlqYEnQSh9jI+wjFTVDf2/PDR2P7TZigjU8vpl6gJlNf1SsgH0A98BfOVrhlBxDzieNvNfwjFTr9KWeoVylXunCNDKaQWRvuoBEjn57HFsrUFSG5EW9N/xwCd2qVK1bK0KraKbOUZgQpUUlfVc2kt/a+GJOJZfLIopjwqAAxPKN5a5xXPaotUqJ3RAqB6hJZlUKBppEksYVZRjJ+/EWh2roUUCEHNVBGppIpWtYsNTWj6sWwDd2M4h/wCqZlA0pWDOBMiZV/uZvsw2ZviK1KdRFHi7kvB2kE+HleR8iDiqKP0mVVYkZfL35kNPzDCcEcr9K9T61Cjb/X+JOAsXLcbpmnQFV4augUCDDMRpMECxmfmMFagmxAI88VafpSRipq5FSFYQRUurTIgGnvImJ5eWHXs92rp55GaklQaIkMBzuIIaOuAB9uKCU3oNVAKGV/llQWUsDtu3yOItZ6SOK4IIcTe/Lz8v+7E/6RKTNlYfTOsFesgG45kw0YC9kODd8UFZiyrLFeVoIX0kiZ64CweHBu4psouyhoP8wkDyscEKTz+eMTbGwwG040epH63xtjyd8B4HtPLHurHgItjlnKulCRYxbbflv54DbMgkWkX3Efjipc83eVRSiNDFZnkkhvex+/FutccsVd2myoFeqE8J1SxtJsDaTb2nngDnYXLoKrlB8KwTHMkAfMBj/wAjB6nxxamYKIHZaa3KgldZOx9BO/XyBwK7G0iMmyCRUbUzv/PUFovfTb5DBTI5Z6KKi6NIkk6iCSeoFMj3n54AujE7iPecbYCM1QtIkbXMEHnYrIuOW+3PE6ln4s9jE4CbjMcjXESLjrjcPgNsZjCcRHzx1qqoWkaidgBy9yeXkcBLLYycQM5niB8DGSAIMGZtt88TjgNsZjnqsceoZAwHyvU+LD32C4T3Wuu6s/gSNOyh3ALEncrFwNp54Sv2ckyqk8t+e/4jFl9meDuHpnvghNPV3Kobhl0wXJgjUJ2sRgJPaL6P/wBqzBrqwTWFDDu9UaVAJEMJa2xjDHVSscsKSF+8amYqkgEsADedi178p8sczxMd6pAcoZBAIvEiRB2MAwcGhVVtBXbkOltsBRXHuG5s6q1Sk609WkmZUNOzG/Obm0k8ziBksnOLxr0AaNdYBEvINx8QPvipzle4ZQwsRE+m84Dtk+zgcGJnnJH5TiRwjs+hqxMw2kyRBPOxucd+H5yxvBNp6eeI1Wirt4crXbT9dVYG20DSZPWeuALcT7A6gqUTLd6AGIldJDFixGwUX8yI54sXs52dp5Kj3dKTPiZm3ZoAkxYbAQNh13ILgdQdyxRWpy16bSGRgBKmY53HkwODVLPMAJabXknACe1ue8dCkw/zJLA32YDl/pPrtjp2eVVZiSU2Ata2kR5bD5DC5xnM687ANqKqN/4yWIj1b8MH+FEmmTbdY/tOAbaFYG2qcdgcCkUyPM7n+2PMrVZn08l5+W3XAF5xo1xt1xHo1yWgwAAfXfEh6oBA6+U4DllVMSQvPbeOmOFZg5B5Ab/YZx3r1YAaYgmx5naMRquZ8EaI8QFzsZ9PT54CXVECdUAD2thA4vmSVqPFzJ6G9hv+rYceJV2VG1FfFYR05/lhL4zUGkSwW4uxiN+fIeeAYznwqqoMQoHvAn3nEZ+KcpvynC9W7TUCb5kG5tTSrUH2R6XGI44lQey5qiJj/MZ6Zn0ZIHzvzwDrlc4AdM3t1wRzGY8EhZJnlMbTNumErKZSsBNP94vJkZKy9ZsbfPB/I5tzSYHwwY6Agi8TcXBt5i5wDAi2EAAcwb46ab4EPn4g6mMcl5+s455fiQqudJbqJBFueANOtwZsJxw7yCxjmBI6ATz9TjuDbA3MZnSlRzsGJHtb7xgNMgdbsx5SFMyJ5mBawgT5HAXgnFqmYzeZVXc0aTFdxBO1oEzKsT6jHmb7SJToVWGomnTYsSpAk7AyBuTtgR2Qmhl6SJSNStXQ12IKqIJtJY9I+eAeGzKIBYsdI6m49dsSKefUgSYPS/4YWc1n6msU0VO87vvH1N4VG0AqDqMxjpwyu9ektRUNxeLwQSCJOApjgmYPfpSLFUqOqmImTqCwYMXIH/GLT4bwhqKtpr1NJpsHR319NLLqI0kXBjqvTFOlipSrEhWEyLEq2qP6Yn1wYXPNSJqUyZWdM3tMQett8BY/7PpC+FiAJtA+d9sSKPaFaRAZCVJkMpDR1B2v88KWR7VZjNpFJUQr8Rbxf0hhK9eeObcPzTsssikzdVF+UmCJO++Absz2oplwqMVFTUxDKJ0mAZuYjr69MLnaHKhgR8jiR2c4UJqtUbWwARfCAILNr23nSu+wPnjjxCi6kruBsfLzwCWuZKOLzBvE2/PDPw+pQqFZzFZSbQjEfKLnAfPcM8U9cF8jWOTzORNMQHDd4Ru3eutMgnooVCBynzwFiZXJBKPhJJsWLSTYAS3nAGNWqiQbEHpiJxXN1Mo3fUaL1KbXqLSI3O7aDG9/Ep33GxwQp5xMzRSvSBQtuKi6DYlTqBFzI3Ez1wFdJmh+15ioY/ziBMwTTIEA7TpvHTDhwXNgoyr4oVWPkfEDYdbeWKry+ZGrULszEjUJ3JbxT+t8WLwDOI11ISaVzHQrIsNpv7YBzXxFfDAHLnOI7VSKqm7XiADzBtbArtV22pZQMB46gWwFhPLxfaYvhCq9tM2xASoTubWgmfDEQY67zOAtiXeosyACfiEWi464lO4F2gKDuW6kAfaYxVnDfpDqKympLAEghgAxBEWKgA9dhEL72klTUiupGlgGkibRq6wPn92AwJyLSJmPeeWN6tMEW1DYmIvBnnjlls6lSV1oSDFrH1g9cSiYUT+rxgF7tFxEbC0QI8zf8h7YRe0bvUpsEBnQznyiVJPRQDqnBbjuZY1SwuD0BMEkwLCZge1sD8oDp/aY8AYUXDAnwkNqmDeZVZ9cAkUeBuWiJPMnyjr+OJz9nKwuoba0H5bXwxZmmiR3UlTqbUeZLCb9Zm3yxtwziRkgnSBuTy9MAGynZSs9NmA/eqREnxRcEhpkcvY4aew2ZzVQ5ilmCzLRIUajqcEyWAbdhGloPVY3OOPBc+n7VpTNrDAxTAWSTcAkbyfPph3SR9ebbWt6YAclbXDKGIUi1gJ/mMHbHXgzKKhULBi95mw38+WOvE6h7s+JiZX/ALh0GNshTGudMGDfngGCo8KT0BPyE4F8RAWgAf5ecEsSD9+JOe/ymvEiOXO2E3hGfrUjmv2yqtZcqzESsVdO6srKQCrLIgizAgG2A4dqMm1Z1yyN4s1mZcH6qUUlib7XX54Onsw2qjLELTo92dDMjEgAC4+rbacLvBu0dGtxY1Faxo93QUr4tUhqmsfVPKTvOG7i3GXpKhRNRZtOxMCCZgETt1GAhPwmolfUlMsncGn8QLTIIkuZPrgRT7VU8sq0A+nuxpaDu/1z/Xq+zBOtx3MNTpsqadWrXpQsVj4fCSDfryxU3aqm9LMHvAVZwKhE7a5J+2cAKOnubhZNWJ+sAVv/ALfuI88EOC5jWaaL8bMoAsLyoifM/fjXs7lqbO5qU2q6F1Ki7EyB4vLDd2fZalSW4esjxBtAWCCCIMjYi2AhZhVy2aV1B0PZ789x+N8MYzRRdQiSdKSOew+Vzjh2x4fSOTd1IpVAutqTmG3BlQ25DWlbEE4Sstxh6ndSxJQwvK0foYBwrcXTJlFKO5dCFVYudSRJJETB645jtG7yxy4AW5XvZcqDDlB3YDFd9MyeWAlfimqtTY3UEDUdhEkiRbEvh/EiWKggMw8JJkB7OJ26G+AYsrw2hmUFSlDo2zD9W9Me8SpjvspQKCF7xyd7BdMA8rvPlAwv8Eq1MtmYWUp5klWWBC1wCyxFhrA5Wuw+qMHOF1TVzdR2M93RCe9RiT9iD54BgzPGaFImhXqBC4LqIcysnxAqp0gMG3+HTM2BwrcSzlelxNdTucuwVawnwOdJiF2RyNJMAc+RAwL4rxo0+KFjLKqKo66QAWjzkkx54L53jlB9Ks5VEHeq4plhGkqF0iPh5GwgabQJCuqGc7srtY3+Wk7++HjsVvVYQw7tjfyjntcxPTCBXpg1H0GV1EqdpWTpN9pEH3xYH0bZP/4eqzXFRtEEE+EAho9SY9hgEuo5erNQkkmTfmbkX23+zDxwLspLsakaJ8MXMS2/mV0X9cJycNdayK6xJMbEHTIJBBgi24w608xmAyCnrC31Muknaw8RsBfrOAcjwXLmnpq01decqB/wfMRgQ2UrUStBKqinTQAFqZd9JL6DeRM2NvO1secMfNtQfU1QMVOnWF1LfyABMfbgdXTMqtI1FYLremRUqGpM6Cl9Mzq1kdIO22AO5Ph1UNTnMVO8Uy/w6SOdtPSemDXE88tKmzk7AxPkDt9mFPhXGGUmtX0qo8MTCidrtzJt+WBfGu065nvEAI0z4TYkD8R0P3YAcnaOA+oM5Z20RyOnYTtf774a8hRo0smcs1en30F28aAFmMnTLSVG0xePPCR2W4YKuaI1DSgZrjVP1AApkMTq2I5Ye8rw1FDFFAIFmgTq2kQIFv4fs2wAPi+TJogSCwLfCQwEE28IiY3HnhVy+fOrSzaRztO17jph64N2aqNlwUZSdT6gSZ1F2JncXnrgbmuw9YuC1HVHQqR9pwG3Z6CSVqGpp02NJBBJ5sBO/KeuHHK5rfXA5CAQJHW55YDNRqZZaAelNJ3ZKgJEqxANM2NrhhvzGNa3EqJc0+8FMD/5pC3MRBbSpHOBqMA+mAmZ+uDRLTJBW3XxiMTeGtLm23P164G11y5jXmaK6iI/eIQTNo8QJv0xJ8dB90OoxBBkjazTyPKOuAYK6a6TL1Uj7Dite3VaktOgA+mpUp6T4iqsgZXhyAYGu4JBH2EM3EOI1NJEqAOgcGPPxfhim+1ef7zMNGy+EdPDYxPnOAfOxPGFp5KsAhDozVA7DUrOQYgqIEKImRI6Tebw/tfUehUq1HKmnEKiJ4p2C6pM4S+wmeqJVWmDALqdtrYsPMcSeLVAt7lQthteZjAeZniNRaDsarFu6DqymnOs/UVFWTFrnHBOK+CmXq5pWZAWWmzQCZsYp/F1xPyuQrVBqFeqEP1iVUHrAC39cB+I5nQ8DN5xrbqaYX21GT6i2ATOxNMGtUUrrmkbTezIZEDDZka8Ef8Aw1U3ganMe2plIt5YrPJ5tqb6lMGCMTcx2gqiBqsed7ekEGcBZ3bTxcPqHSy6UkK6yBcDwt1jzuJxU3C22G3nho4f2kqZijVomqCvduGVlgmVMMDJFj1vt1ss8JpCNR9/s/PAMyrIpAQDqJgkDYW38sBq+cKN4JCagQvK0RI5TH24nZ1mencgIDoVVgajAkmN4HP+YTgbXAiOU/r0wDLlqoalVamCyoFrJqmVNM94qmRJEoVgE/Fgz2a4irNmChg1irgnZf3aFj53Y+84Vuy7aSQZuDYGbE8oExG4PnGC/Y7wiqB4oqkW2jQsT0mGGAWu01FkrkySVaZ6/DJ853x2EON7xqWNwTF18j+eGPOcLSpVeTBNrxfUIBtcAiRfdgR0wt5jIGg/c81Aem0jY7r85+eAkcEyYqrpYDfxH0/XLFkdmuHCnTWlJiCpPXUDq9OfzxW/ZapprsG5GY9cWQuZIVSnxlhpvGxBPtAPz57EEftBwoZaoyKw1AxA5CDJEHmCpM3EeeJHC+1NRAJkmV2gfWEk+04Hdtsg9GoKq1HqfvKitr+IBdFp+ssMZIAiQItOAuW4iIAY6SDZo/X6OAsziXaOohmjUoiwBNRj4TeQABBsRf7NsC6nGdOay7VaqOmpWY05069MmBuRqC6R/P8AJVpd2CWY04A/h1Eydr7ECDe2DNPOD/Dajoqq6V1ZGUwWkojINEMnhABAN4k74DftH2gbMaTAKsNQVbwjSqyFm5087gnkDhay1Mk/FpIHhJGnYSAZ2tInnEY416+qrrINJmEyCYLdQWM35gn3vGPG1GoBuWFrhvS4Jnf7cA8dgs1T/fFyFcsNXXTy2JEFi229p2u1vnVBUHwgt93hE9NxfzxXfBsvQVdRJ1FTJRmmFjkTpEsByMzEWOJnDeKv32i50owWANtUxsLzafMdLg9dkcxoq1aZNmqPA6MDqjf+E/dhrxT/ABCrUy+efMJEuFJOw1BVEkCeoMQd+YkF27Xdrky9BAP3j1VBULAlTHiP8IJn5NvGAl8V4glZWQAkKwIIiSVvabCdh+FjgTmvgDgTaJUeKJ3j64iJXc8rjCpw2rmKmfSkapVQTUdVsIGwYm5LHqdsNdXPINKkxAYTFjABE9DGqxudJ2tgBlPhmXzB8dOntBIC6WB2IKxIM2bzv5mey2fosP2Z6hq1aaa5cSdBZgom5YqAsk3OobwYFUKyq+m4BJhgDY2mDGxBM+YJi5IVeynFFocVo1HkJVHdqdX8epFY9VJt7zgLD7ZV1o5Ss4CAhIBIIMm1rb3xQlNS7wASSbAbk8hi2fps45ppUcspvUPev/pWVX5tJ/2YSPo24X33EaAIlVbvG9KYLD/qAwDTwrgdPL8YSip8CpTaeRPdXPu4PzxM7Rds6zVnoZJEAptBrSCZG4C6Y3Bte1zG4mZeqW43mmSo5WhSZgPjAdUUFQNyoZ5CA7465Dg9PK0RTgaomozQzEm5kxBOAX85m+IIhd64rDd1AK2/l1CD5iPO4xEq/SSogGmSYvNj9xwd4xnNQYE7aQCT1Mk+trYQ+K5MNUmmDpjp+WAD10KOykQyswI5ggwRb5Y0qMCt+X34k8Zqhq9Rhsxn32P24hZkQq+/4f3wE7g9Tu9ZkSyFBOw1cziVW4U1IKNWoN9YXA+yY88CKNW4/XLEo5r4QY0g7AYAjWreNU+qoK+8jUfdvuxzY6hEC5358/bn9gxzouCWYAxELHlJn9dMcxVwBfs2sE7zbc2NyZ9rYJdna5TOZlIs4LR6MCNv5S/9V8CuCm8St42i/tAPPzxK4SjDPNpJlkYi2+kyRz3GrASO0+Uamy1qLFaiiIAsU39D0IOA3EONvWq0S+kDuxGkROqzEzz1CI2tths41QenQIBBPWNgfXythErpCID9V6inyujj7G+3ATe87quCNov8+fS/34c+BcRZm1vZRAAnn4rL1Mx9nqUWvmWWorKxEqQYsYNiOsYZez+XNYjUxAUEKFG076Yi525m8+gFWqJXdlaSAxbvFNw7GTB8oVREWVsLvGuEUqVUI2mkHUQ0koxESYA/dsJEqZEEGbnD7leBpTg1VVEWNKkgKpjc3u3mduXUgOJ5/KVGCM0lWlO7XvL7RBsQeYO/3Av8N4SKVQMSHAIupVo2vYmN9zGHXI8MC5GiqhNVbTVcs2kEsA7QSfisItE/PEPgYapUjL5UUVDGWcnTqi/7sEDVtsbRg2vDmhJVC9BQiBJUFGnWBykhRHKUUWicAmdpOzgLsqXYklBF2sDEzckEQSBtBtfCX3ZsJty8/bkes7Ri4c7wBakBp0CAIPi1CV1eQIPXpbCF2nywpZx/CQCA28k9b35g3wEWhKhZMkjxE78jvv5XjBrgrnUagW7WBn6oIF7WMg332AwtVK039h/ycMnDh3aXnSoubRYaj5nc2gC463Cdns2jtWS2oAKdzYgaSI2Iv8hgR+0isJPwKAAbljFwbXETMRF/XEIZgipTdTAchm589XvzHvjtxnVSLKVhKkukciDqIM8wT+hgCnZyur16jHUpqsF5g+FZiZ2Mxb0thm43wymadNKWimCYXkurUAZjYkMVkXk/NOyWYXvqJUAKa7Wnr4R9pwzdqmP7G4EKywbDYib2gAyF+WAFdoeHMlAVGEQNMx7CZ5gyDHU9BhJz1V69amlNWdwiUwEWWJA+qFE2/DD3n+PjM5GvyDUiZEeB1AY02HI21KwEFYFiLqnZfLU6dGtmmqqtaiAaAFQq4czHhjxT0uImYwA7j3G6uaqh67anVFp9PgEbcidz5k4sX6FOGeKvW5BBTHqxDn5BV/rxVFIScX59GWVFHh6sbF2aoesfCs/7VGA457PUcnxCs0JTDZUEwI1O1TUSepMepjATKcd/aA1YgqkkKDzI3m/THHtBX7ziFQsoeaa6FImIEfn88BzR7l6mknuSNUNuH2t7fhgInFeISKn8zDzsNvxwKq5yGN94O8chjln69/1yH5nGuX4E+YXvBcG3xC0cjJ/U4CKyg3mD/ffr9+I+ebxEdIx3qLIOIwabETax5j88B5RbG4aTHLnjShSJJHPpzPpGPdekwRHoZ/5wBd81KBVUCAdhFoi/U44UV3noYxzy7qBLxB2A3G3L29sbVKoO1pgfbgCnDwQI3vc/Za/l9mOuRz4arTbYrUAkSDpaV673BnHPLUyi62MW8IPnAn5/djyuoQCoIGkq1hfwkN8rYB04vUJyxLQSIueYFp33P54rbMVoqFRtqJM7EsFF/wCkGRzxYHHWBpOsjYgRzAMn88V5mAA56QI9MBIguyqtibCTsZAFzaL79MOGSzGZyVRqNUGacBl1KFAIMFXYRfrEWwiv9X3H3DFpdqqrVcrlM8AG/dgVP98R7LUDj/8AJgIuZ4vk6n+carnoWFQf+2dOCPDOJZP6uWqiPrCi3XULg+WB+Rz9ImGNMXBGsAbzzYgWjlPLB+lWQGVcSIsDM725+eAI5fMIagalzMuGBVlBUgeFhMSOXUnEjJv3hdhuKrIeXwtafbAw5cVHVkqMjAzYkD2DAg+kXxKo5oUavcVCFeqxqKYhHmARv4X1TaQDqt0wG1SuBUgR4z0kchy87e04RfpRyRHc1uhNI/8Aen3P/UMPtbu9U6hP8JKHmLgAyLrHrOFn6R8wGyjrDN8JlR4VOoQWPKNt+fyCs8jBcTJvNvxmw5YYM44NPuxMv4ZIibTaTMWPzwD4fTEFtoMibXjcE2xtRzDNURWjUhkR9ad/eJj1wEnJVY7qW0aNXiiYJAiR0kAH1x34hm6jU+6zF7ylSZgiY/23jynG9FlFbS0CQVYTY+f3Y94vkTTVROtZIUncW+Ex1E/LABxUYUpFirkjqGEfO4w9ZziK5mk4VBB0mJky4DbWPlAtivU/y35nVz/W/wCWG3IN+6BACgoBJN2gL/LsOQiP9RMYALwnNrlMxrdda93VVlYWJCsFDDcqTpkdJxrxnsk2Sr0Ur3FWmr2IUgxDKdVgVcRO0X9My+YVM7RFXSETMU2Y2AI1qSSbCAN7AQuCX0ocY77iFWCCtFRQX2ksfManb5emAG8P4PTNRGJVU1XV3DGP9gxatGv3dB4aIUTq8J0rtoXeB0+/FIZPNtTOpYm0Ei6xBkdOnvhw7LcaZq1LvDSV2Yr31YsUIb6sXRWFheJnASM7nlXMmoCSopyY3m/4xgRnO1S1Bp0FRuSDv6zzxNztDRVqrKEqDqClSlzsCDEfdzwtcSyoDSqkBtl1Ax1gjcTgItesXPkMHqXAwVXWCxAiVUERv+OAtHKMCPCxH+lvyxNKMAPDy/jjrynAQyd8Rw3XGtV741kk4CVl3QHxgMvnNvOAb/hj3iNE06pDKBzgARB6RbeRbmDjj3N8e5xjIGyqIUdBueXMyffAbKAdv188TMqhLCb6jBm5N77+u+INAT/z788TaNeCI5Dyv+dzG3LAduJP9XUWkyTJPyn9WxOyonL1QwJCqSD05R6Xn2xzpZYNpO53Mx77nBjO5BdHgJ1fDAjpJkj02vywE2pUFWkqqZZ0QtHIFQWB/XPCp2k4W9OpOklYEsLi1r9Bthi4Dm1q5fSzaHpfuyy2MLMaityCo/6Yx5lOIColQbtSeQ0jxIw8O28Q3na+AW+H8GqVwndqTqqCmIBNzJkxyEXPr0xdPZ7gf7Pk1y1YrVgMG30lWJMeK8QYwqdm6zLWplIGo6WtyIPlb/nDzWzDHebfr3wFIccytTI5l6MkgGUeILKwGk+sW8iDjpw/jbDmSSZ369YifmMNH0rUFIoVTAaShtuvxz/tJ/8Ac8sKnD+KUqZhwpXbY6gLXGAsHs7nXZkkkkwQF6ecCNI5nbBzjlId5TqHYVFU+StKn7Wwk8B7VxVB1Du1IOknxsGIUBQLEAkGAJAU+mHPjrlqJVZFRoAi5Db29PwwHPI5lczR7wUhqJipSdVGqPrLNgzDxAmQRIOwYQO0+Up1OH1zS2CggEmAUZJBgwpGxU7QRjl2Yp+AFXOqk8VAxnUs2NomNQE+fOcde1GbC02W375WpG8SWVglyYEPpueRj0BAy+eRKeuBq2KwNNo0mOsiZHUzgUcm2+mOdvbb88aZ3h1VG01Vam2+l1Kn1htx57YJcH4h3fgriUOzROk/kdsBrVzGsoSbgFSdptYkcj167jy2q8YmnobxAWt9/wDfHnEK9JXVqatAMltrc9Ijp1xLC5aoJLMrGbkKb+wjALtJp1gG0ySbbAfr2w38ECPSpnUAdGnSSoJbxIB4iW0giTEC4F8LGYVEqAU3UzIsCL7Xn9XxK4NUKEjmrBunhPseY2/mwDVT7Mo3D81VrqTUZkWjopkuHQOwgKCdLawp8lxXNWBC/P1/ti8M1mFyPBKrmJqU20gHnX8Kgex1Yp7stwsZrO0aBLKtV9JKkSBBYwSCJgbkYAz2L4DRzFPNd+HGmkO7dBqKODPwgy0+FelzMSDidx/sDmMlpYxUpNpV3UbExKuL21SAx3gbEgYhcb4G3C8/TDfvaSstamSI1KrTB5agRBj7JjF3r3Ody0/FSrJB6wwgj1H3gYCisjn9dUy3PadrxbkPbA/jFQ6Yb4wVOyi3iEyFB54k1eHNlq1SnUEPTYqfbmPI2I8iMSu0vD0p01KkeNLTJ5hvDJ8Nzt54Bey+ZYbMw9Ccb1s882qP/U354io2MqYDGG+O+Vy1i52G3mcaLTJaBubYJ5ikAAq3gXwEWihLD5/r3xvVpFl9MSKCzNjcC8GOdpGMIjcrPOSPnvgBqAi2CFJmeCT8ACrfZQLel/vxyqgbyvsZxIoZxRHlvYmR8vf2wDLk6CBF1BSCCdySTA3BFpHtbHKiW0ao8emNoAkWAHrefL0xxp52mo2LFlIUiYlhtM8pFtxO2DfD8rADNEC/lMQT+EYBX4RUGWzaq/wVR3bSJFz4THPxR8zfBXKcHannqvd3psgJDATDFgY6lWBANt454EdsArBWX4dUetmnDd2e4n+0ZWnWn97SmlUPUHT4j8qbc+e0nASuxFEmszG3dAqZ/jOpTHWAD8xh3ADWgtB3Fvxtjl2Y4IlOlr+JqhLkn2UQBYWAwe04CsPpV4aVyav0rr57q4xWVHLGpEgmF8MRJ3iBu152nF3fSjQLZDSBJNeiBN/rjf1298VvkOENqMIqlRKgmWsfqMpDEg8t/CRzGAH8BywRg7m6m6R4rXkyLQQPf3OHLLZ2pU8ZI0i1/wCJh94U8+owltWOuodZdWaA5kyAYBHl0HSMG8rVMxT7w2+IwJYySYHwjYAbwN74A/wPSuYKSV7xWA6SIf0vpj3wP7cVdVMA30tcdeQ9ccMyxSoktDBjDCd7CdtgSMc+2ilsuWVtRUJrkXsbmQNO9oFwcAvcQ43Wen3dViKdtIYsQIIMg3gmPL35B6oEDS8ybiffpGJWS4sfgc+E/wAQ1Dy2vjcZVWJK2Gwjwzy+3ADDVeILSD+vbHvfGABM4I5nKjTYRHofa0/o4xcmAsgMYsbe9x154AO06vPDfwXs5m6muvSouyBdJYLJbb4FPxkc9IP4YFUskDyhefK29ziyOwWaqPVRKUU1UTUBDBWWfhC7FoNjAi5ki2AX/pP4kVyuRyzKyv3KVagaxGlO6UEcjPeEg/y4A/RgB/imXkDdjed9DdMc/pH4x+0cRrsPhRu6X0peD7WDH3xv9GR/9Vykc6hHzR8Bav0hdnRm8qe7ZTWpS9JQfE38SAEz4gNv4lXAD6HuL1m10ArNSWGLz4UmbCRdmtAHIMeWLO/ZhPiAPSYJ9sZkcjToqUootNSxbSoAGpjJNuZOArL6VeE6ai5iB+8Glv8AUkAH3DD5YVuO0S+Qp1LeAj5Gx9LwcHfpC4mM1UrGm4anRZaVPSZUwoeqwIsZZkE//bA5Yj8C4WuZyTU3PVbXIIJIYYCuUx1jHlSiUcq26mD7Y9dsBJ4eYqajyk/h+OO7VTJIwspxKoNm+wflj3/E6n8X2D8sA8ZI6dMj19cFWy6nxC46f3xXY47Wt4/+lfyxIpdpcwNnH9Cf+OAdv8LRt5EH8tvnHzxxXh6hoWCfPYev5YTj2ozN/wB51+qn/jjpT7UZgLAcf0U+dzPhvgHZ8uAV0Eq31uhAgiREb7fZGCmSy5dAKkaVk6VGkQYsZJgeU/lit6favMgz3gn/AEU//HG57X5rSYqAf7Kf36cAx9ssyrqoUQA1vkR+OOn0eEtUq0gQGZNaE7B0kQfJlZgfKOmEfO8aqvGppj+VR06DG3B+PVqNZalN9LAGDpU7iNmBGA+puz5JytDVuaak3BgkTuLGJ3FsS6+ZVBLGAP1sMfPeV+lPiKoqrmAFAgDuaG3vTxyzv0l8QcQ1cGbH9zRH3U8BePG+KUny9SCH8IgCeZAHpvitO12dFOiqIdLOYAHT6xAOwhiOs6ehwn1u32dNMr3qgeVKiOc7inOAHFePVqzhqj6iFAHhUQLnYADck++AfMnkgKUHmABbYyP+fY4KNNJgIgRPL5Yqmlx2unwVWX0OJFTtfm2ENXcjzj8sBZ+a4aKvimNAO5MHURuTHIbYg8d7QUzRaivjZhDMPhAsSfM/3OK4fjdZ/iqFh0MEfI4xeL1QpGqx/lX8sAXoWIDCwO/T8cFcmhYQjKb9NueFE8VqT8X2L+WNTxOp/F9g/LAN2aom+oiw3lfWw543yj2hAJMA7gbc+uE88Vq/xfYPyx2y/GqwIAe0i2lY9wRfAONJASBeo3/SOWHDsvxJabeKoixvBFo5kCSB/qjqeQxUH+O1hI1iABA0pG3TTGJeU7VZlD4XEQCAadMgEcwCsA3NxgDPa7sXVyTB573L1L06y3UzsHIsH94bcTy07B5taXEcrUdgqrVGomwAIYSTy3xJH0l59qfdtWRkaxVqFBgQeoNO+E/LcSdayspEh5AKqRY/wkaSPIiItgPrkIDcR5Hf5Y9VPEDfl9+Pnih9KXEV1aa6iTJijQiwA27u1gMdR9LPE/8A6gf/AKKH/wDPAdchwSo2TzVWkC1GlWdTJ8QUBNLdGsRMRET6EOzHGqdGnSDOB42VhN4a4PzwkZDtjm6eSqZdKsUnJLLopkknT9Yrq5DnywOzHF6mlLgeCJCICbnchZJ8zfbpgDfEq1NszUcgujVGjSdNtVoOlvlGIdQJPxMvQaZtNryL4B/4hU/i+7Gy8RqfxfYPywH/2Q=="/>
          <p:cNvSpPr>
            <a:spLocks noChangeAspect="1" noChangeArrowheads="1"/>
          </p:cNvSpPr>
          <p:nvPr/>
        </p:nvSpPr>
        <p:spPr bwMode="auto">
          <a:xfrm>
            <a:off x="80963" y="-639763"/>
            <a:ext cx="197167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8" name="AutoShape 8" descr="data:image/jpg;base64,/9j/4AAQSkZJRgABAQAAAQABAAD/2wCEAAkGBhQSERUUEhQWFRUWFx0YFxgXGBobGhwcGhwYGBweGh4YGyYeGx4kHBwaHy8gIygqLCwsGB4xNTAqNSYrLCkBCQoKBQUFDQUFDSkYEhgpKSkpKSkpKSkpKSkpKSkpKSkpKSkpKSkpKSkpKSkpKSkpKSkpKSkpKSkpKSkpKSkpKf/AABEIAKsA/AMBIgACEQEDEQH/xAAcAAACAgMBAQAAAAAAAAAAAAAFBgQHAAIDAQj/xABFEAACAQIEAwYCBwYFAwIHAAABAhEDIQAEEjEFQVEGEyJhcYEykQdCobHB0fAUI1JikuEVM3KC8aKy0iWjJFNUY4OT0//EABQBAQAAAAAAAAAAAAAAAAAAAAD/xAAUEQEAAAAAAAAAAAAAAAAAAAAA/9oADAMBAAIRAxEAPwAB2N4j3OfoPy7xVPo/gP3z7Y+g8fM+bCr3RSxKS19mDMJ8rAHH0NwPiwr0KVSbvTVj6kCftnAE8Bs1SOurymI+QwQLsH/l6ReOs+uAfE8sW/aIdgTTsQ2xF5XpgFDt5UalmMvVvGggGfCSrSR8mHscWN+2NVy/eUI1OgZNVoLdfT8MCqnDqJoUWzJ1iiwdTUYQW06ZabNc2HUDHCrxc1rq/wC7O0WJg7z64Cf2a4Q9AOapUs0RpnYTMyBzP2DBzAbJVmcHQfh5E7zMfdibQzf7vW2394wEoty549VsR82psRfSZI/Gcb1qwUSfbAdWaLnEdOI02nS4bTvpubX2Fz7YWu2vH6a0UTSXaq0CmG0zEgEkXjVHrGFXIpOXruKaU3RFKspaQWqU4MsfiifEOR8zgLXRwQCNiJGNsDuB1WNCnqFygn1974I4DMZjMZgMnGYzGYDw4jDiNPWU1DUpAYdCbifXliViqO0HG6gzb92yhWckFh4QSCpew8UKBG/lgLWnGYS+wPFKZL0kaoxPi11G1FiP4REKIMxhzJwHuMx4PljMB7jMZjMBmPMe4zAZjMeYzAe4zGYzAfLL1JjFqfR9xdjlqYEnQSh9jI+wjFTVDf2/PDR2P7TZigjU8vpl6gJlNf1SsgH0A98BfOVrhlBxDzieNvNfwjFTr9KWeoVylXunCNDKaQWRvuoBEjn57HFsrUFSG5EW9N/xwCd2qVK1bK0KraKbOUZgQpUUlfVc2kt/a+GJOJZfLIopjwqAAxPKN5a5xXPaotUqJ3RAqB6hJZlUKBppEksYVZRjJ+/EWh2roUUCEHNVBGppIpWtYsNTWj6sWwDd2M4h/wCqZlA0pWDOBMiZV/uZvsw2ZviK1KdRFHi7kvB2kE+HleR8iDiqKP0mVVYkZfL35kNPzDCcEcr9K9T61Cjb/X+JOAsXLcbpmnQFV4augUCDDMRpMECxmfmMFagmxAI88VafpSRipq5FSFYQRUurTIgGnvImJ5eWHXs92rp55GaklQaIkMBzuIIaOuAB9uKCU3oNVAKGV/llQWUsDtu3yOItZ6SOK4IIcTe/Lz8v+7E/6RKTNlYfTOsFesgG45kw0YC9kODd8UFZiyrLFeVoIX0kiZ64CweHBu4psouyhoP8wkDyscEKTz+eMTbGwwG040epH63xtjyd8B4HtPLHurHgItjlnKulCRYxbbflv54DbMgkWkX3Efjipc83eVRSiNDFZnkkhvex+/FutccsVd2myoFeqE8J1SxtJsDaTb2nngDnYXLoKrlB8KwTHMkAfMBj/wAjB6nxxamYKIHZaa3KgldZOx9BO/XyBwK7G0iMmyCRUbUzv/PUFovfTb5DBTI5Z6KKi6NIkk6iCSeoFMj3n54AujE7iPecbYCM1QtIkbXMEHnYrIuOW+3PE6ln4s9jE4CbjMcjXESLjrjcPgNsZjCcRHzx1qqoWkaidgBy9yeXkcBLLYycQM5niB8DGSAIMGZtt88TjgNsZjnqsceoZAwHyvU+LD32C4T3Wuu6s/gSNOyh3ALEncrFwNp54Sv2ckyqk8t+e/4jFl9meDuHpnvghNPV3Kobhl0wXJgjUJ2sRgJPaL6P/wBqzBrqwTWFDDu9UaVAJEMJa2xjDHVSscsKSF+8amYqkgEsADedi178p8sczxMd6pAcoZBAIvEiRB2MAwcGhVVtBXbkOltsBRXHuG5s6q1Sk609WkmZUNOzG/Obm0k8ziBksnOLxr0AaNdYBEvINx8QPvipzle4ZQwsRE+m84Dtk+zgcGJnnJH5TiRwjs+hqxMw2kyRBPOxucd+H5yxvBNp6eeI1Wirt4crXbT9dVYG20DSZPWeuALcT7A6gqUTLd6AGIldJDFixGwUX8yI54sXs52dp5Kj3dKTPiZm3ZoAkxYbAQNh13ILgdQdyxRWpy16bSGRgBKmY53HkwODVLPMAJabXknACe1ue8dCkw/zJLA32YDl/pPrtjp2eVVZiSU2Ata2kR5bD5DC5xnM687ANqKqN/4yWIj1b8MH+FEmmTbdY/tOAbaFYG2qcdgcCkUyPM7n+2PMrVZn08l5+W3XAF5xo1xt1xHo1yWgwAAfXfEh6oBA6+U4DllVMSQvPbeOmOFZg5B5Ab/YZx3r1YAaYgmx5naMRquZ8EaI8QFzsZ9PT54CXVECdUAD2thA4vmSVqPFzJ6G9hv+rYceJV2VG1FfFYR05/lhL4zUGkSwW4uxiN+fIeeAYznwqqoMQoHvAn3nEZ+KcpvynC9W7TUCb5kG5tTSrUH2R6XGI44lQey5qiJj/MZ6Zn0ZIHzvzwDrlc4AdM3t1wRzGY8EhZJnlMbTNumErKZSsBNP94vJkZKy9ZsbfPB/I5tzSYHwwY6Agi8TcXBt5i5wDAi2EAAcwb46ab4EPn4g6mMcl5+s455fiQqudJbqJBFueANOtwZsJxw7yCxjmBI6ATz9TjuDbA3MZnSlRzsGJHtb7xgNMgdbsx5SFMyJ5mBawgT5HAXgnFqmYzeZVXc0aTFdxBO1oEzKsT6jHmb7SJToVWGomnTYsSpAk7AyBuTtgR2Qmhl6SJSNStXQ12IKqIJtJY9I+eAeGzKIBYsdI6m49dsSKefUgSYPS/4YWc1n6msU0VO87vvH1N4VG0AqDqMxjpwyu9ektRUNxeLwQSCJOApjgmYPfpSLFUqOqmImTqCwYMXIH/GLT4bwhqKtpr1NJpsHR319NLLqI0kXBjqvTFOlipSrEhWEyLEq2qP6Yn1wYXPNSJqUyZWdM3tMQett8BY/7PpC+FiAJtA+d9sSKPaFaRAZCVJkMpDR1B2v88KWR7VZjNpFJUQr8Rbxf0hhK9eeObcPzTsssikzdVF+UmCJO++Absz2oplwqMVFTUxDKJ0mAZuYjr69MLnaHKhgR8jiR2c4UJqtUbWwARfCAILNr23nSu+wPnjjxCi6kruBsfLzwCWuZKOLzBvE2/PDPw+pQqFZzFZSbQjEfKLnAfPcM8U9cF8jWOTzORNMQHDd4Ru3eutMgnooVCBynzwFiZXJBKPhJJsWLSTYAS3nAGNWqiQbEHpiJxXN1Mo3fUaL1KbXqLSI3O7aDG9/Ep33GxwQp5xMzRSvSBQtuKi6DYlTqBFzI3Ez1wFdJmh+15ioY/ziBMwTTIEA7TpvHTDhwXNgoyr4oVWPkfEDYdbeWKry+ZGrULszEjUJ3JbxT+t8WLwDOI11ISaVzHQrIsNpv7YBzXxFfDAHLnOI7VSKqm7XiADzBtbArtV22pZQMB46gWwFhPLxfaYvhCq9tM2xASoTubWgmfDEQY67zOAtiXeosyACfiEWi464lO4F2gKDuW6kAfaYxVnDfpDqKympLAEghgAxBEWKgA9dhEL72klTUiupGlgGkibRq6wPn92AwJyLSJmPeeWN6tMEW1DYmIvBnnjlls6lSV1oSDFrH1g9cSiYUT+rxgF7tFxEbC0QI8zf8h7YRe0bvUpsEBnQznyiVJPRQDqnBbjuZY1SwuD0BMEkwLCZge1sD8oDp/aY8AYUXDAnwkNqmDeZVZ9cAkUeBuWiJPMnyjr+OJz9nKwuoba0H5bXwxZmmiR3UlTqbUeZLCb9Zm3yxtwziRkgnSBuTy9MAGynZSs9NmA/eqREnxRcEhpkcvY4aew2ZzVQ5ilmCzLRIUajqcEyWAbdhGloPVY3OOPBc+n7VpTNrDAxTAWSTcAkbyfPph3SR9ebbWt6YAclbXDKGIUi1gJ/mMHbHXgzKKhULBi95mw38+WOvE6h7s+JiZX/ALh0GNshTGudMGDfngGCo8KT0BPyE4F8RAWgAf5ecEsSD9+JOe/ymvEiOXO2E3hGfrUjmv2yqtZcqzESsVdO6srKQCrLIgizAgG2A4dqMm1Z1yyN4s1mZcH6qUUlib7XX54Onsw2qjLELTo92dDMjEgAC4+rbacLvBu0dGtxY1Faxo93QUr4tUhqmsfVPKTvOG7i3GXpKhRNRZtOxMCCZgETt1GAhPwmolfUlMsncGn8QLTIIkuZPrgRT7VU8sq0A+nuxpaDu/1z/Xq+zBOtx3MNTpsqadWrXpQsVj4fCSDfryxU3aqm9LMHvAVZwKhE7a5J+2cAKOnubhZNWJ+sAVv/ALfuI88EOC5jWaaL8bMoAsLyoifM/fjXs7lqbO5qU2q6F1Ki7EyB4vLDd2fZalSW4esjxBtAWCCCIMjYi2AhZhVy2aV1B0PZ789x+N8MYzRRdQiSdKSOew+Vzjh2x4fSOTd1IpVAutqTmG3BlQ25DWlbEE4Sstxh6ndSxJQwvK0foYBwrcXTJlFKO5dCFVYudSRJJETB645jtG7yxy4AW5XvZcqDDlB3YDFd9MyeWAlfimqtTY3UEDUdhEkiRbEvh/EiWKggMw8JJkB7OJ26G+AYsrw2hmUFSlDo2zD9W9Me8SpjvspQKCF7xyd7BdMA8rvPlAwv8Eq1MtmYWUp5klWWBC1wCyxFhrA5Wuw+qMHOF1TVzdR2M93RCe9RiT9iD54BgzPGaFImhXqBC4LqIcysnxAqp0gMG3+HTM2BwrcSzlelxNdTucuwVawnwOdJiF2RyNJMAc+RAwL4rxo0+KFjLKqKo66QAWjzkkx54L53jlB9Ks5VEHeq4plhGkqF0iPh5GwgabQJCuqGc7srtY3+Wk7++HjsVvVYQw7tjfyjntcxPTCBXpg1H0GV1EqdpWTpN9pEH3xYH0bZP/4eqzXFRtEEE+EAho9SY9hgEuo5erNQkkmTfmbkX23+zDxwLspLsakaJ8MXMS2/mV0X9cJycNdayK6xJMbEHTIJBBgi24w608xmAyCnrC31Muknaw8RsBfrOAcjwXLmnpq01decqB/wfMRgQ2UrUStBKqinTQAFqZd9JL6DeRM2NvO1secMfNtQfU1QMVOnWF1LfyABMfbgdXTMqtI1FYLremRUqGpM6Cl9Mzq1kdIO22AO5Ph1UNTnMVO8Uy/w6SOdtPSemDXE88tKmzk7AxPkDt9mFPhXGGUmtX0qo8MTCidrtzJt+WBfGu065nvEAI0z4TYkD8R0P3YAcnaOA+oM5Z20RyOnYTtf774a8hRo0smcs1en30F28aAFmMnTLSVG0xePPCR2W4YKuaI1DSgZrjVP1AApkMTq2I5Ye8rw1FDFFAIFmgTq2kQIFv4fs2wAPi+TJogSCwLfCQwEE28IiY3HnhVy+fOrSzaRztO17jph64N2aqNlwUZSdT6gSZ1F2JncXnrgbmuw9YuC1HVHQqR9pwG3Z6CSVqGpp02NJBBJ5sBO/KeuHHK5rfXA5CAQJHW55YDNRqZZaAelNJ3ZKgJEqxANM2NrhhvzGNa3EqJc0+8FMD/5pC3MRBbSpHOBqMA+mAmZ+uDRLTJBW3XxiMTeGtLm23P164G11y5jXmaK6iI/eIQTNo8QJv0xJ8dB90OoxBBkjazTyPKOuAYK6a6TL1Uj7Dite3VaktOgA+mpUp6T4iqsgZXhyAYGu4JBH2EM3EOI1NJEqAOgcGPPxfhim+1ef7zMNGy+EdPDYxPnOAfOxPGFp5KsAhDozVA7DUrOQYgqIEKImRI6Tebw/tfUehUq1HKmnEKiJ4p2C6pM4S+wmeqJVWmDALqdtrYsPMcSeLVAt7lQthteZjAeZniNRaDsarFu6DqymnOs/UVFWTFrnHBOK+CmXq5pWZAWWmzQCZsYp/F1xPyuQrVBqFeqEP1iVUHrAC39cB+I5nQ8DN5xrbqaYX21GT6i2ATOxNMGtUUrrmkbTezIZEDDZka8Ef8Aw1U3ganMe2plIt5YrPJ5tqb6lMGCMTcx2gqiBqsed7ekEGcBZ3bTxcPqHSy6UkK6yBcDwt1jzuJxU3C22G3nho4f2kqZijVomqCvduGVlgmVMMDJFj1vt1ss8JpCNR9/s/PAMyrIpAQDqJgkDYW38sBq+cKN4JCagQvK0RI5TH24nZ1mencgIDoVVgajAkmN4HP+YTgbXAiOU/r0wDLlqoalVamCyoFrJqmVNM94qmRJEoVgE/Fgz2a4irNmChg1irgnZf3aFj53Y+84Vuy7aSQZuDYGbE8oExG4PnGC/Y7wiqB4oqkW2jQsT0mGGAWu01FkrkySVaZ6/DJ853x2EON7xqWNwTF18j+eGPOcLSpVeTBNrxfUIBtcAiRfdgR0wt5jIGg/c81Aem0jY7r85+eAkcEyYqrpYDfxH0/XLFkdmuHCnTWlJiCpPXUDq9OfzxW/ZapprsG5GY9cWQuZIVSnxlhpvGxBPtAPz57EEftBwoZaoyKw1AxA5CDJEHmCpM3EeeJHC+1NRAJkmV2gfWEk+04Hdtsg9GoKq1HqfvKitr+IBdFp+ssMZIAiQItOAuW4iIAY6SDZo/X6OAsziXaOohmjUoiwBNRj4TeQABBsRf7NsC6nGdOay7VaqOmpWY05069MmBuRqC6R/P8AJVpd2CWY04A/h1Eydr7ECDe2DNPOD/Dajoqq6V1ZGUwWkojINEMnhABAN4k74DftH2gbMaTAKsNQVbwjSqyFm5087gnkDhay1Mk/FpIHhJGnYSAZ2tInnEY416+qrrINJmEyCYLdQWM35gn3vGPG1GoBuWFrhvS4Jnf7cA8dgs1T/fFyFcsNXXTy2JEFi229p2u1vnVBUHwgt93hE9NxfzxXfBsvQVdRJ1FTJRmmFjkTpEsByMzEWOJnDeKv32i50owWANtUxsLzafMdLg9dkcxoq1aZNmqPA6MDqjf+E/dhrxT/ABCrUy+efMJEuFJOw1BVEkCeoMQd+YkF27Xdrky9BAP3j1VBULAlTHiP8IJn5NvGAl8V4glZWQAkKwIIiSVvabCdh+FjgTmvgDgTaJUeKJ3j64iJXc8rjCpw2rmKmfSkapVQTUdVsIGwYm5LHqdsNdXPINKkxAYTFjABE9DGqxudJ2tgBlPhmXzB8dOntBIC6WB2IKxIM2bzv5mey2fosP2Z6hq1aaa5cSdBZgom5YqAsk3OobwYFUKyq+m4BJhgDY2mDGxBM+YJi5IVeynFFocVo1HkJVHdqdX8epFY9VJt7zgLD7ZV1o5Ss4CAhIBIIMm1rb3xQlNS7wASSbAbk8hi2fps45ppUcspvUPev/pWVX5tJ/2YSPo24X33EaAIlVbvG9KYLD/qAwDTwrgdPL8YSip8CpTaeRPdXPu4PzxM7Rds6zVnoZJEAptBrSCZG4C6Y3Bte1zG4mZeqW43mmSo5WhSZgPjAdUUFQNyoZ5CA7465Dg9PK0RTgaomozQzEm5kxBOAX85m+IIhd64rDd1AK2/l1CD5iPO4xEq/SSogGmSYvNj9xwd4xnNQYE7aQCT1Mk+trYQ+K5MNUmmDpjp+WAD10KOykQyswI5ggwRb5Y0qMCt+X34k8Zqhq9Rhsxn32P24hZkQq+/4f3wE7g9Tu9ZkSyFBOw1cziVW4U1IKNWoN9YXA+yY88CKNW4/XLEo5r4QY0g7AYAjWreNU+qoK+8jUfdvuxzY6hEC5358/bn9gxzouCWYAxELHlJn9dMcxVwBfs2sE7zbc2NyZ9rYJdna5TOZlIs4LR6MCNv5S/9V8CuCm8St42i/tAPPzxK4SjDPNpJlkYi2+kyRz3GrASO0+Uamy1qLFaiiIAsU39D0IOA3EONvWq0S+kDuxGkROqzEzz1CI2tths41QenQIBBPWNgfXythErpCID9V6inyujj7G+3ATe87quCNov8+fS/34c+BcRZm1vZRAAnn4rL1Mx9nqUWvmWWorKxEqQYsYNiOsYZez+XNYjUxAUEKFG076Yi525m8+gFWqJXdlaSAxbvFNw7GTB8oVREWVsLvGuEUqVUI2mkHUQ0koxESYA/dsJEqZEEGbnD7leBpTg1VVEWNKkgKpjc3u3mduXUgOJ5/KVGCM0lWlO7XvL7RBsQeYO/3Av8N4SKVQMSHAIupVo2vYmN9zGHXI8MC5GiqhNVbTVcs2kEsA7QSfisItE/PEPgYapUjL5UUVDGWcnTqi/7sEDVtsbRg2vDmhJVC9BQiBJUFGnWBykhRHKUUWicAmdpOzgLsqXYklBF2sDEzckEQSBtBtfCX3ZsJty8/bkes7Ri4c7wBakBp0CAIPi1CV1eQIPXpbCF2nywpZx/CQCA28k9b35g3wEWhKhZMkjxE78jvv5XjBrgrnUagW7WBn6oIF7WMg332AwtVK039h/ycMnDh3aXnSoubRYaj5nc2gC463Cdns2jtWS2oAKdzYgaSI2Iv8hgR+0isJPwKAAbljFwbXETMRF/XEIZgipTdTAchm589XvzHvjtxnVSLKVhKkukciDqIM8wT+hgCnZyur16jHUpqsF5g+FZiZ2Mxb0thm43wymadNKWimCYXkurUAZjYkMVkXk/NOyWYXvqJUAKa7Wnr4R9pwzdqmP7G4EKywbDYib2gAyF+WAFdoeHMlAVGEQNMx7CZ5gyDHU9BhJz1V69amlNWdwiUwEWWJA+qFE2/DD3n+PjM5GvyDUiZEeB1AY02HI21KwEFYFiLqnZfLU6dGtmmqqtaiAaAFQq4czHhjxT0uImYwA7j3G6uaqh67anVFp9PgEbcidz5k4sX6FOGeKvW5BBTHqxDn5BV/rxVFIScX59GWVFHh6sbF2aoesfCs/7VGA457PUcnxCs0JTDZUEwI1O1TUSepMepjATKcd/aA1YgqkkKDzI3m/THHtBX7ziFQsoeaa6FImIEfn88BzR7l6mknuSNUNuH2t7fhgInFeISKn8zDzsNvxwKq5yGN94O8chjln69/1yH5nGuX4E+YXvBcG3xC0cjJ/U4CKyg3mD/ffr9+I+ebxEdIx3qLIOIwabETax5j88B5RbG4aTHLnjShSJJHPpzPpGPdekwRHoZ/5wBd81KBVUCAdhFoi/U44UV3noYxzy7qBLxB2A3G3L29sbVKoO1pgfbgCnDwQI3vc/Za/l9mOuRz4arTbYrUAkSDpaV673BnHPLUyi62MW8IPnAn5/djyuoQCoIGkq1hfwkN8rYB04vUJyxLQSIueYFp33P54rbMVoqFRtqJM7EsFF/wCkGRzxYHHWBpOsjYgRzAMn88V5mAA56QI9MBIguyqtibCTsZAFzaL79MOGSzGZyVRqNUGacBl1KFAIMFXYRfrEWwiv9X3H3DFpdqqrVcrlM8AG/dgVP98R7LUDj/8AJgIuZ4vk6n+carnoWFQf+2dOCPDOJZP6uWqiPrCi3XULg+WB+Rz9ImGNMXBGsAbzzYgWjlPLB+lWQGVcSIsDM725+eAI5fMIagalzMuGBVlBUgeFhMSOXUnEjJv3hdhuKrIeXwtafbAw5cVHVkqMjAzYkD2DAg+kXxKo5oUavcVCFeqxqKYhHmARv4X1TaQDqt0wG1SuBUgR4z0kchy87e04RfpRyRHc1uhNI/8Aen3P/UMPtbu9U6hP8JKHmLgAyLrHrOFn6R8wGyjrDN8JlR4VOoQWPKNt+fyCs8jBcTJvNvxmw5YYM44NPuxMv4ZIibTaTMWPzwD4fTEFtoMibXjcE2xtRzDNURWjUhkR9ad/eJj1wEnJVY7qW0aNXiiYJAiR0kAH1x34hm6jU+6zF7ylSZgiY/23jynG9FlFbS0CQVYTY+f3Y94vkTTVROtZIUncW+Ex1E/LABxUYUpFirkjqGEfO4w9ZziK5mk4VBB0mJky4DbWPlAtivU/y35nVz/W/wCWG3IN+6BACgoBJN2gL/LsOQiP9RMYALwnNrlMxrdda93VVlYWJCsFDDcqTpkdJxrxnsk2Sr0Ur3FWmr2IUgxDKdVgVcRO0X9My+YVM7RFXSETMU2Y2AI1qSSbCAN7AQuCX0ocY77iFWCCtFRQX2ksfManb5emAG8P4PTNRGJVU1XV3DGP9gxatGv3dB4aIUTq8J0rtoXeB0+/FIZPNtTOpYm0Ei6xBkdOnvhw7LcaZq1LvDSV2Yr31YsUIb6sXRWFheJnASM7nlXMmoCSopyY3m/4xgRnO1S1Bp0FRuSDv6zzxNztDRVqrKEqDqClSlzsCDEfdzwtcSyoDSqkBtl1Ax1gjcTgItesXPkMHqXAwVXWCxAiVUERv+OAtHKMCPCxH+lvyxNKMAPDy/jjrynAQyd8Rw3XGtV741kk4CVl3QHxgMvnNvOAb/hj3iNE06pDKBzgARB6RbeRbmDjj3N8e5xjIGyqIUdBueXMyffAbKAdv188TMqhLCb6jBm5N77+u+INAT/z788TaNeCI5Dyv+dzG3LAduJP9XUWkyTJPyn9WxOyonL1QwJCqSD05R6Xn2xzpZYNpO53Mx77nBjO5BdHgJ1fDAjpJkj02vywE2pUFWkqqZZ0QtHIFQWB/XPCp2k4W9OpOklYEsLi1r9Bthi4Dm1q5fSzaHpfuyy2MLMaityCo/6Yx5lOIColQbtSeQ0jxIw8O28Q3na+AW+H8GqVwndqTqqCmIBNzJkxyEXPr0xdPZ7gf7Pk1y1YrVgMG30lWJMeK8QYwqdm6zLWplIGo6WtyIPlb/nDzWzDHebfr3wFIccytTI5l6MkgGUeILKwGk+sW8iDjpw/jbDmSSZ369YifmMNH0rUFIoVTAaShtuvxz/tJ/8Ac8sKnD+KUqZhwpXbY6gLXGAsHs7nXZkkkkwQF6ecCNI5nbBzjlId5TqHYVFU+StKn7Wwk8B7VxVB1Du1IOknxsGIUBQLEAkGAJAU+mHPjrlqJVZFRoAi5Db29PwwHPI5lczR7wUhqJipSdVGqPrLNgzDxAmQRIOwYQO0+Up1OH1zS2CggEmAUZJBgwpGxU7QRjl2Yp+AFXOqk8VAxnUs2NomNQE+fOcde1GbC02W375WpG8SWVglyYEPpueRj0BAy+eRKeuBq2KwNNo0mOsiZHUzgUcm2+mOdvbb88aZ3h1VG01Vam2+l1Kn1htx57YJcH4h3fgriUOzROk/kdsBrVzGsoSbgFSdptYkcj167jy2q8YmnobxAWt9/wDfHnEK9JXVqatAMltrc9Ijp1xLC5aoJLMrGbkKb+wjALtJp1gG0ySbbAfr2w38ECPSpnUAdGnSSoJbxIB4iW0giTEC4F8LGYVEqAU3UzIsCL7Xn9XxK4NUKEjmrBunhPseY2/mwDVT7Mo3D81VrqTUZkWjopkuHQOwgKCdLawp8lxXNWBC/P1/ti8M1mFyPBKrmJqU20gHnX8Kgex1Yp7stwsZrO0aBLKtV9JKkSBBYwSCJgbkYAz2L4DRzFPNd+HGmkO7dBqKODPwgy0+FelzMSDidx/sDmMlpYxUpNpV3UbExKuL21SAx3gbEgYhcb4G3C8/TDfvaSstamSI1KrTB5agRBj7JjF3r3Ody0/FSrJB6wwgj1H3gYCisjn9dUy3PadrxbkPbA/jFQ6Yb4wVOyi3iEyFB54k1eHNlq1SnUEPTYqfbmPI2I8iMSu0vD0p01KkeNLTJ5hvDJ8Nzt54Bey+ZYbMw9Ccb1s882qP/U354io2MqYDGG+O+Vy1i52G3mcaLTJaBubYJ5ikAAq3gXwEWihLD5/r3xvVpFl9MSKCzNjcC8GOdpGMIjcrPOSPnvgBqAi2CFJmeCT8ACrfZQLel/vxyqgbyvsZxIoZxRHlvYmR8vf2wDLk6CBF1BSCCdySTA3BFpHtbHKiW0ao8emNoAkWAHrefL0xxp52mo2LFlIUiYlhtM8pFtxO2DfD8rADNEC/lMQT+EYBX4RUGWzaq/wVR3bSJFz4THPxR8zfBXKcHannqvd3psgJDATDFgY6lWBANt454EdsArBWX4dUetmnDd2e4n+0ZWnWn97SmlUPUHT4j8qbc+e0nASuxFEmszG3dAqZ/jOpTHWAD8xh3ADWgtB3Fvxtjl2Y4IlOlr+JqhLkn2UQBYWAwe04CsPpV4aVyav0rr57q4xWVHLGpEgmF8MRJ3iBu152nF3fSjQLZDSBJNeiBN/rjf1298VvkOENqMIqlRKgmWsfqMpDEg8t/CRzGAH8BywRg7m6m6R4rXkyLQQPf3OHLLZ2pU8ZI0i1/wCJh94U8+owltWOuodZdWaA5kyAYBHl0HSMG8rVMxT7w2+IwJYySYHwjYAbwN74A/wPSuYKSV7xWA6SIf0vpj3wP7cVdVMA30tcdeQ9ccMyxSoktDBjDCd7CdtgSMc+2ilsuWVtRUJrkXsbmQNO9oFwcAvcQ43Wen3dViKdtIYsQIIMg3gmPL35B6oEDS8ybiffpGJWS4sfgc+E/wAQ1Dy2vjcZVWJK2Gwjwzy+3ADDVeILSD+vbHvfGABM4I5nKjTYRHofa0/o4xcmAsgMYsbe9x154AO06vPDfwXs5m6muvSouyBdJYLJbb4FPxkc9IP4YFUskDyhefK29ziyOwWaqPVRKUU1UTUBDBWWfhC7FoNjAi5ki2AX/pP4kVyuRyzKyv3KVagaxGlO6UEcjPeEg/y4A/RgB/imXkDdjed9DdMc/pH4x+0cRrsPhRu6X0peD7WDH3xv9GR/9Vykc6hHzR8Bav0hdnRm8qe7ZTWpS9JQfE38SAEz4gNv4lXAD6HuL1m10ArNSWGLz4UmbCRdmtAHIMeWLO/ZhPiAPSYJ9sZkcjToqUootNSxbSoAGpjJNuZOArL6VeE6ai5iB+8Glv8AUkAH3DD5YVuO0S+Qp1LeAj5Gx9LwcHfpC4mM1UrGm4anRZaVPSZUwoeqwIsZZkE//bA5Yj8C4WuZyTU3PVbXIIJIYYCuUx1jHlSiUcq26mD7Y9dsBJ4eYqajyk/h+OO7VTJIwspxKoNm+wflj3/E6n8X2D8sA8ZI6dMj19cFWy6nxC46f3xXY47Wt4/+lfyxIpdpcwNnH9Cf+OAdv8LRt5EH8tvnHzxxXh6hoWCfPYev5YTj2ozN/wB51+qn/jjpT7UZgLAcf0U+dzPhvgHZ8uAV0Eq31uhAgiREb7fZGCmSy5dAKkaVk6VGkQYsZJgeU/lit6favMgz3gn/AEU//HG57X5rSYqAf7Kf36cAx9ssyrqoUQA1vkR+OOn0eEtUq0gQGZNaE7B0kQfJlZgfKOmEfO8aqvGppj+VR06DG3B+PVqNZalN9LAGDpU7iNmBGA+puz5JytDVuaak3BgkTuLGJ3FsS6+ZVBLGAP1sMfPeV+lPiKoqrmAFAgDuaG3vTxyzv0l8QcQ1cGbH9zRH3U8BePG+KUny9SCH8IgCeZAHpvitO12dFOiqIdLOYAHT6xAOwhiOs6ehwn1u32dNMr3qgeVKiOc7inOAHFePVqzhqj6iFAHhUQLnYADck++AfMnkgKUHmABbYyP+fY4KNNJgIgRPL5Yqmlx2unwVWX0OJFTtfm2ENXcjzj8sBZ+a4aKvimNAO5MHURuTHIbYg8d7QUzRaivjZhDMPhAsSfM/3OK4fjdZ/iqFh0MEfI4xeL1QpGqx/lX8sAXoWIDCwO/T8cFcmhYQjKb9NueFE8VqT8X2L+WNTxOp/F9g/LAN2aom+oiw3lfWw543yj2hAJMA7gbc+uE88Vq/xfYPyx2y/GqwIAe0i2lY9wRfAONJASBeo3/SOWHDsvxJabeKoixvBFo5kCSB/qjqeQxUH+O1hI1iABA0pG3TTGJeU7VZlD4XEQCAadMgEcwCsA3NxgDPa7sXVyTB573L1L06y3UzsHIsH94bcTy07B5taXEcrUdgqrVGomwAIYSTy3xJH0l59qfdtWRkaxVqFBgQeoNO+E/LcSdayspEh5AKqRY/wkaSPIiItgPrkIDcR5Hf5Y9VPEDfl9+Pnih9KXEV1aa6iTJijQiwA27u1gMdR9LPE/8A6gf/AKKH/wDPAdchwSo2TzVWkC1GlWdTJ8QUBNLdGsRMRET6EOzHGqdGnSDOB42VhN4a4PzwkZDtjm6eSqZdKsUnJLLopkknT9Yrq5DnywOzHF6mlLgeCJCICbnchZJ8zfbpgDfEq1NszUcgujVGjSdNtVoOlvlGIdQJPxMvQaZtNryL4B/4hU/i+7Gy8RqfxfYPywH/2Q=="/>
          <p:cNvSpPr>
            <a:spLocks noChangeAspect="1" noChangeArrowheads="1"/>
          </p:cNvSpPr>
          <p:nvPr/>
        </p:nvSpPr>
        <p:spPr bwMode="auto">
          <a:xfrm>
            <a:off x="80963" y="-639763"/>
            <a:ext cx="197167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0" name="AutoShape 10" descr="data:image/jpg;base64,/9j/4AAQSkZJRgABAQAAAQABAAD/2wCEAAkGBhQSERUUEhQWFRUWFx0YFxgXGBobGhwcGhwYGBweGh4YGyYeGx4kHBwaHy8gIygqLCwsGB4xNTAqNSYrLCkBCQoKBQUFDQUFDSkYEhgpKSkpKSkpKSkpKSkpKSkpKSkpKSkpKSkpKSkpKSkpKSkpKSkpKSkpKSkpKSkpKSkpKf/AABEIAKsA/AMBIgACEQEDEQH/xAAcAAACAgMBAQAAAAAAAAAAAAAFBgQHAAIDAQj/xABFEAACAQIEAwYCBwYFAwIHAAABAhEDIQAEEjEFQVEGEyJhcYEykQdCobHB0fAUI1JikuEVM3KC8aKy0iWjJFNUY4OT0//EABQBAQAAAAAAAAAAAAAAAAAAAAD/xAAUEQEAAAAAAAAAAAAAAAAAAAAA/9oADAMBAAIRAxEAPwAB2N4j3OfoPy7xVPo/gP3z7Y+g8fM+bCr3RSxKS19mDMJ8rAHH0NwPiwr0KVSbvTVj6kCftnAE8Bs1SOurymI+QwQLsH/l6ReOs+uAfE8sW/aIdgTTsQ2xF5XpgFDt5UalmMvVvGggGfCSrSR8mHscWN+2NVy/eUI1OgZNVoLdfT8MCqnDqJoUWzJ1iiwdTUYQW06ZabNc2HUDHCrxc1rq/wC7O0WJg7z64Cf2a4Q9AOapUs0RpnYTMyBzP2DBzAbJVmcHQfh5E7zMfdibQzf7vW2394wEoty549VsR82psRfSZI/Gcb1qwUSfbAdWaLnEdOI02nS4bTvpubX2Fz7YWu2vH6a0UTSXaq0CmG0zEgEkXjVHrGFXIpOXruKaU3RFKspaQWqU4MsfiifEOR8zgLXRwQCNiJGNsDuB1WNCnqFygn1974I4DMZjMZgMnGYzGYDw4jDiNPWU1DUpAYdCbifXliViqO0HG6gzb92yhWckFh4QSCpew8UKBG/lgLWnGYS+wPFKZL0kaoxPi11G1FiP4REKIMxhzJwHuMx4PljMB7jMZjMBmPMe4zAZjMeYzAe4zGYzAfLL1JjFqfR9xdjlqYEnQSh9jI+wjFTVDf2/PDR2P7TZigjU8vpl6gJlNf1SsgH0A98BfOVrhlBxDzieNvNfwjFTr9KWeoVylXunCNDKaQWRvuoBEjn57HFsrUFSG5EW9N/xwCd2qVK1bK0KraKbOUZgQpUUlfVc2kt/a+GJOJZfLIopjwqAAxPKN5a5xXPaotUqJ3RAqB6hJZlUKBppEksYVZRjJ+/EWh2roUUCEHNVBGppIpWtYsNTWj6sWwDd2M4h/wCqZlA0pWDOBMiZV/uZvsw2ZviK1KdRFHi7kvB2kE+HleR8iDiqKP0mVVYkZfL35kNPzDCcEcr9K9T61Cjb/X+JOAsXLcbpmnQFV4augUCDDMRpMECxmfmMFagmxAI88VafpSRipq5FSFYQRUurTIgGnvImJ5eWHXs92rp55GaklQaIkMBzuIIaOuAB9uKCU3oNVAKGV/llQWUsDtu3yOItZ6SOK4IIcTe/Lz8v+7E/6RKTNlYfTOsFesgG45kw0YC9kODd8UFZiyrLFeVoIX0kiZ64CweHBu4psouyhoP8wkDyscEKTz+eMTbGwwG040epH63xtjyd8B4HtPLHurHgItjlnKulCRYxbbflv54DbMgkWkX3Efjipc83eVRSiNDFZnkkhvex+/FutccsVd2myoFeqE8J1SxtJsDaTb2nngDnYXLoKrlB8KwTHMkAfMBj/wAjB6nxxamYKIHZaa3KgldZOx9BO/XyBwK7G0iMmyCRUbUzv/PUFovfTb5DBTI5Z6KKi6NIkk6iCSeoFMj3n54AujE7iPecbYCM1QtIkbXMEHnYrIuOW+3PE6ln4s9jE4CbjMcjXESLjrjcPgNsZjCcRHzx1qqoWkaidgBy9yeXkcBLLYycQM5niB8DGSAIMGZtt88TjgNsZjnqsceoZAwHyvU+LD32C4T3Wuu6s/gSNOyh3ALEncrFwNp54Sv2ckyqk8t+e/4jFl9meDuHpnvghNPV3Kobhl0wXJgjUJ2sRgJPaL6P/wBqzBrqwTWFDDu9UaVAJEMJa2xjDHVSscsKSF+8amYqkgEsADedi178p8sczxMd6pAcoZBAIvEiRB2MAwcGhVVtBXbkOltsBRXHuG5s6q1Sk609WkmZUNOzG/Obm0k8ziBksnOLxr0AaNdYBEvINx8QPvipzle4ZQwsRE+m84Dtk+zgcGJnnJH5TiRwjs+hqxMw2kyRBPOxucd+H5yxvBNp6eeI1Wirt4crXbT9dVYG20DSZPWeuALcT7A6gqUTLd6AGIldJDFixGwUX8yI54sXs52dp5Kj3dKTPiZm3ZoAkxYbAQNh13ILgdQdyxRWpy16bSGRgBKmY53HkwODVLPMAJabXknACe1ue8dCkw/zJLA32YDl/pPrtjp2eVVZiSU2Ata2kR5bD5DC5xnM687ANqKqN/4yWIj1b8MH+FEmmTbdY/tOAbaFYG2qcdgcCkUyPM7n+2PMrVZn08l5+W3XAF5xo1xt1xHo1yWgwAAfXfEh6oBA6+U4DllVMSQvPbeOmOFZg5B5Ab/YZx3r1YAaYgmx5naMRquZ8EaI8QFzsZ9PT54CXVECdUAD2thA4vmSVqPFzJ6G9hv+rYceJV2VG1FfFYR05/lhL4zUGkSwW4uxiN+fIeeAYznwqqoMQoHvAn3nEZ+KcpvynC9W7TUCb5kG5tTSrUH2R6XGI44lQey5qiJj/MZ6Zn0ZIHzvzwDrlc4AdM3t1wRzGY8EhZJnlMbTNumErKZSsBNP94vJkZKy9ZsbfPB/I5tzSYHwwY6Agi8TcXBt5i5wDAi2EAAcwb46ab4EPn4g6mMcl5+s455fiQqudJbqJBFueANOtwZsJxw7yCxjmBI6ATz9TjuDbA3MZnSlRzsGJHtb7xgNMgdbsx5SFMyJ5mBawgT5HAXgnFqmYzeZVXc0aTFdxBO1oEzKsT6jHmb7SJToVWGomnTYsSpAk7AyBuTtgR2Qmhl6SJSNStXQ12IKqIJtJY9I+eAeGzKIBYsdI6m49dsSKefUgSYPS/4YWc1n6msU0VO87vvH1N4VG0AqDqMxjpwyu9ektRUNxeLwQSCJOApjgmYPfpSLFUqOqmImTqCwYMXIH/GLT4bwhqKtpr1NJpsHR319NLLqI0kXBjqvTFOlipSrEhWEyLEq2qP6Yn1wYXPNSJqUyZWdM3tMQett8BY/7PpC+FiAJtA+d9sSKPaFaRAZCVJkMpDR1B2v88KWR7VZjNpFJUQr8Rbxf0hhK9eeObcPzTsssikzdVF+UmCJO++Absz2oplwqMVFTUxDKJ0mAZuYjr69MLnaHKhgR8jiR2c4UJqtUbWwARfCAILNr23nSu+wPnjjxCi6kruBsfLzwCWuZKOLzBvE2/PDPw+pQqFZzFZSbQjEfKLnAfPcM8U9cF8jWOTzORNMQHDd4Ru3eutMgnooVCBynzwFiZXJBKPhJJsWLSTYAS3nAGNWqiQbEHpiJxXN1Mo3fUaL1KbXqLSI3O7aDG9/Ep33GxwQp5xMzRSvSBQtuKi6DYlTqBFzI3Ez1wFdJmh+15ioY/ziBMwTTIEA7TpvHTDhwXNgoyr4oVWPkfEDYdbeWKry+ZGrULszEjUJ3JbxT+t8WLwDOI11ISaVzHQrIsNpv7YBzXxFfDAHLnOI7VSKqm7XiADzBtbArtV22pZQMB46gWwFhPLxfaYvhCq9tM2xASoTubWgmfDEQY67zOAtiXeosyACfiEWi464lO4F2gKDuW6kAfaYxVnDfpDqKympLAEghgAxBEWKgA9dhEL72klTUiupGlgGkibRq6wPn92AwJyLSJmPeeWN6tMEW1DYmIvBnnjlls6lSV1oSDFrH1g9cSiYUT+rxgF7tFxEbC0QI8zf8h7YRe0bvUpsEBnQznyiVJPRQDqnBbjuZY1SwuD0BMEkwLCZge1sD8oDp/aY8AYUXDAnwkNqmDeZVZ9cAkUeBuWiJPMnyjr+OJz9nKwuoba0H5bXwxZmmiR3UlTqbUeZLCb9Zm3yxtwziRkgnSBuTy9MAGynZSs9NmA/eqREnxRcEhpkcvY4aew2ZzVQ5ilmCzLRIUajqcEyWAbdhGloPVY3OOPBc+n7VpTNrDAxTAWSTcAkbyfPph3SR9ebbWt6YAclbXDKGIUi1gJ/mMHbHXgzKKhULBi95mw38+WOvE6h7s+JiZX/ALh0GNshTGudMGDfngGCo8KT0BPyE4F8RAWgAf5ecEsSD9+JOe/ymvEiOXO2E3hGfrUjmv2yqtZcqzESsVdO6srKQCrLIgizAgG2A4dqMm1Z1yyN4s1mZcH6qUUlib7XX54Onsw2qjLELTo92dDMjEgAC4+rbacLvBu0dGtxY1Faxo93QUr4tUhqmsfVPKTvOG7i3GXpKhRNRZtOxMCCZgETt1GAhPwmolfUlMsncGn8QLTIIkuZPrgRT7VU8sq0A+nuxpaDu/1z/Xq+zBOtx3MNTpsqadWrXpQsVj4fCSDfryxU3aqm9LMHvAVZwKhE7a5J+2cAKOnubhZNWJ+sAVv/ALfuI88EOC5jWaaL8bMoAsLyoifM/fjXs7lqbO5qU2q6F1Ki7EyB4vLDd2fZalSW4esjxBtAWCCCIMjYi2AhZhVy2aV1B0PZ789x+N8MYzRRdQiSdKSOew+Vzjh2x4fSOTd1IpVAutqTmG3BlQ25DWlbEE4Sstxh6ndSxJQwvK0foYBwrcXTJlFKO5dCFVYudSRJJETB645jtG7yxy4AW5XvZcqDDlB3YDFd9MyeWAlfimqtTY3UEDUdhEkiRbEvh/EiWKggMw8JJkB7OJ26G+AYsrw2hmUFSlDo2zD9W9Me8SpjvspQKCF7xyd7BdMA8rvPlAwv8Eq1MtmYWUp5klWWBC1wCyxFhrA5Wuw+qMHOF1TVzdR2M93RCe9RiT9iD54BgzPGaFImhXqBC4LqIcysnxAqp0gMG3+HTM2BwrcSzlelxNdTucuwVawnwOdJiF2RyNJMAc+RAwL4rxo0+KFjLKqKo66QAWjzkkx54L53jlB9Ks5VEHeq4plhGkqF0iPh5GwgabQJCuqGc7srtY3+Wk7++HjsVvVYQw7tjfyjntcxPTCBXpg1H0GV1EqdpWTpN9pEH3xYH0bZP/4eqzXFRtEEE+EAho9SY9hgEuo5erNQkkmTfmbkX23+zDxwLspLsakaJ8MXMS2/mV0X9cJycNdayK6xJMbEHTIJBBgi24w608xmAyCnrC31Muknaw8RsBfrOAcjwXLmnpq01decqB/wfMRgQ2UrUStBKqinTQAFqZd9JL6DeRM2NvO1secMfNtQfU1QMVOnWF1LfyABMfbgdXTMqtI1FYLremRUqGpM6Cl9Mzq1kdIO22AO5Ph1UNTnMVO8Uy/w6SOdtPSemDXE88tKmzk7AxPkDt9mFPhXGGUmtX0qo8MTCidrtzJt+WBfGu065nvEAI0z4TYkD8R0P3YAcnaOA+oM5Z20RyOnYTtf774a8hRo0smcs1en30F28aAFmMnTLSVG0xePPCR2W4YKuaI1DSgZrjVP1AApkMTq2I5Ye8rw1FDFFAIFmgTq2kQIFv4fs2wAPi+TJogSCwLfCQwEE28IiY3HnhVy+fOrSzaRztO17jph64N2aqNlwUZSdT6gSZ1F2JncXnrgbmuw9YuC1HVHQqR9pwG3Z6CSVqGpp02NJBBJ5sBO/KeuHHK5rfXA5CAQJHW55YDNRqZZaAelNJ3ZKgJEqxANM2NrhhvzGNa3EqJc0+8FMD/5pC3MRBbSpHOBqMA+mAmZ+uDRLTJBW3XxiMTeGtLm23P164G11y5jXmaK6iI/eIQTNo8QJv0xJ8dB90OoxBBkjazTyPKOuAYK6a6TL1Uj7Dite3VaktOgA+mpUp6T4iqsgZXhyAYGu4JBH2EM3EOI1NJEqAOgcGPPxfhim+1ef7zMNGy+EdPDYxPnOAfOxPGFp5KsAhDozVA7DUrOQYgqIEKImRI6Tebw/tfUehUq1HKmnEKiJ4p2C6pM4S+wmeqJVWmDALqdtrYsPMcSeLVAt7lQthteZjAeZniNRaDsarFu6DqymnOs/UVFWTFrnHBOK+CmXq5pWZAWWmzQCZsYp/F1xPyuQrVBqFeqEP1iVUHrAC39cB+I5nQ8DN5xrbqaYX21GT6i2ATOxNMGtUUrrmkbTezIZEDDZka8Ef8Aw1U3ganMe2plIt5YrPJ5tqb6lMGCMTcx2gqiBqsed7ekEGcBZ3bTxcPqHSy6UkK6yBcDwt1jzuJxU3C22G3nho4f2kqZijVomqCvduGVlgmVMMDJFj1vt1ss8JpCNR9/s/PAMyrIpAQDqJgkDYW38sBq+cKN4JCagQvK0RI5TH24nZ1mencgIDoVVgajAkmN4HP+YTgbXAiOU/r0wDLlqoalVamCyoFrJqmVNM94qmRJEoVgE/Fgz2a4irNmChg1irgnZf3aFj53Y+84Vuy7aSQZuDYGbE8oExG4PnGC/Y7wiqB4oqkW2jQsT0mGGAWu01FkrkySVaZ6/DJ853x2EON7xqWNwTF18j+eGPOcLSpVeTBNrxfUIBtcAiRfdgR0wt5jIGg/c81Aem0jY7r85+eAkcEyYqrpYDfxH0/XLFkdmuHCnTWlJiCpPXUDq9OfzxW/ZapprsG5GY9cWQuZIVSnxlhpvGxBPtAPz57EEftBwoZaoyKw1AxA5CDJEHmCpM3EeeJHC+1NRAJkmV2gfWEk+04Hdtsg9GoKq1HqfvKitr+IBdFp+ssMZIAiQItOAuW4iIAY6SDZo/X6OAsziXaOohmjUoiwBNRj4TeQABBsRf7NsC6nGdOay7VaqOmpWY05069MmBuRqC6R/P8AJVpd2CWY04A/h1Eydr7ECDe2DNPOD/Dajoqq6V1ZGUwWkojINEMnhABAN4k74DftH2gbMaTAKsNQVbwjSqyFm5087gnkDhay1Mk/FpIHhJGnYSAZ2tInnEY416+qrrINJmEyCYLdQWM35gn3vGPG1GoBuWFrhvS4Jnf7cA8dgs1T/fFyFcsNXXTy2JEFi229p2u1vnVBUHwgt93hE9NxfzxXfBsvQVdRJ1FTJRmmFjkTpEsByMzEWOJnDeKv32i50owWANtUxsLzafMdLg9dkcxoq1aZNmqPA6MDqjf+E/dhrxT/ABCrUy+efMJEuFJOw1BVEkCeoMQd+YkF27Xdrky9BAP3j1VBULAlTHiP8IJn5NvGAl8V4glZWQAkKwIIiSVvabCdh+FjgTmvgDgTaJUeKJ3j64iJXc8rjCpw2rmKmfSkapVQTUdVsIGwYm5LHqdsNdXPINKkxAYTFjABE9DGqxudJ2tgBlPhmXzB8dOntBIC6WB2IKxIM2bzv5mey2fosP2Z6hq1aaa5cSdBZgom5YqAsk3OobwYFUKyq+m4BJhgDY2mDGxBM+YJi5IVeynFFocVo1HkJVHdqdX8epFY9VJt7zgLD7ZV1o5Ss4CAhIBIIMm1rb3xQlNS7wASSbAbk8hi2fps45ppUcspvUPev/pWVX5tJ/2YSPo24X33EaAIlVbvG9KYLD/qAwDTwrgdPL8YSip8CpTaeRPdXPu4PzxM7Rds6zVnoZJEAptBrSCZG4C6Y3Bte1zG4mZeqW43mmSo5WhSZgPjAdUUFQNyoZ5CA7465Dg9PK0RTgaomozQzEm5kxBOAX85m+IIhd64rDd1AK2/l1CD5iPO4xEq/SSogGmSYvNj9xwd4xnNQYE7aQCT1Mk+trYQ+K5MNUmmDpjp+WAD10KOykQyswI5ggwRb5Y0qMCt+X34k8Zqhq9Rhsxn32P24hZkQq+/4f3wE7g9Tu9ZkSyFBOw1cziVW4U1IKNWoN9YXA+yY88CKNW4/XLEo5r4QY0g7AYAjWreNU+qoK+8jUfdvuxzY6hEC5358/bn9gxzouCWYAxELHlJn9dMcxVwBfs2sE7zbc2NyZ9rYJdna5TOZlIs4LR6MCNv5S/9V8CuCm8St42i/tAPPzxK4SjDPNpJlkYi2+kyRz3GrASO0+Uamy1qLFaiiIAsU39D0IOA3EONvWq0S+kDuxGkROqzEzz1CI2tths41QenQIBBPWNgfXythErpCID9V6inyujj7G+3ATe87quCNov8+fS/34c+BcRZm1vZRAAnn4rL1Mx9nqUWvmWWorKxEqQYsYNiOsYZez+XNYjUxAUEKFG076Yi525m8+gFWqJXdlaSAxbvFNw7GTB8oVREWVsLvGuEUqVUI2mkHUQ0koxESYA/dsJEqZEEGbnD7leBpTg1VVEWNKkgKpjc3u3mduXUgOJ5/KVGCM0lWlO7XvL7RBsQeYO/3Av8N4SKVQMSHAIupVo2vYmN9zGHXI8MC5GiqhNVbTVcs2kEsA7QSfisItE/PEPgYapUjL5UUVDGWcnTqi/7sEDVtsbRg2vDmhJVC9BQiBJUFGnWBykhRHKUUWicAmdpOzgLsqXYklBF2sDEzckEQSBtBtfCX3ZsJty8/bkes7Ri4c7wBakBp0CAIPi1CV1eQIPXpbCF2nywpZx/CQCA28k9b35g3wEWhKhZMkjxE78jvv5XjBrgrnUagW7WBn6oIF7WMg332AwtVK039h/ycMnDh3aXnSoubRYaj5nc2gC463Cdns2jtWS2oAKdzYgaSI2Iv8hgR+0isJPwKAAbljFwbXETMRF/XEIZgipTdTAchm589XvzHvjtxnVSLKVhKkukciDqIM8wT+hgCnZyur16jHUpqsF5g+FZiZ2Mxb0thm43wymadNKWimCYXkurUAZjYkMVkXk/NOyWYXvqJUAKa7Wnr4R9pwzdqmP7G4EKywbDYib2gAyF+WAFdoeHMlAVGEQNMx7CZ5gyDHU9BhJz1V69amlNWdwiUwEWWJA+qFE2/DD3n+PjM5GvyDUiZEeB1AY02HI21KwEFYFiLqnZfLU6dGtmmqqtaiAaAFQq4czHhjxT0uImYwA7j3G6uaqh67anVFp9PgEbcidz5k4sX6FOGeKvW5BBTHqxDn5BV/rxVFIScX59GWVFHh6sbF2aoesfCs/7VGA457PUcnxCs0JTDZUEwI1O1TUSepMepjATKcd/aA1YgqkkKDzI3m/THHtBX7ziFQsoeaa6FImIEfn88BzR7l6mknuSNUNuH2t7fhgInFeISKn8zDzsNvxwKq5yGN94O8chjln69/1yH5nGuX4E+YXvBcG3xC0cjJ/U4CKyg3mD/ffr9+I+ebxEdIx3qLIOIwabETax5j88B5RbG4aTHLnjShSJJHPpzPpGPdekwRHoZ/5wBd81KBVUCAdhFoi/U44UV3noYxzy7qBLxB2A3G3L29sbVKoO1pgfbgCnDwQI3vc/Za/l9mOuRz4arTbYrUAkSDpaV673BnHPLUyi62MW8IPnAn5/djyuoQCoIGkq1hfwkN8rYB04vUJyxLQSIueYFp33P54rbMVoqFRtqJM7EsFF/wCkGRzxYHHWBpOsjYgRzAMn88V5mAA56QI9MBIguyqtibCTsZAFzaL79MOGSzGZyVRqNUGacBl1KFAIMFXYRfrEWwiv9X3H3DFpdqqrVcrlM8AG/dgVP98R7LUDj/8AJgIuZ4vk6n+carnoWFQf+2dOCPDOJZP6uWqiPrCi3XULg+WB+Rz9ImGNMXBGsAbzzYgWjlPLB+lWQGVcSIsDM725+eAI5fMIagalzMuGBVlBUgeFhMSOXUnEjJv3hdhuKrIeXwtafbAw5cVHVkqMjAzYkD2DAg+kXxKo5oUavcVCFeqxqKYhHmARv4X1TaQDqt0wG1SuBUgR4z0kchy87e04RfpRyRHc1uhNI/8Aen3P/UMPtbu9U6hP8JKHmLgAyLrHrOFn6R8wGyjrDN8JlR4VOoQWPKNt+fyCs8jBcTJvNvxmw5YYM44NPuxMv4ZIibTaTMWPzwD4fTEFtoMibXjcE2xtRzDNURWjUhkR9ad/eJj1wEnJVY7qW0aNXiiYJAiR0kAH1x34hm6jU+6zF7ylSZgiY/23jynG9FlFbS0CQVYTY+f3Y94vkTTVROtZIUncW+Ex1E/LABxUYUpFirkjqGEfO4w9ZziK5mk4VBB0mJky4DbWPlAtivU/y35nVz/W/wCWG3IN+6BACgoBJN2gL/LsOQiP9RMYALwnNrlMxrdda93VVlYWJCsFDDcqTpkdJxrxnsk2Sr0Ur3FWmr2IUgxDKdVgVcRO0X9My+YVM7RFXSETMU2Y2AI1qSSbCAN7AQuCX0ocY77iFWCCtFRQX2ksfManb5emAG8P4PTNRGJVU1XV3DGP9gxatGv3dB4aIUTq8J0rtoXeB0+/FIZPNtTOpYm0Ei6xBkdOnvhw7LcaZq1LvDSV2Yr31YsUIb6sXRWFheJnASM7nlXMmoCSopyY3m/4xgRnO1S1Bp0FRuSDv6zzxNztDRVqrKEqDqClSlzsCDEfdzwtcSyoDSqkBtl1Ax1gjcTgItesXPkMHqXAwVXWCxAiVUERv+OAtHKMCPCxH+lvyxNKMAPDy/jjrynAQyd8Rw3XGtV741kk4CVl3QHxgMvnNvOAb/hj3iNE06pDKBzgARB6RbeRbmDjj3N8e5xjIGyqIUdBueXMyffAbKAdv188TMqhLCb6jBm5N77+u+INAT/z788TaNeCI5Dyv+dzG3LAduJP9XUWkyTJPyn9WxOyonL1QwJCqSD05R6Xn2xzpZYNpO53Mx77nBjO5BdHgJ1fDAjpJkj02vywE2pUFWkqqZZ0QtHIFQWB/XPCp2k4W9OpOklYEsLi1r9Bthi4Dm1q5fSzaHpfuyy2MLMaityCo/6Yx5lOIColQbtSeQ0jxIw8O28Q3na+AW+H8GqVwndqTqqCmIBNzJkxyEXPr0xdPZ7gf7Pk1y1YrVgMG30lWJMeK8QYwqdm6zLWplIGo6WtyIPlb/nDzWzDHebfr3wFIccytTI5l6MkgGUeILKwGk+sW8iDjpw/jbDmSSZ369YifmMNH0rUFIoVTAaShtuvxz/tJ/8Ac8sKnD+KUqZhwpXbY6gLXGAsHs7nXZkkkkwQF6ecCNI5nbBzjlId5TqHYVFU+StKn7Wwk8B7VxVB1Du1IOknxsGIUBQLEAkGAJAU+mHPjrlqJVZFRoAi5Db29PwwHPI5lczR7wUhqJipSdVGqPrLNgzDxAmQRIOwYQO0+Up1OH1zS2CggEmAUZJBgwpGxU7QRjl2Yp+AFXOqk8VAxnUs2NomNQE+fOcde1GbC02W375WpG8SWVglyYEPpueRj0BAy+eRKeuBq2KwNNo0mOsiZHUzgUcm2+mOdvbb88aZ3h1VG01Vam2+l1Kn1htx57YJcH4h3fgriUOzROk/kdsBrVzGsoSbgFSdptYkcj167jy2q8YmnobxAWt9/wDfHnEK9JXVqatAMltrc9Ijp1xLC5aoJLMrGbkKb+wjALtJp1gG0ySbbAfr2w38ECPSpnUAdGnSSoJbxIB4iW0giTEC4F8LGYVEqAU3UzIsCL7Xn9XxK4NUKEjmrBunhPseY2/mwDVT7Mo3D81VrqTUZkWjopkuHQOwgKCdLawp8lxXNWBC/P1/ti8M1mFyPBKrmJqU20gHnX8Kgex1Yp7stwsZrO0aBLKtV9JKkSBBYwSCJgbkYAz2L4DRzFPNd+HGmkO7dBqKODPwgy0+FelzMSDidx/sDmMlpYxUpNpV3UbExKuL21SAx3gbEgYhcb4G3C8/TDfvaSstamSI1KrTB5agRBj7JjF3r3Ody0/FSrJB6wwgj1H3gYCisjn9dUy3PadrxbkPbA/jFQ6Yb4wVOyi3iEyFB54k1eHNlq1SnUEPTYqfbmPI2I8iMSu0vD0p01KkeNLTJ5hvDJ8Nzt54Bey+ZYbMw9Ccb1s882qP/U354io2MqYDGG+O+Vy1i52G3mcaLTJaBubYJ5ikAAq3gXwEWihLD5/r3xvVpFl9MSKCzNjcC8GOdpGMIjcrPOSPnvgBqAi2CFJmeCT8ACrfZQLel/vxyqgbyvsZxIoZxRHlvYmR8vf2wDLk6CBF1BSCCdySTA3BFpHtbHKiW0ao8emNoAkWAHrefL0xxp52mo2LFlIUiYlhtM8pFtxO2DfD8rADNEC/lMQT+EYBX4RUGWzaq/wVR3bSJFz4THPxR8zfBXKcHannqvd3psgJDATDFgY6lWBANt454EdsArBWX4dUetmnDd2e4n+0ZWnWn97SmlUPUHT4j8qbc+e0nASuxFEmszG3dAqZ/jOpTHWAD8xh3ADWgtB3Fvxtjl2Y4IlOlr+JqhLkn2UQBYWAwe04CsPpV4aVyav0rr57q4xWVHLGpEgmF8MRJ3iBu152nF3fSjQLZDSBJNeiBN/rjf1298VvkOENqMIqlRKgmWsfqMpDEg8t/CRzGAH8BywRg7m6m6R4rXkyLQQPf3OHLLZ2pU8ZI0i1/wCJh94U8+owltWOuodZdWaA5kyAYBHl0HSMG8rVMxT7w2+IwJYySYHwjYAbwN74A/wPSuYKSV7xWA6SIf0vpj3wP7cVdVMA30tcdeQ9ccMyxSoktDBjDCd7CdtgSMc+2ilsuWVtRUJrkXsbmQNO9oFwcAvcQ43Wen3dViKdtIYsQIIMg3gmPL35B6oEDS8ybiffpGJWS4sfgc+E/wAQ1Dy2vjcZVWJK2Gwjwzy+3ADDVeILSD+vbHvfGABM4I5nKjTYRHofa0/o4xcmAsgMYsbe9x154AO06vPDfwXs5m6muvSouyBdJYLJbb4FPxkc9IP4YFUskDyhefK29ziyOwWaqPVRKUU1UTUBDBWWfhC7FoNjAi5ki2AX/pP4kVyuRyzKyv3KVagaxGlO6UEcjPeEg/y4A/RgB/imXkDdjed9DdMc/pH4x+0cRrsPhRu6X0peD7WDH3xv9GR/9Vykc6hHzR8Bav0hdnRm8qe7ZTWpS9JQfE38SAEz4gNv4lXAD6HuL1m10ArNSWGLz4UmbCRdmtAHIMeWLO/ZhPiAPSYJ9sZkcjToqUootNSxbSoAGpjJNuZOArL6VeE6ai5iB+8Glv8AUkAH3DD5YVuO0S+Qp1LeAj5Gx9LwcHfpC4mM1UrGm4anRZaVPSZUwoeqwIsZZkE//bA5Yj8C4WuZyTU3PVbXIIJIYYCuUx1jHlSiUcq26mD7Y9dsBJ4eYqajyk/h+OO7VTJIwspxKoNm+wflj3/E6n8X2D8sA8ZI6dMj19cFWy6nxC46f3xXY47Wt4/+lfyxIpdpcwNnH9Cf+OAdv8LRt5EH8tvnHzxxXh6hoWCfPYev5YTj2ozN/wB51+qn/jjpT7UZgLAcf0U+dzPhvgHZ8uAV0Eq31uhAgiREb7fZGCmSy5dAKkaVk6VGkQYsZJgeU/lit6favMgz3gn/AEU//HG57X5rSYqAf7Kf36cAx9ssyrqoUQA1vkR+OOn0eEtUq0gQGZNaE7B0kQfJlZgfKOmEfO8aqvGppj+VR06DG3B+PVqNZalN9LAGDpU7iNmBGA+puz5JytDVuaak3BgkTuLGJ3FsS6+ZVBLGAP1sMfPeV+lPiKoqrmAFAgDuaG3vTxyzv0l8QcQ1cGbH9zRH3U8BePG+KUny9SCH8IgCeZAHpvitO12dFOiqIdLOYAHT6xAOwhiOs6ehwn1u32dNMr3qgeVKiOc7inOAHFePVqzhqj6iFAHhUQLnYADck++AfMnkgKUHmABbYyP+fY4KNNJgIgRPL5Yqmlx2unwVWX0OJFTtfm2ENXcjzj8sBZ+a4aKvimNAO5MHURuTHIbYg8d7QUzRaivjZhDMPhAsSfM/3OK4fjdZ/iqFh0MEfI4xeL1QpGqx/lX8sAXoWIDCwO/T8cFcmhYQjKb9NueFE8VqT8X2L+WNTxOp/F9g/LAN2aom+oiw3lfWw543yj2hAJMA7gbc+uE88Vq/xfYPyx2y/GqwIAe0i2lY9wRfAONJASBeo3/SOWHDsvxJabeKoixvBFo5kCSB/qjqeQxUH+O1hI1iABA0pG3TTGJeU7VZlD4XEQCAadMgEcwCsA3NxgDPa7sXVyTB573L1L06y3UzsHIsH94bcTy07B5taXEcrUdgqrVGomwAIYSTy3xJH0l59qfdtWRkaxVqFBgQeoNO+E/LcSdayspEh5AKqRY/wkaSPIiItgPrkIDcR5Hf5Y9VPEDfl9+Pnih9KXEV1aa6iTJijQiwA27u1gMdR9LPE/8A6gf/AKKH/wDPAdchwSo2TzVWkC1GlWdTJ8QUBNLdGsRMRET6EOzHGqdGnSDOB42VhN4a4PzwkZDtjm6eSqZdKsUnJLLopkknT9Yrq5DnywOzHF6mlLgeCJCICbnchZJ8zfbpgDfEq1NszUcgujVGjSdNtVoOlvlGIdQJPxMvQaZtNryL4B/4hU/i+7Gy8RqfxfYPywH/2Q=="/>
          <p:cNvSpPr>
            <a:spLocks noChangeAspect="1" noChangeArrowheads="1"/>
          </p:cNvSpPr>
          <p:nvPr/>
        </p:nvSpPr>
        <p:spPr bwMode="auto">
          <a:xfrm>
            <a:off x="80963" y="-639763"/>
            <a:ext cx="197167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12" name="Picture 12" descr="http://spider.georgetowncollege.edu/htallant/courses/his470/vietco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65775"/>
            <a:ext cx="3352800" cy="2277775"/>
          </a:xfrm>
          <a:prstGeom prst="rect">
            <a:avLst/>
          </a:prstGeom>
          <a:noFill/>
        </p:spPr>
      </p:pic>
      <p:pic>
        <p:nvPicPr>
          <p:cNvPr id="102414" name="Picture 14" descr="http://upload.wikimedia.org/wikipedia/commons/3/3c/Scene_of_Viet_Cong_terrorist_bombing_in_Saigon,_Republic_of_Vietnam.,_1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743200"/>
            <a:ext cx="4267200" cy="289191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19-607-close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9250"/>
            <a:ext cx="4579938" cy="5624513"/>
          </a:xfrm>
          <a:prstGeom prst="rect">
            <a:avLst/>
          </a:prstGeom>
          <a:noFill/>
        </p:spPr>
      </p:pic>
      <p:sp>
        <p:nvSpPr>
          <p:cNvPr id="86023" name="Rectangl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954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U.S. Involvement in Vietnam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905000" y="3048000"/>
            <a:ext cx="6400800" cy="17526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Believed in the Domino Theory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Increased the number of military advisors and army special forces, or Green Berets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Advisors were not to take part in combat, but many did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1679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Eisenhower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905000" y="1600200"/>
            <a:ext cx="6400800" cy="13716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Began sending money and weapons to South Vietnam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Military advisors sent to train South Vietnamese army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228600" y="3657600"/>
            <a:ext cx="1301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Kennedy</a:t>
            </a:r>
          </a:p>
        </p:txBody>
      </p:sp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362200"/>
            <a:ext cx="160338" cy="160338"/>
          </a:xfrm>
          <a:prstGeom prst="rect">
            <a:avLst/>
          </a:prstGeom>
          <a:noFill/>
        </p:spPr>
      </p:pic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038600"/>
            <a:ext cx="160338" cy="160338"/>
          </a:xfrm>
          <a:prstGeom prst="rect">
            <a:avLst/>
          </a:prstGeom>
          <a:noFill/>
        </p:spPr>
      </p:pic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1905000" y="4876800"/>
            <a:ext cx="64008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Believed an expanded U.S. effort was the only way to prevent a Communist victory in Vietnam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Asked Congress to pass the Tonkin Gulf Resolution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228600" y="5029200"/>
            <a:ext cx="125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Johnson</a:t>
            </a:r>
          </a:p>
        </p:txBody>
      </p:sp>
      <p:pic>
        <p:nvPicPr>
          <p:cNvPr id="16999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181600"/>
            <a:ext cx="171450" cy="1714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88" grpId="0"/>
      <p:bldP spid="169989" grpId="0" animBg="1"/>
      <p:bldP spid="169990" grpId="0"/>
      <p:bldP spid="169993" grpId="0" animBg="1"/>
      <p:bldP spid="1699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Increasing U.S. Involvement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219200"/>
            <a:ext cx="3886200" cy="4648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Diem’s Overthrow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Diem’s government continued to grow more and more unpopular.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He arrested and killed Buddhist protesters.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U.S. leaders said they would withdraw support if Diem did not change his ways.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Diem refused to change his stand against Buddhists, and the United States began to support a plot to overthrow Diem.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In November 1963 the South Vietnamese plotters murdered Diem.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1219200"/>
            <a:ext cx="3887788" cy="4648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Tonkin Gulf Resolution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To increase the American military effort in Vietnam, Johnson needed to obtain authority from Congress.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Johnson asked Congress for this authority claiming that the USS</a:t>
            </a:r>
            <a:r>
              <a:rPr lang="en-US" sz="1800" i="1">
                <a:solidFill>
                  <a:srgbClr val="FFFF99"/>
                </a:solidFill>
              </a:rPr>
              <a:t> Maddox</a:t>
            </a:r>
            <a:r>
              <a:rPr lang="en-US" sz="1800">
                <a:solidFill>
                  <a:srgbClr val="FFFF99"/>
                </a:solidFill>
              </a:rPr>
              <a:t> had been attacked by North Vietnamese torpedo boats in the Gulf of Tonkin.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Johnson claimed this attack was unprovoked, but really the </a:t>
            </a:r>
            <a:r>
              <a:rPr lang="en-US" sz="1800" i="1">
                <a:solidFill>
                  <a:srgbClr val="FFFF99"/>
                </a:solidFill>
              </a:rPr>
              <a:t>Maddox</a:t>
            </a:r>
            <a:r>
              <a:rPr lang="en-US" sz="1800">
                <a:solidFill>
                  <a:srgbClr val="FFFF99"/>
                </a:solidFill>
              </a:rPr>
              <a:t> had been on a spying mission and had fired first.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The </a:t>
            </a:r>
            <a:r>
              <a:rPr lang="en-US" sz="1800" b="1">
                <a:solidFill>
                  <a:srgbClr val="FFFF99"/>
                </a:solidFill>
              </a:rPr>
              <a:t>Tonkin Gulf Resolution</a:t>
            </a:r>
            <a:r>
              <a:rPr lang="en-US" sz="1800">
                <a:solidFill>
                  <a:srgbClr val="FFFF99"/>
                </a:solidFill>
              </a:rPr>
              <a:t> was passed on August 7.</a:t>
            </a:r>
          </a:p>
        </p:txBody>
      </p:sp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160338" cy="160338"/>
          </a:xfrm>
          <a:prstGeom prst="rect">
            <a:avLst/>
          </a:prstGeom>
          <a:noFill/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  <p:sp>
        <p:nvSpPr>
          <p:cNvPr id="172044" name="Rectangl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1720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838200"/>
          </a:xfrm>
          <a:noFill/>
        </p:spPr>
        <p:txBody>
          <a:bodyPr/>
          <a:lstStyle/>
          <a:p>
            <a:r>
              <a:rPr lang="en-US" sz="2400"/>
              <a:t>U.S. Support of the War</a:t>
            </a:r>
            <a:br>
              <a:rPr lang="en-US" sz="2400"/>
            </a:br>
            <a:r>
              <a:rPr lang="en-US" sz="2400"/>
              <a:t> at Home and Abroad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77200" cy="2438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The Main Idea</a:t>
            </a:r>
          </a:p>
          <a:p>
            <a:pPr marL="342900" indent="-342900" algn="ctr">
              <a:spcBef>
                <a:spcPct val="50000"/>
              </a:spcBef>
            </a:pPr>
            <a:endParaRPr lang="en-US" sz="8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algn="ctr"/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As the United States sent increasing numbers of troops to defend South Vietnam, some Americans began to question the war.</a:t>
            </a:r>
            <a:endParaRPr lang="en-US" sz="20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algn="ctr"/>
            <a:endParaRPr lang="en-US" sz="14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37221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2584450" cy="4495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Operation Rolling Thunder    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A bombing campaign over North Vietnam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Bombed military targets—army bases and airfields—as well as bridges, roads, railways, and power plants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Main target was the </a:t>
            </a: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Ho Chi Minh Trail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048000" y="1447800"/>
            <a:ext cx="2590800" cy="44958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Weapons of the Air War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Agent Orange—defoliant, or chemical, that destroys vegetation 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Napalm—jellied form of gasoline used to create firebombs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“Cluster bombs”—sprayed sharp metal fragments when exploded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  <a:noFill/>
          <a:ln/>
        </p:spPr>
        <p:txBody>
          <a:bodyPr/>
          <a:lstStyle/>
          <a:p>
            <a:r>
              <a:rPr lang="en-US" sz="2400"/>
              <a:t>Why did U.S. superiority in the air war fail to win quickly in Vietnam?</a:t>
            </a: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3352800"/>
            <a:ext cx="160338" cy="160338"/>
          </a:xfrm>
          <a:prstGeom prst="rect">
            <a:avLst/>
          </a:prstGeom>
          <a:noFill/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895600"/>
            <a:ext cx="160338" cy="160338"/>
          </a:xfrm>
          <a:prstGeom prst="rect">
            <a:avLst/>
          </a:prstGeom>
          <a:noFill/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3810000"/>
            <a:ext cx="160338" cy="160338"/>
          </a:xfrm>
          <a:prstGeom prst="rect">
            <a:avLst/>
          </a:prstGeom>
          <a:noFill/>
        </p:spPr>
      </p:pic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715000" y="1447800"/>
            <a:ext cx="2819400" cy="44958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The Air War</a:t>
            </a:r>
            <a:r>
              <a:rPr lang="en-US" sz="2000" dirty="0">
                <a:solidFill>
                  <a:srgbClr val="FFFF99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Bombing did not succeed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Flow of goods from North to South Vietnam actually increased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Vietcong repaired bridges, had bunkers underground, and used weapons from the Soviet Union and China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67" grpId="0" animBg="1"/>
      <p:bldP spid="1392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8077200" cy="533400"/>
          </a:xfrm>
        </p:spPr>
        <p:txBody>
          <a:bodyPr/>
          <a:lstStyle/>
          <a:p>
            <a:r>
              <a:rPr lang="en-US" dirty="0" smtClean="0"/>
              <a:t>Ho Chi Minh Trail</a:t>
            </a:r>
            <a:endParaRPr lang="en-US" dirty="0"/>
          </a:p>
        </p:txBody>
      </p:sp>
      <p:pic>
        <p:nvPicPr>
          <p:cNvPr id="1026" name="Picture 2" descr="http://www.spiceroads.com/cms/tour_assets/93/ho-chi-minh-trail.jpg?1283932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429000" cy="4448176"/>
          </a:xfrm>
          <a:prstGeom prst="rect">
            <a:avLst/>
          </a:prstGeom>
          <a:noFill/>
        </p:spPr>
      </p:pic>
      <p:pic>
        <p:nvPicPr>
          <p:cNvPr id="1028" name="Picture 4" descr="http://www.olive-drab.com/images/laos_hcmtrail_trucks_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05000"/>
            <a:ext cx="4800600" cy="2971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86200" y="4953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4"/>
              </a:rPr>
              <a:t>http://www.youtube.com/watch?v=eaKlsoVvWTE&amp;feature=related</a:t>
            </a:r>
            <a:endParaRPr lang="en-US" sz="1100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260" name="Picture 4" descr="19-594-595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455613"/>
            <a:ext cx="8410575" cy="54879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6096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http://www.youtube.com/watch?v=KlM1-lj5x8c&amp;feature=related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295400"/>
          </a:xfrm>
          <a:noFill/>
          <a:ln/>
        </p:spPr>
        <p:txBody>
          <a:bodyPr/>
          <a:lstStyle/>
          <a:p>
            <a:r>
              <a:rPr lang="en-US" sz="2400"/>
              <a:t>Difficult Ground War in Vietnam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19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The number of U.S. ground forces in Vietnam continued to grow.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U.S. strategy called for ground forces to go on search-and-destroy missions.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General </a:t>
            </a:r>
            <a:r>
              <a:rPr lang="en-US" sz="1800" b="1">
                <a:solidFill>
                  <a:srgbClr val="003300"/>
                </a:solidFill>
              </a:rPr>
              <a:t>William Westmoreland</a:t>
            </a:r>
            <a:r>
              <a:rPr lang="en-US" sz="1800">
                <a:solidFill>
                  <a:srgbClr val="003300"/>
                </a:solidFill>
              </a:rPr>
              <a:t> commanded the U.S. ground troops in South Vietnam.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Ground troops located the enemy and called for air strikes.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Areas that were “cleared” rarely remained that way for long.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U.S. forces implemented a program of </a:t>
            </a:r>
            <a:r>
              <a:rPr lang="en-US" sz="2000" b="1">
                <a:solidFill>
                  <a:srgbClr val="003300"/>
                </a:solidFill>
              </a:rPr>
              <a:t>pacification</a:t>
            </a:r>
            <a:r>
              <a:rPr lang="en-US" sz="2000">
                <a:solidFill>
                  <a:srgbClr val="003300"/>
                </a:solidFill>
              </a:rPr>
              <a:t> to “win the hearts and minds” of the South Vietnamese people.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Nonmilitary pacification involved construction projects.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Military pacification involved moving people out of their villages when Vietcong were nearby.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381000"/>
          </a:xfrm>
          <a:noFill/>
          <a:ln/>
        </p:spPr>
        <p:txBody>
          <a:bodyPr/>
          <a:lstStyle/>
          <a:p>
            <a:r>
              <a:rPr lang="en-US" sz="2400"/>
              <a:t>Declining Troop Morale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05800" cy="4724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American forces in Vietnam faced many challenges.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Vietcong struck and then melted back into the jungle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Vietnamese peasants seemed peaceful during the day, but at night aided or became Vietcong.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Vietcong knew the local geography.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Nearly impossible to tell the difference between a Vietcong fighter and a civilian.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180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Enormous casualties inflicted upon the Communist forces did not lead to victory.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With the aid of the Soviet Union and China, North Vietnam sent a steady stream of supplies and soldiers to the South.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Vietcong continued to refill their ranks with civilians.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U.S. air strikes and the pacification program turned many peasants into Vietcong fighters.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  <a:noFill/>
          <a:ln/>
        </p:spPr>
        <p:txBody>
          <a:bodyPr/>
          <a:lstStyle/>
          <a:p>
            <a:r>
              <a:rPr lang="en-US" sz="2400">
                <a:solidFill>
                  <a:schemeClr val="hlink"/>
                </a:solidFill>
              </a:rPr>
              <a:t>Southeast Asia’s Colonial History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3886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France gained control of Vietnam by 1883 despite fierce resistance from the Vietnamese.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The French combined Vietnam with Laos and Cambodia to form French Indochina.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3300"/>
                </a:solidFill>
              </a:rPr>
              <a:t>Ho Chi Minh</a:t>
            </a:r>
            <a:r>
              <a:rPr lang="en-US" sz="2000">
                <a:solidFill>
                  <a:srgbClr val="003300"/>
                </a:solidFill>
              </a:rPr>
              <a:t> led a growing nationalist movement in Vietnam.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During World War II, the Japanese army occupied French Indochina.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 group called the League for the Independence of Vietnam, or the </a:t>
            </a:r>
            <a:r>
              <a:rPr lang="en-US" sz="2000" b="1">
                <a:solidFill>
                  <a:srgbClr val="003300"/>
                </a:solidFill>
              </a:rPr>
              <a:t>Vietminh</a:t>
            </a:r>
            <a:r>
              <a:rPr lang="en-US" sz="2000">
                <a:solidFill>
                  <a:srgbClr val="003300"/>
                </a:solidFill>
              </a:rPr>
              <a:t>, fought the Japanese.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After World War II, the Vietminh declared independence, but the French quickly moved in to reclaim Vietnam.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685800"/>
          </a:xfrm>
          <a:noFill/>
          <a:ln/>
        </p:spPr>
        <p:txBody>
          <a:bodyPr/>
          <a:lstStyle/>
          <a:p>
            <a:r>
              <a:rPr lang="en-US" sz="2400"/>
              <a:t>U.S. Forces Mobilize for the War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More than 2.5 million Americans served in the Vietnam War.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7772400" cy="13112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On average, the soldiers who served in Vietnam were</a:t>
            </a:r>
          </a:p>
          <a:p>
            <a:pPr marL="800100" lvl="1" indent="-342900"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slightly younger than the U.S. troops who fought in Korea and World War II, and </a:t>
            </a:r>
          </a:p>
          <a:p>
            <a:pPr marL="800100" lvl="1" indent="-342900"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not as well educated.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7772400" cy="19208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At the start of the war, most American troops were professional soldiers—volunteers who enlisted in the armed forces.</a:t>
            </a:r>
          </a:p>
          <a:p>
            <a:endParaRPr lang="en-US" sz="20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However, the U.S. government came to depend on drafted soldiers.</a:t>
            </a: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752600"/>
            <a:ext cx="160338" cy="160338"/>
          </a:xfrm>
          <a:prstGeom prst="rect">
            <a:avLst/>
          </a:prstGeom>
          <a:noFill/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276600"/>
            <a:ext cx="160338" cy="160338"/>
          </a:xfrm>
          <a:prstGeom prst="rect">
            <a:avLst/>
          </a:prstGeom>
          <a:noFill/>
        </p:spPr>
      </p:pic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8768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2" grpId="0" animBg="1"/>
      <p:bldP spid="1454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19-609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12750"/>
            <a:ext cx="4587875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530225"/>
          </a:xfrm>
          <a:noFill/>
          <a:ln/>
        </p:spPr>
        <p:txBody>
          <a:bodyPr/>
          <a:lstStyle/>
          <a:p>
            <a:r>
              <a:rPr lang="en-US" sz="2400"/>
              <a:t>U.S. Forces Mobilize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914400"/>
            <a:ext cx="3886200" cy="49530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The Draft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25 percent were excused for health reasons; 30 percent received deferments, or postponements of service.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College students were deferred, so men from higher-income families were less likely to serve. 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A high percentage of combat soldiers were African Americans.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A draft lottery began in 1969; the draft ended in 1973.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3 percent of eligible men escaped the draft by either refusing to register or by leaving the United States.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914400"/>
            <a:ext cx="3886200" cy="49530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Non-combat Positions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Most Americans in Vietnam served in non-combat positions—administration, communications, engineering, medical care, and transportation.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endParaRPr lang="en-US" sz="1800">
              <a:solidFill>
                <a:srgbClr val="FFFF99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About 10,000 American military women served.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endParaRPr lang="en-US" sz="1800">
              <a:solidFill>
                <a:srgbClr val="FFFF99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Some 20,000 to 45,000 more women worked in civilian capacities, many as volunteers for the Red Cross or other humanitarian relief organizations.</a:t>
            </a:r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160338" cy="160338"/>
          </a:xfrm>
          <a:prstGeom prst="rect">
            <a:avLst/>
          </a:prstGeom>
          <a:noFill/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2667000" cy="4495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Media’s Impact    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Reporters and television crews went on patrol with the soldiers.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Television brought scenes of firefights and burning villages into America’s living rooms.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Criticized the government’s reports about the war</a:t>
            </a:r>
            <a:endParaRPr lang="en-US" b="1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048000" y="1447800"/>
            <a:ext cx="2667000" cy="44958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Hawks and Doves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Doves</a:t>
            </a: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—people opposed to the war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Hawks</a:t>
            </a: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—people who supported the war’s goals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Both criticized the war effort.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Hawks wanted more troops and bombing.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Doves opposed the war for many reasons.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  <a:noFill/>
          <a:ln/>
        </p:spPr>
        <p:txBody>
          <a:bodyPr/>
          <a:lstStyle/>
          <a:p>
            <a:r>
              <a:rPr lang="en-US" sz="2400"/>
              <a:t>Public Opinion Regarding the Vietnam War</a:t>
            </a:r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8863" y="3352800"/>
            <a:ext cx="160337" cy="160338"/>
          </a:xfrm>
          <a:prstGeom prst="rect">
            <a:avLst/>
          </a:prstGeom>
          <a:noFill/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8863" y="2895600"/>
            <a:ext cx="160337" cy="160338"/>
          </a:xfrm>
          <a:prstGeom prst="rect">
            <a:avLst/>
          </a:prstGeom>
          <a:noFill/>
        </p:spPr>
      </p:pic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8863" y="3810000"/>
            <a:ext cx="160337" cy="160338"/>
          </a:xfrm>
          <a:prstGeom prst="rect">
            <a:avLst/>
          </a:prstGeom>
          <a:noFill/>
        </p:spPr>
      </p:pic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5791200" y="1447800"/>
            <a:ext cx="2895600" cy="44958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Antiwar Movement</a:t>
            </a:r>
            <a:r>
              <a:rPr lang="en-US" sz="2000" dirty="0">
                <a:solidFill>
                  <a:srgbClr val="FFFF99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Movement attracted a broad range of participants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Much antiwar activity took place on college campuses.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Most vocal group—Students for a Democratic Society.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Antiwar protesters made up a small percentage of the U.S. population.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609600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http://www.youtube.com/watch?v=Et9w2YPf3Wk&amp;feature=related</a:t>
            </a:r>
            <a:endParaRPr lang="en-US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07" grpId="0" animBg="1"/>
      <p:bldP spid="1495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381000"/>
          </a:xfrm>
          <a:noFill/>
          <a:ln/>
        </p:spPr>
        <p:txBody>
          <a:bodyPr/>
          <a:lstStyle/>
          <a:p>
            <a:r>
              <a:rPr lang="en-US" sz="2400"/>
              <a:t>Reasons that Doves Opposed the War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114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90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Argued that Vietnam was not crucial to American national security (Ex. George Kennan)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Argued that the United States was fighting against the wishes of a majority of Vietnamese (Ex. Dr. Benjamin Spock)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Argued that the war was draining needed resources from Great Society programs (Ex. Martin Luther King Jr.)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Argued that it was unfair for African Americans to fight for democracy in a foreign land when discrimination continued at home (Ex. Civil rights activists)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Argued that Johnson’s policies were too extreme (Ex. </a:t>
            </a:r>
            <a:r>
              <a:rPr lang="en-US" sz="2000" b="1">
                <a:solidFill>
                  <a:srgbClr val="003300"/>
                </a:solidFill>
              </a:rPr>
              <a:t>J. William Fulbright</a:t>
            </a:r>
            <a:r>
              <a:rPr lang="en-US" sz="2000">
                <a:solidFill>
                  <a:srgbClr val="003300"/>
                </a:solidFill>
              </a:rPr>
              <a:t>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1800">
              <a:solidFill>
                <a:srgbClr val="003300"/>
              </a:solidFill>
            </a:endParaRPr>
          </a:p>
        </p:txBody>
      </p:sp>
      <p:sp>
        <p:nvSpPr>
          <p:cNvPr id="151561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/>
              <a:t>1968: A Turning Point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8077200" cy="1905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The Main Idea</a:t>
            </a:r>
          </a:p>
          <a:p>
            <a:pPr marL="342900" indent="-342900" algn="ctr">
              <a:spcBef>
                <a:spcPct val="50000"/>
              </a:spcBef>
            </a:pPr>
            <a:endParaRPr lang="en-US" sz="8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algn="ctr"/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As the Vietnam War dragged on and increasingly appeared to be unwinnable, deep divisions developed in American society.</a:t>
            </a:r>
            <a:endParaRPr lang="en-US" sz="20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algn="ctr"/>
            <a:endParaRPr lang="en-US" sz="14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18789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4572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/>
              <a:t>The Tet Offensive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057400" y="2133600"/>
            <a:ext cx="6248400" cy="16002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In January 1968 thousands of NVA and Vietcong troops attacked a U.S. military base in </a:t>
            </a:r>
            <a:r>
              <a:rPr lang="en-US" dirty="0" err="1">
                <a:solidFill>
                  <a:srgbClr val="003300"/>
                </a:solidFill>
                <a:latin typeface="Verdana" pitchFamily="34" charset="0"/>
              </a:rPr>
              <a:t>Khe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Verdana" pitchFamily="34" charset="0"/>
              </a:rPr>
              <a:t>Sanh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This and other rural attacks were diversions to draw U.S. and ARVN forces away from urban areas.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1892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Tet Offensive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057400" y="1295400"/>
            <a:ext cx="6248400" cy="6858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A series of massive coordinated attacks throughout South Vietnam</a:t>
            </a:r>
            <a:endParaRPr lang="en-US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57200" y="2743200"/>
            <a:ext cx="13954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Khe Sanh</a:t>
            </a:r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524000"/>
            <a:ext cx="160338" cy="160338"/>
          </a:xfrm>
          <a:prstGeom prst="rect">
            <a:avLst/>
          </a:prstGeom>
          <a:noFill/>
        </p:spPr>
      </p:pic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2895600"/>
            <a:ext cx="160338" cy="160338"/>
          </a:xfrm>
          <a:prstGeom prst="rect">
            <a:avLst/>
          </a:prstGeom>
          <a:noFill/>
        </p:spPr>
      </p:pic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2057400" y="3886200"/>
            <a:ext cx="6248400" cy="19812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Main Communist offensive began on January 30, 1968, at the start of </a:t>
            </a:r>
            <a:r>
              <a:rPr lang="en-US" dirty="0" err="1">
                <a:solidFill>
                  <a:srgbClr val="003300"/>
                </a:solidFill>
                <a:latin typeface="Verdana" pitchFamily="34" charset="0"/>
              </a:rPr>
              <a:t>Tet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, the Vietnamese New Year.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Some 84,000 Communist soldiers attacked 12 U.S. military bases and more than 100 cities across South Vietnam.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57200" y="4191000"/>
            <a:ext cx="14208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The Main </a:t>
            </a:r>
          </a:p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Attacks</a:t>
            </a:r>
          </a:p>
        </p:txBody>
      </p:sp>
      <p:pic>
        <p:nvPicPr>
          <p:cNvPr id="12084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181600"/>
            <a:ext cx="171450" cy="171450"/>
          </a:xfrm>
          <a:noFill/>
          <a:ln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59436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http://www.youtube.com/watch?v=sL7N-aCtlLo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/>
      <p:bldP spid="120836" grpId="0"/>
      <p:bldP spid="120837" grpId="0" animBg="1"/>
      <p:bldP spid="120838" grpId="0"/>
      <p:bldP spid="120841" grpId="0" animBg="1"/>
      <p:bldP spid="1208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990600"/>
          </a:xfrm>
          <a:noFill/>
          <a:ln/>
        </p:spPr>
        <p:txBody>
          <a:bodyPr/>
          <a:lstStyle/>
          <a:p>
            <a:r>
              <a:rPr lang="en-US" sz="2400"/>
              <a:t>Effects of the Tet Offensive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077200" cy="4191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General Westmoreland called the Tet Offensive a decisive defeat for the Communists.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The cities taken by the Communists were retaken.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About 45,000 enemy soldiers were killed.  About 1,100 Americans and 2,300 ARVN troops also died.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The Communists showed that they were determined to keep on fighting.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The Tet Offensive showed that no part of South Vietnam was safe from attack.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The Tet Offensive caused many Americans to question whether or not the war in Vietnam could be won.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President Johnson announced that he would not seek reelection.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19-628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905000"/>
            <a:ext cx="7132637" cy="25828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  <a:ln/>
        </p:spPr>
        <p:txBody>
          <a:bodyPr/>
          <a:lstStyle/>
          <a:p>
            <a:r>
              <a:rPr lang="en-US" sz="2400"/>
              <a:t>Effects of the Tet Offensive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Growing Doubts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Walter Cronkite broadcast a television report in which he gave his personal assessment of the situation in Vietnam.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Major national magazines such as </a:t>
            </a:r>
            <a:r>
              <a:rPr lang="en-US" sz="1800" i="1">
                <a:solidFill>
                  <a:srgbClr val="FFFF99"/>
                </a:solidFill>
              </a:rPr>
              <a:t>Time</a:t>
            </a:r>
            <a:r>
              <a:rPr lang="en-US" sz="1800">
                <a:solidFill>
                  <a:srgbClr val="FFFF99"/>
                </a:solidFill>
              </a:rPr>
              <a:t> and </a:t>
            </a:r>
            <a:r>
              <a:rPr lang="en-US" sz="1800" i="1">
                <a:solidFill>
                  <a:srgbClr val="FFFF99"/>
                </a:solidFill>
              </a:rPr>
              <a:t>Newsweek</a:t>
            </a:r>
            <a:r>
              <a:rPr lang="en-US" sz="1800">
                <a:solidFill>
                  <a:srgbClr val="FFFF99"/>
                </a:solidFill>
              </a:rPr>
              <a:t> also expressed doubts about the war and began to call for its end.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Public criticism of the government’s policies grew louder and more intense.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Leaders within Johnson’s administration began to criticize Johnson’s policies.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FF99"/>
                </a:solidFill>
              </a:rPr>
              <a:t>Robert S. McNamara</a:t>
            </a:r>
            <a:r>
              <a:rPr lang="en-US" sz="1800">
                <a:solidFill>
                  <a:srgbClr val="FFFF99"/>
                </a:solidFill>
              </a:rPr>
              <a:t> began to seek ways to end the war.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990600"/>
            <a:ext cx="3886200" cy="48768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Democratic Challengers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Roughly 3 out of 4 Americans opposed his policies in Vietnam.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Minnesota senator </a:t>
            </a:r>
            <a:r>
              <a:rPr lang="en-US" sz="1800" b="1">
                <a:solidFill>
                  <a:srgbClr val="FFFF99"/>
                </a:solidFill>
              </a:rPr>
              <a:t>Eugene McCarthy</a:t>
            </a:r>
            <a:r>
              <a:rPr lang="en-US" sz="1800">
                <a:solidFill>
                  <a:srgbClr val="FFFF99"/>
                </a:solidFill>
              </a:rPr>
              <a:t> challenged Johnson for the Democratic Party’s nomination.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New York senator Robert Kennedy entered the race.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Shaken by the divisions within his party, Johnson announced that he would not seek nor accept the office of the presidency.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1800">
              <a:solidFill>
                <a:srgbClr val="FFFF99"/>
              </a:solidFill>
            </a:endParaRP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160338" cy="160338"/>
          </a:xfrm>
          <a:prstGeom prst="rect">
            <a:avLst/>
          </a:prstGeo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19-599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346075"/>
            <a:ext cx="3492500" cy="5629275"/>
          </a:xfrm>
          <a:prstGeom prst="rect">
            <a:avLst/>
          </a:prstGeom>
          <a:noFill/>
        </p:spPr>
      </p:pic>
      <p:sp>
        <p:nvSpPr>
          <p:cNvPr id="92164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  <a:noFill/>
          <a:ln/>
        </p:spPr>
        <p:txBody>
          <a:bodyPr/>
          <a:lstStyle/>
          <a:p>
            <a:r>
              <a:rPr lang="en-US" sz="2400"/>
              <a:t>Searching for Solutions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792480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President Johnson denied General Westmoreland’s request for 206,000 more ground soldiers.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7924800" cy="14335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Johnson’s advisors could not come up with the best course for the war strategy.</a:t>
            </a:r>
          </a:p>
          <a:p>
            <a:endParaRPr lang="en-US" sz="8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Robert McNamara suggested limiting the air strikes and reversing the escalation of the war.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7924800" cy="17383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Johnson decided to negotiate with the North Vietnamese.</a:t>
            </a:r>
          </a:p>
          <a:p>
            <a:endParaRPr lang="en-US" sz="8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Paris peace talks stalled over two issues:  the United States wanted all NVA troops out of South Vietnam, and North Vietnam would not accept a temporary South Vietnam government that included a U.S.-backed president.</a:t>
            </a: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828800"/>
            <a:ext cx="160338" cy="160338"/>
          </a:xfrm>
          <a:prstGeom prst="rect">
            <a:avLst/>
          </a:prstGeom>
          <a:noFill/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200400"/>
            <a:ext cx="160338" cy="160338"/>
          </a:xfrm>
          <a:prstGeom prst="rect">
            <a:avLst/>
          </a:prstGeom>
          <a:noFill/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51054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80" grpId="0" animBg="1"/>
      <p:bldP spid="1269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3189" name="Picture 5" descr="19-629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4175"/>
            <a:ext cx="4067175" cy="54832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95400"/>
          </a:xfrm>
          <a:noFill/>
          <a:ln/>
        </p:spPr>
        <p:txBody>
          <a:bodyPr/>
          <a:lstStyle/>
          <a:p>
            <a:r>
              <a:rPr lang="en-US" sz="2400"/>
              <a:t>The Election of 1968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3886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3300"/>
                </a:solidFill>
              </a:rPr>
              <a:t>The Democratic Primary Fight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Vice President Hubert Humphrey entered the race and defended the administration’s policies in Vietnam.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Senator Eugene McCarthy called for a rapid end to the war.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Senator Robert Kennedy also called for an end to the war and won primaries in Indiana, Nebraska, and California.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Kennedy was shot leaving a Las Vegas hotel by Sirhan Sirhan, a Jordanian immigrant who didn’t like Kennedy’s support for Israel.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en-US" sz="20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914400"/>
          </a:xfrm>
          <a:noFill/>
          <a:ln/>
        </p:spPr>
        <p:txBody>
          <a:bodyPr/>
          <a:lstStyle/>
          <a:p>
            <a:r>
              <a:rPr lang="en-US" sz="2400"/>
              <a:t>The Democratic Convention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792480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Delegates at the Democratic National Convention in Chicago debated between McCarthy and Humphrey.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7924800" cy="14335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Outside the convention, protesters from around the country demanded an immediate end to the war.</a:t>
            </a:r>
          </a:p>
          <a:p>
            <a:endParaRPr lang="en-US" sz="8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Chicago mayor Richard Daley sent troops to maintain order but violence soon broke out.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33400" y="4267200"/>
            <a:ext cx="7924800" cy="14335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Television crews captured violent scenes between protesters and police.</a:t>
            </a:r>
          </a:p>
          <a:p>
            <a:endParaRPr lang="en-US" sz="8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chaos was one symptom of a growing “generation gap” over government, politics, and the Vietnam War.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828800"/>
            <a:ext cx="160338" cy="160338"/>
          </a:xfrm>
          <a:prstGeom prst="rect">
            <a:avLst/>
          </a:prstGeom>
          <a:noFill/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200400"/>
            <a:ext cx="160338" cy="160338"/>
          </a:xfrm>
          <a:prstGeom prst="rect">
            <a:avLst/>
          </a:prstGeom>
          <a:noFill/>
        </p:spPr>
      </p:pic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51054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  <p:bldP spid="131076" grpId="0" animBg="1"/>
      <p:bldP spid="1310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Other Contenders in 1968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219200"/>
            <a:ext cx="3886200" cy="4648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</a:rPr>
              <a:t>Richard Nixon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Republican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Won the nomination at the Republican National Convention 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Chose Spiro Agnew as his running mate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Appealed to the patriotism of mainstream Americans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Promised “law and order”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Claimed to have a secret plan to end the war “with honor”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1219200"/>
            <a:ext cx="3887788" cy="4648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</a:rPr>
              <a:t>George Wallace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Independent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Former Alabama governor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Nominated by the American Independent Party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Opposed the civil rights movement and school desegregation and war protesters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Appealed to conservative Democratic white southerners and working class whites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160338" cy="160338"/>
          </a:xfrm>
          <a:prstGeom prst="rect">
            <a:avLst/>
          </a:prstGeom>
          <a:noFill/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The Election of 1968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The Campaign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 led the polls for most of the campaign.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Humphrey made gains when he said the bombing in Vietnam should be stopped and that the South Vietnamese should shoulder more of the war’s responsibilities.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The peace talks in Paris made some progress when the North Vietnamese agreed to include South Vietnamese representatives.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Johnson announced an end to the bombing in Vietnam a few days before the election.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990600"/>
            <a:ext cx="3887788" cy="48768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The Results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The election was very close—just 510,000 votes separated Nixon and Humphrey.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 won 43.4 percent of the votes cast to Humphrey’s 42.7 percent.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 won 301 electoral votes to Humphrey’s 191.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Wallace was one of the most successful third party candidates in U.S. history (46 electoral votes and 13.5 percent of the popular vote).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Nixon’s electoral margin provided him with a mandate to rule that allowed him to escalate the war in Vietnam.</a:t>
            </a: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160338" cy="160338"/>
          </a:xfrm>
          <a:prstGeom prst="rect">
            <a:avLst/>
          </a:prstGeom>
          <a:noFill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  <p:sp>
        <p:nvSpPr>
          <p:cNvPr id="135180" name="Rectangl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1351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/>
              <a:t>The War Ends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8077200" cy="2057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The Main Idea</a:t>
            </a:r>
          </a:p>
          <a:p>
            <a:pPr marL="342900" indent="-342900" algn="ctr">
              <a:spcBef>
                <a:spcPct val="50000"/>
              </a:spcBef>
            </a:pPr>
            <a:endParaRPr lang="en-US" sz="8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algn="ctr"/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President Nixon eventually ended U.S. involvement in Vietnam, but the war had lasting effects on the United States and in Southeast Asia.</a:t>
            </a:r>
            <a:endParaRPr lang="en-US" sz="20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algn="ctr"/>
            <a:endParaRPr lang="en-US" sz="14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98309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295400"/>
          </a:xfrm>
          <a:noFill/>
          <a:ln/>
        </p:spPr>
        <p:txBody>
          <a:bodyPr/>
          <a:lstStyle/>
          <a:p>
            <a:r>
              <a:rPr lang="en-US" sz="2400"/>
              <a:t>How did President Nixon’s policies widen U.S. involvement in the war?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077200" cy="4114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00"/>
                </a:solidFill>
              </a:rPr>
              <a:t>During his 1968 campaign, Nixon pledged to end the war in Vietnam.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00"/>
                </a:solidFill>
              </a:rPr>
              <a:t>Nixon and his National Security Advisor </a:t>
            </a:r>
            <a:r>
              <a:rPr lang="en-US" sz="2400" b="1">
                <a:solidFill>
                  <a:srgbClr val="003300"/>
                </a:solidFill>
              </a:rPr>
              <a:t>Henry Kissinger</a:t>
            </a:r>
            <a:r>
              <a:rPr lang="en-US" sz="2400">
                <a:solidFill>
                  <a:srgbClr val="003300"/>
                </a:solidFill>
              </a:rPr>
              <a:t> devised plans to end the war.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00"/>
                </a:solidFill>
              </a:rPr>
              <a:t>In 1969 Kissinger began secret peace negotiations in Paris with North Vietnamese revolutionary Le Duc Tho.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00"/>
                </a:solidFill>
              </a:rPr>
              <a:t>The U.S. strategy aimed at achieving “peace with honor.”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Vietnamization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Laos and Cambodia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530225"/>
          </a:xfrm>
          <a:noFill/>
          <a:ln/>
        </p:spPr>
        <p:txBody>
          <a:bodyPr/>
          <a:lstStyle/>
          <a:p>
            <a:r>
              <a:rPr lang="en-US" sz="2400"/>
              <a:t>Widening the War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838200"/>
            <a:ext cx="3962400" cy="5029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Vietnamization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Strategy of turning over more of the fighting in Vietnam to the South Vietnamese while gradually bringing U.S. ground troops home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 hoped this would give South Vietnamese leaders time to create a stable, non-Communist government.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 began to slowly withdraw U.S. forces from South Vietnam.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Antiwar activists opposed the plan calling for an immediate end to the war.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 believed he had the backing of the </a:t>
            </a:r>
            <a:r>
              <a:rPr lang="en-US" sz="1800" b="1">
                <a:solidFill>
                  <a:srgbClr val="FFFF99"/>
                </a:solidFill>
              </a:rPr>
              <a:t>silent majority</a:t>
            </a:r>
            <a:r>
              <a:rPr lang="en-US" sz="1800">
                <a:solidFill>
                  <a:srgbClr val="FFFF99"/>
                </a:solidFill>
              </a:rPr>
              <a:t> of Americans.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838200"/>
            <a:ext cx="4038600" cy="5029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Laos and Cambodia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At the same time, Nixon was secretly expanding the war.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He ordered the bombing of Cambodia to disrupt the flow of supplies on the Ho Chi Minh trail.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Concealed the air strikes from the American people—including members of Congress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Sent U.S. and ARVN troops into Cambodia and into Laos to destroy North Vietnamese army bases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Renewed bombing of North Vietnam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Nixon hoped to force North Vietnam to seek peace.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1800">
              <a:solidFill>
                <a:srgbClr val="FFFF99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200400"/>
            <a:ext cx="160338" cy="160338"/>
          </a:xfrm>
          <a:prstGeom prst="rect">
            <a:avLst/>
          </a:prstGeom>
          <a:noFill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  <p:bldP spid="1024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6025"/>
          </a:xfrm>
          <a:noFill/>
          <a:ln/>
        </p:spPr>
        <p:txBody>
          <a:bodyPr/>
          <a:lstStyle/>
          <a:p>
            <a:r>
              <a:rPr lang="en-US" sz="2400"/>
              <a:t>War Protests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4191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90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In 1970 Nixon announced that he had ordered troops into Cambodia.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Antiwar protests intensified—especially on college campuses.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Antiwar protests erupted into violence.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Nixon believed that antiwar protesters represented only a minority of Americans.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Radical antiwar groups turned to violent measures to oppose the war.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More and more Americans began to oppose the war when they learned about the </a:t>
            </a:r>
            <a:r>
              <a:rPr lang="en-US" sz="2000" b="1">
                <a:solidFill>
                  <a:srgbClr val="003300"/>
                </a:solidFill>
              </a:rPr>
              <a:t>My Lai massacre</a:t>
            </a:r>
            <a:r>
              <a:rPr lang="en-US" sz="2000">
                <a:solidFill>
                  <a:srgbClr val="003300"/>
                </a:solidFill>
              </a:rPr>
              <a:t> and the </a:t>
            </a:r>
            <a:r>
              <a:rPr lang="en-US" sz="2000" b="1">
                <a:solidFill>
                  <a:srgbClr val="003300"/>
                </a:solidFill>
              </a:rPr>
              <a:t>Pentagon Papers</a:t>
            </a:r>
            <a:r>
              <a:rPr lang="en-US" sz="200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Colonial Vietnam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219200"/>
            <a:ext cx="3886200" cy="4648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FF99"/>
                </a:solidFill>
              </a:rPr>
              <a:t>Ho Chi Minh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Real name is Nguyen That </a:t>
            </a:r>
            <a:r>
              <a:rPr lang="en-US" sz="2000" dirty="0" err="1">
                <a:solidFill>
                  <a:srgbClr val="FFFF99"/>
                </a:solidFill>
              </a:rPr>
              <a:t>Thanh</a:t>
            </a:r>
            <a:r>
              <a:rPr lang="en-US" sz="2000" dirty="0">
                <a:solidFill>
                  <a:srgbClr val="FFFF99"/>
                </a:solidFill>
              </a:rPr>
              <a:t>; </a:t>
            </a:r>
            <a:r>
              <a:rPr lang="en-US" sz="2000" b="1" dirty="0">
                <a:solidFill>
                  <a:srgbClr val="FFFF99"/>
                </a:solidFill>
              </a:rPr>
              <a:t>Ho Chi Minh</a:t>
            </a:r>
            <a:r>
              <a:rPr lang="en-US" sz="2000" dirty="0">
                <a:solidFill>
                  <a:srgbClr val="FFFF99"/>
                </a:solidFill>
              </a:rPr>
              <a:t> means “He Who Enlightens.”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Participated in tax revolts against the French. 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Joined the French Communist Party.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Believed that a Communist revolution was a way Vietnam could be free of foreign rulers.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1219200"/>
            <a:ext cx="4038600" cy="4648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FF99"/>
                </a:solidFill>
              </a:rPr>
              <a:t>World War II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Japan occupied French Indochina.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Ho Chi Minh organized the </a:t>
            </a:r>
            <a:r>
              <a:rPr lang="en-US" sz="2000" b="1" dirty="0">
                <a:solidFill>
                  <a:srgbClr val="FFFF99"/>
                </a:solidFill>
              </a:rPr>
              <a:t>Vietminh</a:t>
            </a:r>
            <a:r>
              <a:rPr lang="en-US" sz="2000" dirty="0">
                <a:solidFill>
                  <a:srgbClr val="FFFF99"/>
                </a:solidFill>
              </a:rPr>
              <a:t> to fight the Japanese.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Japan surrendered to the Allies in 1945, and the Vietminh declared Vietnam to be independent.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Ho Chi Minh hoped for U.S. support of their independence.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The French reclaimed Vietnam after World War II.</a:t>
            </a: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429000"/>
            <a:ext cx="160338" cy="160338"/>
          </a:xfrm>
          <a:prstGeom prst="rect">
            <a:avLst/>
          </a:prstGeom>
          <a:noFill/>
        </p:spPr>
      </p:pic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2508250" cy="48006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Campus Violence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Kent State University in Ohio</a:t>
            </a:r>
          </a:p>
          <a:p>
            <a:pPr marL="579438" lvl="1" indent="-182563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4 students were killed and 9 injured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Jackson State College in Mississippi</a:t>
            </a:r>
          </a:p>
          <a:p>
            <a:pPr marL="579438" lvl="1" indent="-182563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2 students were killed and 9 wounded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971800" y="1143000"/>
            <a:ext cx="2819400" cy="48006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Antiwar Movement</a:t>
            </a:r>
            <a:endParaRPr lang="en-US" dirty="0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Polls showed that fifty percent of Americans opposed the war.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Coalition of clergy, trade unionists, and veterans established a nationwide day of protest called Moratorium Day.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250,000 protesters made up the largest antiwar demonstration in U.S. history.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Increasing Protests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352800"/>
            <a:ext cx="160338" cy="160338"/>
          </a:xfrm>
          <a:prstGeom prst="rect">
            <a:avLst/>
          </a:prstGeom>
          <a:noFill/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2895600"/>
            <a:ext cx="160338" cy="160338"/>
          </a:xfrm>
          <a:prstGeom prst="rect">
            <a:avLst/>
          </a:prstGeom>
          <a:noFill/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5943600" y="1143000"/>
            <a:ext cx="2514600" cy="48006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Radical Protests</a:t>
            </a:r>
            <a:r>
              <a:rPr lang="en-US" sz="2000" dirty="0">
                <a:solidFill>
                  <a:srgbClr val="FFFF99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Some antiwar groups turned to violent measures.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The Weathermen set off more than 5,000 bombs and carried out the Days of Rage.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Verdana" pitchFamily="34" charset="0"/>
              </a:rPr>
              <a:t>Most antiwar protesters did not support extremist groups or terrorist measures.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499" grpId="0" animBg="1"/>
      <p:bldP spid="1065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530225"/>
          </a:xfrm>
          <a:noFill/>
          <a:ln/>
        </p:spPr>
        <p:txBody>
          <a:bodyPr/>
          <a:lstStyle/>
          <a:p>
            <a:r>
              <a:rPr lang="en-US" sz="2400"/>
              <a:t>Increasing Protests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838200"/>
            <a:ext cx="4038600" cy="5029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My Lai Massacre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Troops under Lieutenant William Calley killed at least 450 men, women, and children in the village of My Lai while on a search-and-destroy mission.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No Vietcong were found in the village.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The My Lai massacre was kept quiet at first, but former soldiers began talking about it.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This atrocity intensified the divisions between war supporters and opponents.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Calley was convicted of murder and sentenced to life in prison; he was paroled in 1974.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838200"/>
            <a:ext cx="4038600" cy="5029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Pentagon Papers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A collection of secret government documents that traced the history of U.S. military involvement in Vietnam since the Truman years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Revealed that government officials had been misleading the American people about the war for years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Daniel Ellsberg leaked the papers to the press.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Ellsberg originally supported the war, but then concluded that few South Vietnamese civilians supported the U.S.-backed government.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200400"/>
            <a:ext cx="160338" cy="160338"/>
          </a:xfrm>
          <a:prstGeom prst="rect">
            <a:avLst/>
          </a:prstGeom>
          <a:noFill/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4572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/>
              <a:t>U.S. Involvement in Vietnam Ends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905000" y="2743200"/>
            <a:ext cx="64008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Lowered the voting age from 21 to 18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McGovern hoped the ratification of this amendment would boost his election chances.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4573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George </a:t>
            </a:r>
          </a:p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McGovern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905000" y="1524000"/>
            <a:ext cx="64008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Senator from South Dakota who criticized war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Insisted that the Vietnam War be brought to an immediate end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17414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26</a:t>
            </a:r>
            <a:r>
              <a:rPr lang="en-US" b="1" baseline="30000">
                <a:solidFill>
                  <a:srgbClr val="FF9900"/>
                </a:solidFill>
                <a:latin typeface="Verdana" pitchFamily="34" charset="0"/>
              </a:rPr>
              <a:t>th</a:t>
            </a:r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Amendment</a:t>
            </a:r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1981200"/>
            <a:ext cx="160338" cy="160338"/>
          </a:xfrm>
          <a:prstGeom prst="rect">
            <a:avLst/>
          </a:prstGeom>
          <a:noFill/>
        </p:spPr>
      </p:pic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3276600"/>
            <a:ext cx="160338" cy="160338"/>
          </a:xfrm>
          <a:prstGeom prst="rect">
            <a:avLst/>
          </a:prstGeom>
          <a:noFill/>
        </p:spPr>
      </p:pic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1905000" y="3962400"/>
            <a:ext cx="6400800" cy="19812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Nixon stressed law and order at home and told voters he would end the war.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Kissinger announced a breakthrough in the peace talks just weeks before the election.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The announcement helped Nixon win by a landslide.</a:t>
            </a:r>
          </a:p>
        </p:txBody>
      </p:sp>
      <p:pic>
        <p:nvPicPr>
          <p:cNvPr id="11060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876800"/>
            <a:ext cx="171450" cy="171450"/>
          </a:xfrm>
          <a:noFill/>
          <a:ln>
            <a:miter lim="800000"/>
            <a:headEnd/>
            <a:tailEnd/>
          </a:ln>
        </p:spPr>
      </p:pic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457200" y="4572000"/>
            <a:ext cx="12080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1972 </a:t>
            </a:r>
          </a:p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Election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6" grpId="0"/>
      <p:bldP spid="110597" grpId="0" animBg="1"/>
      <p:bldP spid="110598" grpId="0"/>
      <p:bldP spid="110601" grpId="0" animBg="1"/>
      <p:bldP spid="11060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685800"/>
          </a:xfrm>
          <a:noFill/>
          <a:ln/>
        </p:spPr>
        <p:txBody>
          <a:bodyPr/>
          <a:lstStyle/>
          <a:p>
            <a:r>
              <a:rPr lang="en-US" sz="2400"/>
              <a:t>A Peace Agreement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7620000" cy="10064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Nixon tried to force North Vietnam to make peace concessions by ordering the so-called Christmas bombing.  It failed to work.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7620000" cy="10064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Officials from North Vietnam, South Vietnam, and the United States finally reached an agreement in January 1973.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533400" y="3810000"/>
            <a:ext cx="7620000" cy="19208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United States agreed to withdraw all of its troops and help rebuild Vietnam.  Both sides agreed to release all prisoners of war.</a:t>
            </a:r>
          </a:p>
          <a:p>
            <a:endParaRPr lang="en-US" sz="20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agreement did not settle the political future of South Vietnam—the key issue behind the war from the start.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57400"/>
            <a:ext cx="160338" cy="160338"/>
          </a:xfrm>
          <a:prstGeom prst="rect">
            <a:avLst/>
          </a:prstGeom>
          <a:noFill/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4196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12644" grpId="0" animBg="1"/>
      <p:bldP spid="1126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  <a:noFill/>
          <a:ln/>
        </p:spPr>
        <p:txBody>
          <a:bodyPr/>
          <a:lstStyle/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The Vietnam War’s Legacy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267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Two years after U.S. troops were withdrawn, North Vietnamese troops invaded South Vietnam.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After a short amount of fighting, South Vietnam surrendered.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The U.S. military rushed to evacuate Americans still working in Saigon.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Some 130,000 South Vietnamese were also evacuated and flown to the United States.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After two decades of “temporary” division, Vietnam was reunited under a Communist government.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In 1975, Communist forces called the Khmer Rouge gained control of Cambodia.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003300"/>
                </a:solidFill>
              </a:rPr>
              <a:t>Vietnam forces invaded Cambodia in 1979, overthrew the Khmer Rouge, and occupied the country till 1989.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2584450" cy="4876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Verdana" pitchFamily="34" charset="0"/>
              </a:rPr>
              <a:t>Southeast Asia    </a:t>
            </a:r>
            <a:endParaRPr lang="en-US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635,000 South Vietnamese died; Vietcong and NVA war dead equaled 1 million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Severe environmental damage from bombs and defoliants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More than 1.5 million South Vietnamese fled the country after the fall of Saigon.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048000" y="1066800"/>
            <a:ext cx="2590800" cy="48768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Verdana" pitchFamily="34" charset="0"/>
              </a:rPr>
              <a:t>Veterans</a:t>
            </a:r>
            <a:endParaRPr lang="en-US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58,000 Americans were killed; 600 were held as POWs; 2,500 soldiers reported MIA; 300,000 wounded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Experienced a negative reception upon return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Trouble readjusting to civilian life (post-traumatic stress disorder)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endParaRPr lang="en-US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The Legacy of the War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352800"/>
            <a:ext cx="160338" cy="160338"/>
          </a:xfrm>
          <a:prstGeom prst="rect">
            <a:avLst/>
          </a:prstGeom>
          <a:noFill/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895600"/>
            <a:ext cx="160338" cy="160338"/>
          </a:xfrm>
          <a:prstGeom prst="rect">
            <a:avLst/>
          </a:prstGeom>
          <a:noFill/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810000"/>
            <a:ext cx="160338" cy="160338"/>
          </a:xfrm>
          <a:prstGeom prst="rect">
            <a:avLst/>
          </a:prstGeom>
          <a:noFill/>
        </p:spPr>
      </p:pic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5715000" y="1066800"/>
            <a:ext cx="2743200" cy="48768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Verdana" pitchFamily="34" charset="0"/>
              </a:rPr>
              <a:t>Political Impact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United States failed to prevent Communists from taking over South Vietnam.</a:t>
            </a:r>
            <a:endParaRPr lang="en-US" b="1">
              <a:solidFill>
                <a:srgbClr val="FFFF99"/>
              </a:solidFill>
              <a:latin typeface="Verdan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Spent more than $150 billion on the war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Changed how many Americans viewed government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pitchFamily="34" charset="0"/>
              </a:rPr>
              <a:t>Congress passed the </a:t>
            </a:r>
            <a:r>
              <a:rPr lang="en-US" b="1">
                <a:solidFill>
                  <a:srgbClr val="FFFF99"/>
                </a:solidFill>
                <a:latin typeface="Verdana" pitchFamily="34" charset="0"/>
              </a:rPr>
              <a:t>War Powers Act</a:t>
            </a:r>
            <a:r>
              <a:rPr lang="en-US">
                <a:solidFill>
                  <a:srgbClr val="FFFF99"/>
                </a:solidFill>
                <a:latin typeface="Verdana" pitchFamily="34" charset="0"/>
              </a:rPr>
              <a:t> in 1973.</a:t>
            </a:r>
          </a:p>
        </p:txBody>
      </p:sp>
      <p:sp>
        <p:nvSpPr>
          <p:cNvPr id="116745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39" grpId="0" animBg="1"/>
      <p:bldP spid="1167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19-613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361950"/>
            <a:ext cx="6873875" cy="56276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19-619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4013"/>
            <a:ext cx="4387850" cy="5626100"/>
          </a:xfrm>
          <a:prstGeom prst="rect">
            <a:avLst/>
          </a:prstGeom>
          <a:noFill/>
        </p:spPr>
      </p:pic>
      <p:sp>
        <p:nvSpPr>
          <p:cNvPr id="90115" name="Rectangl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19-602-q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382588"/>
            <a:ext cx="3973513" cy="5581650"/>
          </a:xfrm>
          <a:prstGeom prst="rect">
            <a:avLst/>
          </a:prstGeom>
          <a:noFill/>
        </p:spPr>
      </p:pic>
      <p:sp>
        <p:nvSpPr>
          <p:cNvPr id="89092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19-630-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555625"/>
            <a:ext cx="8305800" cy="5200650"/>
          </a:xfrm>
          <a:prstGeom prst="rect">
            <a:avLst/>
          </a:prstGeom>
          <a:noFill/>
        </p:spPr>
      </p:pic>
      <p:sp>
        <p:nvSpPr>
          <p:cNvPr id="88067" name="Rectangl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2954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What policies did Presidents Truman and Eisenhower pursue in Vietnam after WW II</a:t>
            </a:r>
            <a:r>
              <a:rPr lang="en-US" sz="20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905000" y="3048000"/>
            <a:ext cx="6400800" cy="17526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Communists seized China in 1949.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Communist North Korea invaded South Korea in 1950.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Communist-led revolts in Indonesia, Malaya, and the Philippines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1174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Truman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1905000" y="1600200"/>
            <a:ext cx="6400800" cy="13716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Saw Vietnam in terms of the Cold War struggle against communism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Supported France; unwilling to back the Vietminh because many were Communists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1044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Events</a:t>
            </a: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362200"/>
            <a:ext cx="160338" cy="160338"/>
          </a:xfrm>
          <a:prstGeom prst="rect">
            <a:avLst/>
          </a:prstGeom>
          <a:noFill/>
        </p:spPr>
      </p:pic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038600"/>
            <a:ext cx="160338" cy="160338"/>
          </a:xfrm>
          <a:prstGeom prst="rect">
            <a:avLst/>
          </a:prstGeom>
          <a:noFill/>
        </p:spPr>
      </p:pic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1905000" y="4876800"/>
            <a:ext cx="6400800" cy="11430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Believed in the </a:t>
            </a:r>
            <a:r>
              <a:rPr lang="en-US" b="1" dirty="0">
                <a:solidFill>
                  <a:srgbClr val="003300"/>
                </a:solidFill>
                <a:latin typeface="Verdana" pitchFamily="34" charset="0"/>
              </a:rPr>
              <a:t>domino theory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Sent arms, ammunition, supplies, and money to the French forces in Vietnam.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228600" y="5105400"/>
            <a:ext cx="1679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Eisenhower</a:t>
            </a:r>
          </a:p>
        </p:txBody>
      </p:sp>
      <p:pic>
        <p:nvPicPr>
          <p:cNvPr id="15975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5181600"/>
            <a:ext cx="171450" cy="1714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8" grpId="0"/>
      <p:bldP spid="159749" grpId="0" animBg="1"/>
      <p:bldP spid="159750" grpId="0"/>
      <p:bldP spid="159753" grpId="0" animBg="1"/>
      <p:bldP spid="15975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505075" y="5638800"/>
            <a:ext cx="4106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99"/>
                </a:solidFill>
                <a:latin typeface="Verdana" pitchFamily="34" charset="0"/>
              </a:rPr>
              <a:t>Click on the window to start video</a:t>
            </a:r>
            <a:endParaRPr lang="en-US"/>
          </a:p>
        </p:txBody>
      </p:sp>
      <p:pic>
        <p:nvPicPr>
          <p:cNvPr id="87045" name="hustvwfd_video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52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7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4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Vietnam after World War II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The Domino Theory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FF99"/>
                </a:solidFill>
              </a:rPr>
              <a:t>Domino theory</a:t>
            </a:r>
            <a:r>
              <a:rPr lang="en-US" sz="1800">
                <a:solidFill>
                  <a:srgbClr val="FFFF99"/>
                </a:solidFill>
              </a:rPr>
              <a:t>—the belief that communism would spread to neighboring countries if Vietnam fell to communism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To avoid this, the United States supported the French during the Vietnam War.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By 1954 the United States was paying more than 75 percent of the cost of the war.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The French continued to lose battle after battle.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Vietminh used guerrilla tactics effectively.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990600"/>
            <a:ext cx="3887788" cy="48768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99"/>
                </a:solidFill>
              </a:rPr>
              <a:t>France Defeated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FF99"/>
                </a:solidFill>
              </a:rPr>
              <a:t>French soldiers made a last stand at </a:t>
            </a:r>
            <a:r>
              <a:rPr lang="en-US" sz="1800" b="1" dirty="0" err="1">
                <a:solidFill>
                  <a:srgbClr val="FFFF99"/>
                </a:solidFill>
              </a:rPr>
              <a:t>Dien</a:t>
            </a:r>
            <a:r>
              <a:rPr lang="en-US" sz="1800" b="1" dirty="0">
                <a:solidFill>
                  <a:srgbClr val="FFFF99"/>
                </a:solidFill>
              </a:rPr>
              <a:t> Bien </a:t>
            </a:r>
            <a:r>
              <a:rPr lang="en-US" sz="1800" b="1" dirty="0" err="1">
                <a:solidFill>
                  <a:srgbClr val="FFFF99"/>
                </a:solidFill>
              </a:rPr>
              <a:t>Phu</a:t>
            </a:r>
            <a:r>
              <a:rPr lang="en-US" sz="1800" b="1" dirty="0">
                <a:solidFill>
                  <a:srgbClr val="FFFF99"/>
                </a:solidFill>
              </a:rPr>
              <a:t>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FF99"/>
                </a:solidFill>
              </a:rPr>
              <a:t>French forces hoped for a U.S. rescue, but Eisenhower did not want to send U.S. soldiers to Asia so soon after Korea.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FF99"/>
                </a:solidFill>
              </a:rPr>
              <a:t>The French surrendered on May 7, 1954.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FF99"/>
                </a:solidFill>
              </a:rPr>
              <a:t>After eight years of fighting, the two sides had lost nearly 300,000 soldiers.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FF99"/>
                </a:solidFill>
              </a:rPr>
              <a:t>The Vietminh had learned how to fight a guerilla war against an enemy with superior weapons and technology.</a:t>
            </a: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160338" cy="160338"/>
          </a:xfrm>
          <a:prstGeom prst="rect">
            <a:avLst/>
          </a:prstGeom>
          <a:noFill/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4"/>
              </a:rPr>
              <a:t>http://www.youtube.com/watch?v=th7tImvzutc</a:t>
            </a:r>
            <a:endParaRPr lang="en-US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  <p:bldP spid="1617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  <a:noFill/>
          <a:ln/>
        </p:spPr>
        <p:txBody>
          <a:bodyPr/>
          <a:lstStyle/>
          <a:p>
            <a:r>
              <a:rPr lang="en-US" sz="2400"/>
              <a:t>The Geneva Conference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7620000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goal of the </a:t>
            </a: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Geneva Conference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 was to work out a peace agreement and arrange for Indochina’s future.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7620000" cy="16160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According to the Geneva Accords, Vietnam was temporarily divided at the 17</a:t>
            </a:r>
            <a:r>
              <a:rPr lang="en-US" sz="2000" baseline="30000" dirty="0">
                <a:solidFill>
                  <a:srgbClr val="003300"/>
                </a:solidFill>
                <a:latin typeface="Verdana" pitchFamily="34" charset="0"/>
              </a:rPr>
              <a:t>th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 parallel.</a:t>
            </a:r>
          </a:p>
          <a:p>
            <a:endParaRPr lang="en-US" sz="20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Vietminh forces controlled the North and the French would withdraw from the country.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7620000" cy="19208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General elections were to be held in July 1956 and would reunify the country under one government.</a:t>
            </a:r>
          </a:p>
          <a:p>
            <a:endParaRPr lang="en-US" sz="2000" dirty="0">
              <a:solidFill>
                <a:srgbClr val="003300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United States never fully supported the peace agreements fearing that Ho Chi Minh and the Communists would win the nationwide election.</a:t>
            </a:r>
          </a:p>
        </p:txBody>
      </p:sp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1447800"/>
            <a:ext cx="160338" cy="160338"/>
          </a:xfrm>
          <a:prstGeom prst="rect">
            <a:avLst/>
          </a:prstGeom>
          <a:noFill/>
        </p:spPr>
      </p:pic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819400"/>
            <a:ext cx="160338" cy="160338"/>
          </a:xfrm>
          <a:prstGeom prst="rect">
            <a:avLst/>
          </a:prstGeom>
          <a:noFill/>
        </p:spPr>
      </p:pic>
      <p:pic>
        <p:nvPicPr>
          <p:cNvPr id="1638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1054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  <p:bldP spid="163844" grpId="0" animBg="1"/>
      <p:bldP spid="163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295400"/>
          </a:xfrm>
          <a:noFill/>
          <a:ln/>
        </p:spPr>
        <p:txBody>
          <a:bodyPr/>
          <a:lstStyle/>
          <a:p>
            <a:r>
              <a:rPr lang="en-US" sz="2400">
                <a:solidFill>
                  <a:schemeClr val="hlink"/>
                </a:solidFill>
              </a:rPr>
              <a:t>Conflict between North Vietnam 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and South Vietnam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077200" cy="3581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President Eisenhower hoped to prevent communism from spreading to South Vietnam.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South Vietnam’s leader was </a:t>
            </a:r>
            <a:r>
              <a:rPr lang="en-US" sz="2000" b="1">
                <a:solidFill>
                  <a:srgbClr val="003300"/>
                </a:solidFill>
              </a:rPr>
              <a:t>Ngo Dinh Diem</a:t>
            </a:r>
            <a:r>
              <a:rPr lang="en-US" sz="2000">
                <a:solidFill>
                  <a:srgbClr val="0033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North Vietnam’s leader was Ho Chi Mihn</a:t>
            </a:r>
            <a:r>
              <a:rPr lang="en-US" sz="2000" b="1">
                <a:solidFill>
                  <a:srgbClr val="003300"/>
                </a:solidFill>
              </a:rPr>
              <a:t>.</a:t>
            </a:r>
            <a:endParaRPr lang="en-US" sz="200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While Ho Chi Minh became more and more popular in North Vietnam, Ngo Dinh Diem’s corrupt and brutal leadership began to anger many South Vietnamese.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By the late 1950s a civil war broke out in South Vietnam.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</a:rPr>
              <a:t>And by 1960, Ho Chi Minh expanded the effort to unify North and South Vietnam under a Communist government.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533400"/>
          </a:xfrm>
          <a:noFill/>
          <a:ln/>
        </p:spPr>
        <p:txBody>
          <a:bodyPr/>
          <a:lstStyle/>
          <a:p>
            <a:r>
              <a:rPr lang="en-US" sz="2400"/>
              <a:t>Growing Conflict in Vietnam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914400"/>
            <a:ext cx="3886200" cy="5029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Vietnam’s Leaders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u="sng">
                <a:solidFill>
                  <a:srgbClr val="FFFF99"/>
                </a:solidFill>
              </a:rPr>
              <a:t>Ngo Dinh Diem</a:t>
            </a:r>
            <a:r>
              <a:rPr lang="en-US" sz="1800">
                <a:solidFill>
                  <a:srgbClr val="FFFF99"/>
                </a:solidFill>
              </a:rPr>
              <a:t> became the president of South Vietnam in 1954.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Diem’s government was corrupt, brutal, and unpopular from the start.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He favored Catholics and the wealthy.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Diem cancelled the 1956 election that would unify Vietnam under one government.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 u="sng">
                <a:solidFill>
                  <a:srgbClr val="FFFF99"/>
                </a:solidFill>
              </a:rPr>
              <a:t>Ho Chi Minh’s</a:t>
            </a:r>
            <a:r>
              <a:rPr lang="en-US" sz="1800">
                <a:solidFill>
                  <a:srgbClr val="FFFF99"/>
                </a:solidFill>
              </a:rPr>
              <a:t> leadership in North Vietnam was totalitarian and repressive.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He gave land to peasants, which made him popular.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914400"/>
            <a:ext cx="3887788" cy="50292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99"/>
                </a:solidFill>
              </a:rPr>
              <a:t>A Civil War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Diem’s opponents in South Vietnam began to revolt.</a:t>
            </a:r>
            <a:endParaRPr lang="en-US" sz="1800" b="1">
              <a:solidFill>
                <a:srgbClr val="FFFF99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North Vietnam supplied weapons to Vietminh rebels in South Vietnam.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The Vietminh in South Vietnam formed the National Liberation Front and called their military forces the </a:t>
            </a:r>
            <a:r>
              <a:rPr lang="en-US" sz="1800" b="1">
                <a:solidFill>
                  <a:srgbClr val="FFFF99"/>
                </a:solidFill>
              </a:rPr>
              <a:t>Vietcong.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The Vietcong assassinated many South Vietnamese leaders and soon controlled much of the countryside.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In 1960 Ho Chi Minh sent the North Vietnamese Army into the country to fight with the Vietcong.</a:t>
            </a: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160338" cy="160338"/>
          </a:xfrm>
          <a:prstGeom prst="rect">
            <a:avLst/>
          </a:prstGeom>
          <a:noFill/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810000"/>
            <a:ext cx="160338" cy="16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7|1|.9"/>
</p:tagLst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3752</Words>
  <Application>Microsoft Office PowerPoint</Application>
  <PresentationFormat>On-screen Show (4:3)</PresentationFormat>
  <Paragraphs>407</Paragraphs>
  <Slides>50</Slides>
  <Notes>36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Vietnam</vt:lpstr>
      <vt:lpstr>Southeast Asia’s Colonial History</vt:lpstr>
      <vt:lpstr>PowerPoint Presentation</vt:lpstr>
      <vt:lpstr>Colonial Vietnam</vt:lpstr>
      <vt:lpstr>What policies did Presidents Truman and Eisenhower pursue in Vietnam after WW II?</vt:lpstr>
      <vt:lpstr>Vietnam after World War II</vt:lpstr>
      <vt:lpstr>The Geneva Conference</vt:lpstr>
      <vt:lpstr>Conflict between North Vietnam  and South Vietnam</vt:lpstr>
      <vt:lpstr>Growing Conflict in Vietnam</vt:lpstr>
      <vt:lpstr>Vietcong</vt:lpstr>
      <vt:lpstr>PowerPoint Presentation</vt:lpstr>
      <vt:lpstr>U.S. Involvement in Vietnam</vt:lpstr>
      <vt:lpstr>Increasing U.S. Involvement</vt:lpstr>
      <vt:lpstr>U.S. Support of the War  at Home and Abroad</vt:lpstr>
      <vt:lpstr>Why did U.S. superiority in the air war fail to win quickly in Vietnam?</vt:lpstr>
      <vt:lpstr>Ho Chi Minh Trail</vt:lpstr>
      <vt:lpstr>PowerPoint Presentation</vt:lpstr>
      <vt:lpstr>Difficult Ground War in Vietnam</vt:lpstr>
      <vt:lpstr>Declining Troop Morale</vt:lpstr>
      <vt:lpstr>U.S. Forces Mobilize for the War</vt:lpstr>
      <vt:lpstr>PowerPoint Presentation</vt:lpstr>
      <vt:lpstr>U.S. Forces Mobilize</vt:lpstr>
      <vt:lpstr>Public Opinion Regarding the Vietnam War</vt:lpstr>
      <vt:lpstr>Reasons that Doves Opposed the War</vt:lpstr>
      <vt:lpstr>1968: A Turning Point</vt:lpstr>
      <vt:lpstr>The Tet Offensive</vt:lpstr>
      <vt:lpstr>Effects of the Tet Offensive</vt:lpstr>
      <vt:lpstr>PowerPoint Presentation</vt:lpstr>
      <vt:lpstr>Effects of the Tet Offensive</vt:lpstr>
      <vt:lpstr>Searching for Solutions</vt:lpstr>
      <vt:lpstr>PowerPoint Presentation</vt:lpstr>
      <vt:lpstr>The Election of 1968</vt:lpstr>
      <vt:lpstr>The Democratic Convention</vt:lpstr>
      <vt:lpstr>Other Contenders in 1968</vt:lpstr>
      <vt:lpstr>The Election of 1968</vt:lpstr>
      <vt:lpstr>The War Ends</vt:lpstr>
      <vt:lpstr>How did President Nixon’s policies widen U.S. involvement in the war?</vt:lpstr>
      <vt:lpstr>Widening the War</vt:lpstr>
      <vt:lpstr>War Protests</vt:lpstr>
      <vt:lpstr>Increasing Protests</vt:lpstr>
      <vt:lpstr>Increasing Protests</vt:lpstr>
      <vt:lpstr>U.S. Involvement in Vietnam Ends</vt:lpstr>
      <vt:lpstr>A Peace Agreement</vt:lpstr>
      <vt:lpstr> The Vietnam War’s Legacy</vt:lpstr>
      <vt:lpstr>The Legacy of the War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Massey, Todd L</cp:lastModifiedBy>
  <cp:revision>200</cp:revision>
  <cp:lastPrinted>2005-02-01T16:21:45Z</cp:lastPrinted>
  <dcterms:created xsi:type="dcterms:W3CDTF">2005-01-20T18:32:35Z</dcterms:created>
  <dcterms:modified xsi:type="dcterms:W3CDTF">2015-04-06T13:54:19Z</dcterms:modified>
</cp:coreProperties>
</file>