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74" r:id="rId3"/>
    <p:sldId id="258" r:id="rId4"/>
    <p:sldId id="271" r:id="rId5"/>
    <p:sldId id="259" r:id="rId6"/>
    <p:sldId id="272" r:id="rId7"/>
    <p:sldId id="260" r:id="rId8"/>
    <p:sldId id="261" r:id="rId9"/>
    <p:sldId id="262" r:id="rId10"/>
    <p:sldId id="276" r:id="rId11"/>
    <p:sldId id="263" r:id="rId12"/>
    <p:sldId id="264" r:id="rId13"/>
    <p:sldId id="265" r:id="rId14"/>
    <p:sldId id="266" r:id="rId15"/>
    <p:sldId id="267" r:id="rId16"/>
    <p:sldId id="268" r:id="rId17"/>
    <p:sldId id="270"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9" d="100"/>
          <a:sy n="39" d="100"/>
        </p:scale>
        <p:origin x="-72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D98E45-13D7-4FB0-86D1-C23B962934B4}" type="datetimeFigureOut">
              <a:rPr lang="en-US" smtClean="0"/>
              <a:pPr/>
              <a:t>3/3/2015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A1D89F-3BA8-4B07-930B-9B022B7B4821}" type="slidenum">
              <a:rPr lang="en-US" smtClean="0"/>
              <a:pPr/>
              <a:t>‹#›</a:t>
            </a:fld>
            <a:endParaRPr lang="en-US" dirty="0"/>
          </a:p>
        </p:txBody>
      </p:sp>
    </p:spTree>
    <p:extLst>
      <p:ext uri="{BB962C8B-B14F-4D97-AF65-F5344CB8AC3E}">
        <p14:creationId xmlns:p14="http://schemas.microsoft.com/office/powerpoint/2010/main" val="635293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1D89F-3BA8-4B07-930B-9B022B7B482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1D89F-3BA8-4B07-930B-9B022B7B4821}"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1D89F-3BA8-4B07-930B-9B022B7B4821}"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1D89F-3BA8-4B07-930B-9B022B7B4821}"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1D89F-3BA8-4B07-930B-9B022B7B4821}"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1D89F-3BA8-4B07-930B-9B022B7B4821}"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1D89F-3BA8-4B07-930B-9B022B7B4821}"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1D89F-3BA8-4B07-930B-9B022B7B4821}"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1D89F-3BA8-4B07-930B-9B022B7B4821}"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1D89F-3BA8-4B07-930B-9B022B7B4821}" type="slidenum">
              <a:rPr lang="en-US" smtClean="0"/>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1D89F-3BA8-4B07-930B-9B022B7B4821}"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1D89F-3BA8-4B07-930B-9B022B7B4821}"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A1D89F-3BA8-4B07-930B-9B022B7B4821}"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1D89F-3BA8-4B07-930B-9B022B7B4821}"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A1D89F-3BA8-4B07-930B-9B022B7B4821}"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1D89F-3BA8-4B07-930B-9B022B7B4821}"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1D89F-3BA8-4B07-930B-9B022B7B4821}"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1D89F-3BA8-4B07-930B-9B022B7B4821}"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AB005F1-3D38-4CB8-8499-72FEE1C4E2AF}" type="datetimeFigureOut">
              <a:rPr lang="en-US" smtClean="0"/>
              <a:pPr/>
              <a:t>3/3/2015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AAFC6A9-F070-4961-91CF-1835CAD3E99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B005F1-3D38-4CB8-8499-72FEE1C4E2AF}" type="datetimeFigureOut">
              <a:rPr lang="en-US" smtClean="0"/>
              <a:pPr/>
              <a:t>3/3/2015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FC6A9-F070-4961-91CF-1835CAD3E99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BAAFC6A9-F070-4961-91CF-1835CAD3E99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B005F1-3D38-4CB8-8499-72FEE1C4E2AF}" type="datetimeFigureOut">
              <a:rPr lang="en-US" smtClean="0"/>
              <a:pPr/>
              <a:t>3/3/2015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AB005F1-3D38-4CB8-8499-72FEE1C4E2AF}" type="datetimeFigureOut">
              <a:rPr lang="en-US" smtClean="0"/>
              <a:pPr/>
              <a:t>3/3/2015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BAAFC6A9-F070-4961-91CF-1835CAD3E99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EAB005F1-3D38-4CB8-8499-72FEE1C4E2AF}" type="datetimeFigureOut">
              <a:rPr lang="en-US" smtClean="0"/>
              <a:pPr/>
              <a:t>3/3/2015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AAFC6A9-F070-4961-91CF-1835CAD3E99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AB005F1-3D38-4CB8-8499-72FEE1C4E2AF}" type="datetimeFigureOut">
              <a:rPr lang="en-US" smtClean="0"/>
              <a:pPr/>
              <a:t>3/3/2015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AFC6A9-F070-4961-91CF-1835CAD3E99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AB005F1-3D38-4CB8-8499-72FEE1C4E2AF}" type="datetimeFigureOut">
              <a:rPr lang="en-US" smtClean="0"/>
              <a:pPr/>
              <a:t>3/3/2015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AAFC6A9-F070-4961-91CF-1835CAD3E99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AB005F1-3D38-4CB8-8499-72FEE1C4E2AF}" type="datetimeFigureOut">
              <a:rPr lang="en-US" smtClean="0"/>
              <a:pPr/>
              <a:t>3/3/2015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BAAFC6A9-F070-4961-91CF-1835CAD3E99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AB005F1-3D38-4CB8-8499-72FEE1C4E2AF}" type="datetimeFigureOut">
              <a:rPr lang="en-US" smtClean="0"/>
              <a:pPr/>
              <a:t>3/3/2015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AAFC6A9-F070-4961-91CF-1835CAD3E99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AAFC6A9-F070-4961-91CF-1835CAD3E99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EAB005F1-3D38-4CB8-8499-72FEE1C4E2AF}" type="datetimeFigureOut">
              <a:rPr lang="en-US" smtClean="0"/>
              <a:pPr/>
              <a:t>3/3/2015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BAAFC6A9-F070-4961-91CF-1835CAD3E99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EAB005F1-3D38-4CB8-8499-72FEE1C4E2AF}" type="datetimeFigureOut">
              <a:rPr lang="en-US" smtClean="0"/>
              <a:pPr/>
              <a:t>3/3/2015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AB005F1-3D38-4CB8-8499-72FEE1C4E2AF}" type="datetimeFigureOut">
              <a:rPr lang="en-US" smtClean="0"/>
              <a:pPr/>
              <a:t>3/3/2015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AAFC6A9-F070-4961-91CF-1835CAD3E99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player.discoveryeducation.com/index.cfm?guidAssetId=7FFAADD9-97D6-41FB-85D6-DA752D5C681A&amp;blnFromSearch=1&amp;productcode=U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hyperlink" Target="http://player.discoveryeducation.com/index.cfm?guidAssetId=2C674F56-E14D-404B-8955-C0C6321C9B06&amp;blnFromSearch=1&amp;productcode=U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p:txBody>
          <a:bodyPr/>
          <a:lstStyle/>
          <a:p>
            <a:r>
              <a:rPr lang="en-US" dirty="0" smtClean="0"/>
              <a:t>Lesson 2: Part 2</a:t>
            </a:r>
          </a:p>
          <a:p>
            <a:r>
              <a:rPr lang="en-US" dirty="0" smtClean="0"/>
              <a:t>Test 12</a:t>
            </a:r>
            <a:endParaRPr lang="en-US" dirty="0"/>
          </a:p>
        </p:txBody>
      </p:sp>
      <p:sp>
        <p:nvSpPr>
          <p:cNvPr id="2" name="Title 1"/>
          <p:cNvSpPr>
            <a:spLocks noGrp="1"/>
          </p:cNvSpPr>
          <p:nvPr>
            <p:ph type="title"/>
          </p:nvPr>
        </p:nvSpPr>
        <p:spPr/>
        <p:txBody>
          <a:bodyPr/>
          <a:lstStyle/>
          <a:p>
            <a:r>
              <a:rPr lang="en-US" dirty="0" smtClean="0"/>
              <a:t>The Cold War Continues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McCarthy Video</a:t>
            </a:r>
            <a:endParaRPr lang="en-US" dirty="0"/>
          </a:p>
        </p:txBody>
      </p:sp>
      <p:sp>
        <p:nvSpPr>
          <p:cNvPr id="3" name="Content Placeholder 2"/>
          <p:cNvSpPr>
            <a:spLocks noGrp="1"/>
          </p:cNvSpPr>
          <p:nvPr>
            <p:ph sz="quarter" idx="1"/>
          </p:nvPr>
        </p:nvSpPr>
        <p:spPr/>
        <p:txBody>
          <a:bodyPr/>
          <a:lstStyle/>
          <a:p>
            <a:r>
              <a:rPr lang="en-US" dirty="0" smtClean="0">
                <a:hlinkClick r:id="rId3"/>
              </a:rPr>
              <a:t>http://player.discoveryeducation.com/index.cfm?guidAssetId=7FFAADD9-97D6-41FB-85D6-DA752D5C681A&amp;blnFromSearch=1&amp;productcode=US</a:t>
            </a:r>
            <a:endParaRPr lang="en-US" dirty="0" smtClean="0"/>
          </a:p>
          <a:p>
            <a:r>
              <a:rPr lang="en-US" dirty="0" smtClean="0"/>
              <a:t>Turn in your book to pg. 620</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Arms Race</a:t>
            </a:r>
            <a:endParaRPr lang="en-US" dirty="0"/>
          </a:p>
        </p:txBody>
      </p:sp>
      <p:sp>
        <p:nvSpPr>
          <p:cNvPr id="3" name="Content Placeholder 2"/>
          <p:cNvSpPr>
            <a:spLocks noGrp="1"/>
          </p:cNvSpPr>
          <p:nvPr>
            <p:ph sz="half" idx="1"/>
          </p:nvPr>
        </p:nvSpPr>
        <p:spPr>
          <a:xfrm>
            <a:off x="301752" y="1371600"/>
            <a:ext cx="4117848" cy="4953000"/>
          </a:xfrm>
        </p:spPr>
        <p:txBody>
          <a:bodyPr>
            <a:normAutofit lnSpcReduction="10000"/>
          </a:bodyPr>
          <a:lstStyle/>
          <a:p>
            <a:r>
              <a:rPr lang="en-US" dirty="0" smtClean="0"/>
              <a:t>After the Soviet Union exploded its first atomic bomb in 1949, the U.S. and the U.S.S.R entered into a deadly arms race to see which country could be the first to produce a Hydrogen bomb.</a:t>
            </a:r>
          </a:p>
          <a:p>
            <a:r>
              <a:rPr lang="en-US" dirty="0" smtClean="0"/>
              <a:t>On November 1, 1952, the United States won the race when it exploded the first H-bomb.</a:t>
            </a:r>
          </a:p>
          <a:p>
            <a:r>
              <a:rPr lang="en-US" dirty="0" smtClean="0"/>
              <a:t>Turn in book to pg. 631.  </a:t>
            </a:r>
          </a:p>
        </p:txBody>
      </p:sp>
      <p:pic>
        <p:nvPicPr>
          <p:cNvPr id="5123" name="Picture 3"/>
          <p:cNvPicPr>
            <a:picLocks noChangeAspect="1" noChangeArrowheads="1"/>
          </p:cNvPicPr>
          <p:nvPr/>
        </p:nvPicPr>
        <p:blipFill>
          <a:blip r:embed="rId3"/>
          <a:srcRect/>
          <a:stretch>
            <a:fillRect/>
          </a:stretch>
        </p:blipFill>
        <p:spPr bwMode="auto">
          <a:xfrm>
            <a:off x="4800600" y="1600200"/>
            <a:ext cx="3617843"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2" name="Picture 2"/>
          <p:cNvPicPr>
            <a:picLocks noGrp="1" noChangeAspect="1" noChangeArrowheads="1"/>
          </p:cNvPicPr>
          <p:nvPr>
            <p:ph sz="half" idx="2"/>
          </p:nvPr>
        </p:nvPicPr>
        <p:blipFill>
          <a:blip r:embed="rId4"/>
          <a:srcRect/>
          <a:stretch>
            <a:fillRect/>
          </a:stretch>
        </p:blipFill>
        <p:spPr bwMode="auto">
          <a:xfrm>
            <a:off x="5181600" y="3695789"/>
            <a:ext cx="3657600" cy="2561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5" name="Picture 5"/>
          <p:cNvPicPr>
            <a:picLocks noChangeAspect="1" noChangeArrowheads="1"/>
          </p:cNvPicPr>
          <p:nvPr/>
        </p:nvPicPr>
        <p:blipFill>
          <a:blip r:embed="rId5"/>
          <a:srcRect/>
          <a:stretch>
            <a:fillRect/>
          </a:stretch>
        </p:blipFill>
        <p:spPr bwMode="auto">
          <a:xfrm>
            <a:off x="5257800" y="2432473"/>
            <a:ext cx="3028950" cy="20978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3"/>
                                        </p:tgtEl>
                                        <p:attrNameLst>
                                          <p:attrName>style.visibility</p:attrName>
                                        </p:attrNameLst>
                                      </p:cBhvr>
                                      <p:to>
                                        <p:strVal val="visible"/>
                                      </p:to>
                                    </p:set>
                                    <p:animEffect transition="in" filter="fade">
                                      <p:cBhvr>
                                        <p:cTn id="22" dur="2000"/>
                                        <p:tgtEl>
                                          <p:spTgt spid="51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2"/>
                                        </p:tgtEl>
                                        <p:attrNameLst>
                                          <p:attrName>style.visibility</p:attrName>
                                        </p:attrNameLst>
                                      </p:cBhvr>
                                      <p:to>
                                        <p:strVal val="visible"/>
                                      </p:to>
                                    </p:set>
                                    <p:animEffect transition="in" filter="fade">
                                      <p:cBhvr>
                                        <p:cTn id="27" dur="2000"/>
                                        <p:tgtEl>
                                          <p:spTgt spid="51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25"/>
                                        </p:tgtEl>
                                        <p:attrNameLst>
                                          <p:attrName>style.visibility</p:attrName>
                                        </p:attrNameLst>
                                      </p:cBhvr>
                                      <p:to>
                                        <p:strVal val="visible"/>
                                      </p:to>
                                    </p:set>
                                    <p:animEffect transition="in" filter="fade">
                                      <p:cBhvr>
                                        <p:cTn id="32" dur="2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Brinkmanship</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During this time, Dwight D. Eisenhower had become president  and with his strong anti-communist secretary of state, John Foster Dulles, undertook a stance known as brinkmanship.</a:t>
            </a:r>
          </a:p>
          <a:p>
            <a:r>
              <a:rPr lang="en-US" dirty="0" smtClean="0"/>
              <a:t>Brinkmanship refers to the United States’ willingness to go to the edge of all-out war as the country trimmed its army and navy, expanded the air force and built up their nuclear weapons.</a:t>
            </a:r>
            <a:endParaRPr lang="en-US" dirty="0"/>
          </a:p>
        </p:txBody>
      </p:sp>
      <p:pic>
        <p:nvPicPr>
          <p:cNvPr id="6146" name="Picture 2"/>
          <p:cNvPicPr>
            <a:picLocks noGrp="1" noChangeAspect="1" noChangeArrowheads="1"/>
          </p:cNvPicPr>
          <p:nvPr>
            <p:ph sz="half" idx="1"/>
          </p:nvPr>
        </p:nvPicPr>
        <p:blipFill>
          <a:blip r:embed="rId3"/>
          <a:srcRect/>
          <a:stretch>
            <a:fillRect/>
          </a:stretch>
        </p:blipFill>
        <p:spPr bwMode="auto">
          <a:xfrm>
            <a:off x="402854" y="1752600"/>
            <a:ext cx="2575296" cy="26312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47" name="Picture 3"/>
          <p:cNvPicPr>
            <a:picLocks noChangeAspect="1" noChangeArrowheads="1"/>
          </p:cNvPicPr>
          <p:nvPr/>
        </p:nvPicPr>
        <p:blipFill>
          <a:blip r:embed="rId4"/>
          <a:srcRect/>
          <a:stretch>
            <a:fillRect/>
          </a:stretch>
        </p:blipFill>
        <p:spPr bwMode="auto">
          <a:xfrm>
            <a:off x="2209800" y="3505200"/>
            <a:ext cx="2133600" cy="27829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wipe(down)">
                                      <p:cBhvr>
                                        <p:cTn id="17" dur="5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147"/>
                                        </p:tgtEl>
                                        <p:attrNameLst>
                                          <p:attrName>style.visibility</p:attrName>
                                        </p:attrNameLst>
                                      </p:cBhvr>
                                      <p:to>
                                        <p:strVal val="visible"/>
                                      </p:to>
                                    </p:set>
                                    <p:animEffect transition="in" filter="wipe(down)">
                                      <p:cBhvr>
                                        <p:cTn id="22"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Middle East &amp; Latin America</a:t>
            </a:r>
            <a:endParaRPr lang="en-US" dirty="0"/>
          </a:p>
        </p:txBody>
      </p:sp>
      <p:sp>
        <p:nvSpPr>
          <p:cNvPr id="3" name="Content Placeholder 2"/>
          <p:cNvSpPr>
            <a:spLocks noGrp="1"/>
          </p:cNvSpPr>
          <p:nvPr>
            <p:ph sz="half" idx="1"/>
          </p:nvPr>
        </p:nvSpPr>
        <p:spPr>
          <a:xfrm>
            <a:off x="0" y="1371600"/>
            <a:ext cx="4572000" cy="4953000"/>
          </a:xfrm>
        </p:spPr>
        <p:txBody>
          <a:bodyPr>
            <a:normAutofit fontScale="85000" lnSpcReduction="20000"/>
          </a:bodyPr>
          <a:lstStyle/>
          <a:p>
            <a:r>
              <a:rPr lang="en-US" dirty="0" smtClean="0"/>
              <a:t>1951: Iran’s prime minister Mohammed Mossadegh, nationalized Iran’s oil field.  </a:t>
            </a:r>
          </a:p>
          <a:p>
            <a:r>
              <a:rPr lang="en-US" dirty="0" smtClean="0"/>
              <a:t>The British protested by refusing to buy Iranian oil which diminished the Iranian economy.</a:t>
            </a:r>
          </a:p>
          <a:p>
            <a:r>
              <a:rPr lang="en-US" dirty="0" smtClean="0"/>
              <a:t>The U.S. feared that Mossadegh might seek Soviet assistance.  In response, the CIA gave millions to anti-Mossadegh supporters helping return the pro-American Shah of Iran to power who returned control of Iranian oil fields to Western companies.</a:t>
            </a:r>
          </a:p>
          <a:p>
            <a:r>
              <a:rPr lang="en-US" dirty="0" smtClean="0"/>
              <a:t>The CIA also helped overthrow the Guatemalan government who they feared had Communist sympathies.</a:t>
            </a:r>
            <a:endParaRPr lang="en-US" dirty="0"/>
          </a:p>
        </p:txBody>
      </p:sp>
      <p:pic>
        <p:nvPicPr>
          <p:cNvPr id="7170" name="Picture 2"/>
          <p:cNvPicPr>
            <a:picLocks noGrp="1" noChangeAspect="1" noChangeArrowheads="1"/>
          </p:cNvPicPr>
          <p:nvPr>
            <p:ph sz="half" idx="2"/>
          </p:nvPr>
        </p:nvPicPr>
        <p:blipFill>
          <a:blip r:embed="rId3"/>
          <a:srcRect/>
          <a:stretch>
            <a:fillRect/>
          </a:stretch>
        </p:blipFill>
        <p:spPr bwMode="auto">
          <a:xfrm>
            <a:off x="4800600" y="1524000"/>
            <a:ext cx="1905000" cy="2821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71" name="Picture 3"/>
          <p:cNvPicPr>
            <a:picLocks noChangeAspect="1" noChangeArrowheads="1"/>
          </p:cNvPicPr>
          <p:nvPr/>
        </p:nvPicPr>
        <p:blipFill>
          <a:blip r:embed="rId4"/>
          <a:srcRect/>
          <a:stretch>
            <a:fillRect/>
          </a:stretch>
        </p:blipFill>
        <p:spPr bwMode="auto">
          <a:xfrm>
            <a:off x="5249252" y="3581400"/>
            <a:ext cx="3542324"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0"/>
                                        </p:tgtEl>
                                        <p:attrNameLst>
                                          <p:attrName>style.visibility</p:attrName>
                                        </p:attrNameLst>
                                      </p:cBhvr>
                                      <p:to>
                                        <p:strVal val="visible"/>
                                      </p:to>
                                    </p:set>
                                    <p:anim calcmode="lin" valueType="num">
                                      <p:cBhvr additive="base">
                                        <p:cTn id="31" dur="500" fill="hold"/>
                                        <p:tgtEl>
                                          <p:spTgt spid="7170"/>
                                        </p:tgtEl>
                                        <p:attrNameLst>
                                          <p:attrName>ppt_x</p:attrName>
                                        </p:attrNameLst>
                                      </p:cBhvr>
                                      <p:tavLst>
                                        <p:tav tm="0">
                                          <p:val>
                                            <p:strVal val="#ppt_x"/>
                                          </p:val>
                                        </p:tav>
                                        <p:tav tm="100000">
                                          <p:val>
                                            <p:strVal val="#ppt_x"/>
                                          </p:val>
                                        </p:tav>
                                      </p:tavLst>
                                    </p:anim>
                                    <p:anim calcmode="lin" valueType="num">
                                      <p:cBhvr additive="base">
                                        <p:cTn id="32"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171"/>
                                        </p:tgtEl>
                                        <p:attrNameLst>
                                          <p:attrName>style.visibility</p:attrName>
                                        </p:attrNameLst>
                                      </p:cBhvr>
                                      <p:to>
                                        <p:strVal val="visible"/>
                                      </p:to>
                                    </p:set>
                                    <p:animEffect transition="in" filter="wipe(down)">
                                      <p:cBhvr>
                                        <p:cTn id="3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The Warsaw Pact</a:t>
            </a:r>
            <a:endParaRPr lang="en-US" dirty="0"/>
          </a:p>
        </p:txBody>
      </p:sp>
      <p:sp>
        <p:nvSpPr>
          <p:cNvPr id="4" name="Content Placeholder 3"/>
          <p:cNvSpPr>
            <a:spLocks noGrp="1"/>
          </p:cNvSpPr>
          <p:nvPr>
            <p:ph sz="half" idx="2"/>
          </p:nvPr>
        </p:nvSpPr>
        <p:spPr>
          <a:xfrm>
            <a:off x="4648200" y="1371600"/>
            <a:ext cx="4191000" cy="4953000"/>
          </a:xfrm>
        </p:spPr>
        <p:txBody>
          <a:bodyPr>
            <a:normAutofit lnSpcReduction="10000"/>
          </a:bodyPr>
          <a:lstStyle/>
          <a:p>
            <a:r>
              <a:rPr lang="en-US" dirty="0" smtClean="0"/>
              <a:t>After Stalin died in 1953, U.S. relations with the Soviets began to get better.  </a:t>
            </a:r>
          </a:p>
          <a:p>
            <a:r>
              <a:rPr lang="en-US" dirty="0" smtClean="0"/>
              <a:t>However, West Germany was allowed to rearm and join NATO which resulted in the Soviet Union forming its own military alliance—the Warsaw Pact—which linked them with seven Eastern European countries.</a:t>
            </a:r>
            <a:endParaRPr lang="en-US" dirty="0"/>
          </a:p>
        </p:txBody>
      </p:sp>
      <p:pic>
        <p:nvPicPr>
          <p:cNvPr id="8194" name="Picture 2"/>
          <p:cNvPicPr>
            <a:picLocks noGrp="1" noChangeAspect="1" noChangeArrowheads="1"/>
          </p:cNvPicPr>
          <p:nvPr>
            <p:ph sz="half" idx="1"/>
          </p:nvPr>
        </p:nvPicPr>
        <p:blipFill>
          <a:blip r:embed="rId3"/>
          <a:srcRect/>
          <a:stretch>
            <a:fillRect/>
          </a:stretch>
        </p:blipFill>
        <p:spPr bwMode="auto">
          <a:xfrm>
            <a:off x="269090" y="1981200"/>
            <a:ext cx="4165328" cy="3200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Suez War</a:t>
            </a:r>
            <a:endParaRPr lang="en-US" dirty="0"/>
          </a:p>
        </p:txBody>
      </p:sp>
      <p:sp>
        <p:nvSpPr>
          <p:cNvPr id="3" name="Content Placeholder 2"/>
          <p:cNvSpPr>
            <a:spLocks noGrp="1"/>
          </p:cNvSpPr>
          <p:nvPr>
            <p:ph sz="half" idx="1"/>
          </p:nvPr>
        </p:nvSpPr>
        <p:spPr>
          <a:xfrm>
            <a:off x="0" y="1371600"/>
            <a:ext cx="4724400" cy="5105400"/>
          </a:xfrm>
        </p:spPr>
        <p:txBody>
          <a:bodyPr>
            <a:noAutofit/>
          </a:bodyPr>
          <a:lstStyle/>
          <a:p>
            <a:r>
              <a:rPr lang="en-US" sz="1950" dirty="0" smtClean="0"/>
              <a:t>Great Britain and the U.S. agreed to help Egypt finance construction  of a dam.  However, when Egypt’s leader, Nasser, accepted aid from the Soviets too, the U.S. retracted their offer.  </a:t>
            </a:r>
          </a:p>
          <a:p>
            <a:r>
              <a:rPr lang="en-US" sz="1950" dirty="0" smtClean="0"/>
              <a:t>Nasser responded by nationalizing the Suez Canal, the Egyptian waterway that was owned by France and Great Britain—who were outraged.</a:t>
            </a:r>
          </a:p>
          <a:p>
            <a:r>
              <a:rPr lang="en-US" sz="1950" dirty="0" smtClean="0"/>
              <a:t>He refused to allow Israeli ships pass through the canal and all three countries responded by sending troops.  </a:t>
            </a:r>
          </a:p>
          <a:p>
            <a:r>
              <a:rPr lang="en-US" sz="1950" dirty="0" smtClean="0"/>
              <a:t>The UN intervened to stop the fighting and persuaded the three to withdraw and allowed Egypt to keep control of the Canal.</a:t>
            </a:r>
            <a:endParaRPr lang="en-US" sz="1950" dirty="0"/>
          </a:p>
        </p:txBody>
      </p:sp>
      <p:pic>
        <p:nvPicPr>
          <p:cNvPr id="9219" name="Picture 3"/>
          <p:cNvPicPr>
            <a:picLocks noChangeAspect="1" noChangeArrowheads="1"/>
          </p:cNvPicPr>
          <p:nvPr/>
        </p:nvPicPr>
        <p:blipFill>
          <a:blip r:embed="rId3"/>
          <a:srcRect/>
          <a:stretch>
            <a:fillRect/>
          </a:stretch>
        </p:blipFill>
        <p:spPr bwMode="auto">
          <a:xfrm>
            <a:off x="4876800" y="1524000"/>
            <a:ext cx="2309812" cy="2552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218" name="Picture 2"/>
          <p:cNvPicPr>
            <a:picLocks noGrp="1" noChangeAspect="1" noChangeArrowheads="1"/>
          </p:cNvPicPr>
          <p:nvPr>
            <p:ph sz="half" idx="2"/>
          </p:nvPr>
        </p:nvPicPr>
        <p:blipFill>
          <a:blip r:embed="rId4"/>
          <a:srcRect/>
          <a:stretch>
            <a:fillRect/>
          </a:stretch>
        </p:blipFill>
        <p:spPr bwMode="auto">
          <a:xfrm>
            <a:off x="6248400" y="3352800"/>
            <a:ext cx="253365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219"/>
                                        </p:tgtEl>
                                        <p:attrNameLst>
                                          <p:attrName>style.visibility</p:attrName>
                                        </p:attrNameLst>
                                      </p:cBhvr>
                                      <p:to>
                                        <p:strVal val="visible"/>
                                      </p:to>
                                    </p:set>
                                    <p:animEffect transition="in" filter="wipe(down)">
                                      <p:cBhvr>
                                        <p:cTn id="27" dur="500"/>
                                        <p:tgtEl>
                                          <p:spTgt spid="92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218"/>
                                        </p:tgtEl>
                                        <p:attrNameLst>
                                          <p:attrName>style.visibility</p:attrName>
                                        </p:attrNameLst>
                                      </p:cBhvr>
                                      <p:to>
                                        <p:strVal val="visible"/>
                                      </p:to>
                                    </p:set>
                                    <p:animEffect transition="in" filter="wipe(down)">
                                      <p:cBhvr>
                                        <p:cTn id="3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The Eisenhower Doctrine</a:t>
            </a:r>
            <a:endParaRPr lang="en-US" dirty="0"/>
          </a:p>
        </p:txBody>
      </p:sp>
      <p:sp>
        <p:nvSpPr>
          <p:cNvPr id="4" name="Content Placeholder 3"/>
          <p:cNvSpPr>
            <a:spLocks noGrp="1"/>
          </p:cNvSpPr>
          <p:nvPr>
            <p:ph sz="half" idx="2"/>
          </p:nvPr>
        </p:nvSpPr>
        <p:spPr/>
        <p:txBody>
          <a:bodyPr/>
          <a:lstStyle/>
          <a:p>
            <a:r>
              <a:rPr lang="en-US" dirty="0" smtClean="0"/>
              <a:t>To counterbalance the rise of Soviet prestige in the Middle East, President Eisenhower issued a warning in January 1957 known as the Eisenhower Doctrine.  He stated that the United States would defend the Middle East against an attack by any communist country.</a:t>
            </a:r>
            <a:endParaRPr lang="en-US" dirty="0"/>
          </a:p>
        </p:txBody>
      </p:sp>
      <p:pic>
        <p:nvPicPr>
          <p:cNvPr id="11266" name="Picture 2"/>
          <p:cNvPicPr>
            <a:picLocks noGrp="1" noChangeAspect="1" noChangeArrowheads="1"/>
          </p:cNvPicPr>
          <p:nvPr>
            <p:ph sz="half" idx="1"/>
          </p:nvPr>
        </p:nvPicPr>
        <p:blipFill>
          <a:blip r:embed="rId3"/>
          <a:srcRect/>
          <a:stretch>
            <a:fillRect/>
          </a:stretch>
        </p:blipFill>
        <p:spPr bwMode="auto">
          <a:xfrm>
            <a:off x="838200" y="1905000"/>
            <a:ext cx="3078347" cy="40573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Space Race</a:t>
            </a:r>
            <a:endParaRPr lang="en-US" dirty="0"/>
          </a:p>
        </p:txBody>
      </p:sp>
      <p:sp>
        <p:nvSpPr>
          <p:cNvPr id="3" name="Content Placeholder 2"/>
          <p:cNvSpPr>
            <a:spLocks noGrp="1"/>
          </p:cNvSpPr>
          <p:nvPr>
            <p:ph sz="half" idx="1"/>
          </p:nvPr>
        </p:nvSpPr>
        <p:spPr/>
        <p:txBody>
          <a:bodyPr>
            <a:normAutofit fontScale="92500"/>
          </a:bodyPr>
          <a:lstStyle/>
          <a:p>
            <a:r>
              <a:rPr lang="en-US" dirty="0" smtClean="0"/>
              <a:t>On October 4, 1957, the Soviets launched Sputnik, the world’s first artificial satellite.  </a:t>
            </a:r>
          </a:p>
          <a:p>
            <a:r>
              <a:rPr lang="en-US" dirty="0" smtClean="0"/>
              <a:t>America was shocked and quickly began funding their own space program so that U.S. scientists could catch up to the Soviets.  </a:t>
            </a:r>
          </a:p>
          <a:p>
            <a:r>
              <a:rPr lang="en-US" dirty="0" smtClean="0"/>
              <a:t>On January 31, 1958, the U.S. launched its first satellite, Explorer 1.</a:t>
            </a:r>
            <a:endParaRPr lang="en-US" dirty="0"/>
          </a:p>
        </p:txBody>
      </p:sp>
      <p:pic>
        <p:nvPicPr>
          <p:cNvPr id="10242" name="Picture 2"/>
          <p:cNvPicPr>
            <a:picLocks noGrp="1" noChangeAspect="1" noChangeArrowheads="1"/>
          </p:cNvPicPr>
          <p:nvPr>
            <p:ph sz="half" idx="2"/>
          </p:nvPr>
        </p:nvPicPr>
        <p:blipFill>
          <a:blip r:embed="rId3"/>
          <a:srcRect/>
          <a:stretch>
            <a:fillRect/>
          </a:stretch>
        </p:blipFill>
        <p:spPr bwMode="auto">
          <a:xfrm>
            <a:off x="4953000" y="1828800"/>
            <a:ext cx="3394264" cy="24026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43" name="Picture 3"/>
          <p:cNvPicPr>
            <a:picLocks noChangeAspect="1" noChangeArrowheads="1"/>
          </p:cNvPicPr>
          <p:nvPr/>
        </p:nvPicPr>
        <p:blipFill>
          <a:blip r:embed="rId4"/>
          <a:srcRect/>
          <a:stretch>
            <a:fillRect/>
          </a:stretch>
        </p:blipFill>
        <p:spPr bwMode="auto">
          <a:xfrm>
            <a:off x="5486400" y="3810000"/>
            <a:ext cx="3343275"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242"/>
                                        </p:tgtEl>
                                        <p:attrNameLst>
                                          <p:attrName>style.visibility</p:attrName>
                                        </p:attrNameLst>
                                      </p:cBhvr>
                                      <p:to>
                                        <p:strVal val="visible"/>
                                      </p:to>
                                    </p:set>
                                    <p:anim calcmode="lin" valueType="num">
                                      <p:cBhvr additive="base">
                                        <p:cTn id="22" dur="500" fill="hold"/>
                                        <p:tgtEl>
                                          <p:spTgt spid="10242"/>
                                        </p:tgtEl>
                                        <p:attrNameLst>
                                          <p:attrName>ppt_x</p:attrName>
                                        </p:attrNameLst>
                                      </p:cBhvr>
                                      <p:tavLst>
                                        <p:tav tm="0">
                                          <p:val>
                                            <p:strVal val="#ppt_x"/>
                                          </p:val>
                                        </p:tav>
                                        <p:tav tm="100000">
                                          <p:val>
                                            <p:strVal val="#ppt_x"/>
                                          </p:val>
                                        </p:tav>
                                      </p:tavLst>
                                    </p:anim>
                                    <p:anim calcmode="lin" valueType="num">
                                      <p:cBhvr additive="base">
                                        <p:cTn id="23"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243"/>
                                        </p:tgtEl>
                                        <p:attrNameLst>
                                          <p:attrName>style.visibility</p:attrName>
                                        </p:attrNameLst>
                                      </p:cBhvr>
                                      <p:to>
                                        <p:strVal val="visible"/>
                                      </p:to>
                                    </p:set>
                                    <p:anim calcmode="lin" valueType="num">
                                      <p:cBhvr additive="base">
                                        <p:cTn id="28" dur="500" fill="hold"/>
                                        <p:tgtEl>
                                          <p:spTgt spid="10243"/>
                                        </p:tgtEl>
                                        <p:attrNameLst>
                                          <p:attrName>ppt_x</p:attrName>
                                        </p:attrNameLst>
                                      </p:cBhvr>
                                      <p:tavLst>
                                        <p:tav tm="0">
                                          <p:val>
                                            <p:strVal val="#ppt_x"/>
                                          </p:val>
                                        </p:tav>
                                        <p:tav tm="100000">
                                          <p:val>
                                            <p:strVal val="#ppt_x"/>
                                          </p:val>
                                        </p:tav>
                                      </p:tavLst>
                                    </p:anim>
                                    <p:anim calcmode="lin" valueType="num">
                                      <p:cBhvr additive="base">
                                        <p:cTn id="29"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Space Race Video Clip</a:t>
            </a:r>
            <a:endParaRPr lang="en-US" dirty="0"/>
          </a:p>
        </p:txBody>
      </p:sp>
      <p:sp>
        <p:nvSpPr>
          <p:cNvPr id="4" name="Content Placeholder 3"/>
          <p:cNvSpPr>
            <a:spLocks noGrp="1"/>
          </p:cNvSpPr>
          <p:nvPr>
            <p:ph sz="quarter" idx="1"/>
          </p:nvPr>
        </p:nvSpPr>
        <p:spPr/>
        <p:txBody>
          <a:bodyPr/>
          <a:lstStyle/>
          <a:p>
            <a:r>
              <a:rPr lang="en-US" dirty="0" smtClean="0">
                <a:hlinkClick r:id="rId3"/>
              </a:rPr>
              <a:t>http://player.discoveryeducation.com/index.cfm?guidAssetId=2C674F56-E14D-404B-8955-C0C6321C9B06&amp;blnFromSearch=1&amp;productcode=US</a:t>
            </a:r>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pPr algn="l">
              <a:buFont typeface="Arial" pitchFamily="34" charset="0"/>
              <a:buChar char="•"/>
            </a:pPr>
            <a:r>
              <a:rPr lang="en-US" sz="2800" cap="none" dirty="0" smtClean="0">
                <a:latin typeface="Times New Roman" pitchFamily="18" charset="0"/>
                <a:cs typeface="Times New Roman" pitchFamily="18" charset="0"/>
              </a:rPr>
              <a:t>Identify the ways in which the Cold War continued to affect the United States and the rest of the world.</a:t>
            </a:r>
            <a:endParaRPr lang="en-US" sz="2800" cap="none" dirty="0">
              <a:latin typeface="Times New Roman" pitchFamily="18" charset="0"/>
              <a:cs typeface="Times New Roman" pitchFamily="18" charset="0"/>
            </a:endParaRPr>
          </a:p>
        </p:txBody>
      </p:sp>
      <p:sp>
        <p:nvSpPr>
          <p:cNvPr id="3" name="Title 2"/>
          <p:cNvSpPr>
            <a:spLocks noGrp="1"/>
          </p:cNvSpPr>
          <p:nvPr>
            <p:ph type="ctrTitle"/>
          </p:nvPr>
        </p:nvSpPr>
        <p:spPr/>
        <p:txBody>
          <a:bodyPr/>
          <a:lstStyle/>
          <a:p>
            <a:r>
              <a:rPr lang="en-US" dirty="0" smtClean="0"/>
              <a:t>“I Can”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Fear of Communist Influence</a:t>
            </a:r>
            <a:endParaRPr lang="en-US" dirty="0"/>
          </a:p>
        </p:txBody>
      </p:sp>
      <p:sp>
        <p:nvSpPr>
          <p:cNvPr id="3" name="Content Placeholder 2"/>
          <p:cNvSpPr>
            <a:spLocks noGrp="1"/>
          </p:cNvSpPr>
          <p:nvPr>
            <p:ph sz="half" idx="1"/>
          </p:nvPr>
        </p:nvSpPr>
        <p:spPr>
          <a:xfrm>
            <a:off x="301752" y="1371600"/>
            <a:ext cx="4194048" cy="4953000"/>
          </a:xfrm>
        </p:spPr>
        <p:txBody>
          <a:bodyPr>
            <a:normAutofit/>
          </a:bodyPr>
          <a:lstStyle/>
          <a:p>
            <a:r>
              <a:rPr lang="en-US" dirty="0" smtClean="0"/>
              <a:t>In the early years of the Cold War, many Americans feared the security of the United States because of the recent spread of communism throughout the world.</a:t>
            </a:r>
          </a:p>
          <a:p>
            <a:r>
              <a:rPr lang="en-US" dirty="0" smtClean="0"/>
              <a:t>Even the Cincinnati Reds changed their name to the Cincinnati </a:t>
            </a:r>
            <a:r>
              <a:rPr lang="en-US" dirty="0" err="1" smtClean="0"/>
              <a:t>Redlegs</a:t>
            </a:r>
            <a:r>
              <a:rPr lang="en-US" dirty="0" smtClean="0"/>
              <a:t> throughout the 1950s.</a:t>
            </a:r>
          </a:p>
          <a:p>
            <a:pPr>
              <a:buNone/>
            </a:pPr>
            <a:endParaRPr lang="en-US" dirty="0" smtClean="0"/>
          </a:p>
        </p:txBody>
      </p:sp>
      <p:pic>
        <p:nvPicPr>
          <p:cNvPr id="5" name="Picture 2"/>
          <p:cNvPicPr>
            <a:picLocks noGrp="1" noChangeAspect="1" noChangeArrowheads="1"/>
          </p:cNvPicPr>
          <p:nvPr>
            <p:ph sz="half" idx="2"/>
          </p:nvPr>
        </p:nvPicPr>
        <p:blipFill>
          <a:blip r:embed="rId3"/>
          <a:srcRect/>
          <a:stretch>
            <a:fillRect/>
          </a:stretch>
        </p:blipFill>
        <p:spPr bwMode="auto">
          <a:xfrm>
            <a:off x="5334000" y="1676400"/>
            <a:ext cx="3051628" cy="44196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Fear of Communist Influence</a:t>
            </a:r>
            <a:endParaRPr lang="en-US" dirty="0"/>
          </a:p>
        </p:txBody>
      </p:sp>
      <p:sp>
        <p:nvSpPr>
          <p:cNvPr id="4" name="Content Placeholder 3"/>
          <p:cNvSpPr>
            <a:spLocks noGrp="1"/>
          </p:cNvSpPr>
          <p:nvPr>
            <p:ph sz="half" idx="2"/>
          </p:nvPr>
        </p:nvSpPr>
        <p:spPr>
          <a:xfrm>
            <a:off x="4648200" y="1371600"/>
            <a:ext cx="4267200" cy="4953000"/>
          </a:xfrm>
        </p:spPr>
        <p:txBody>
          <a:bodyPr>
            <a:normAutofit fontScale="92500" lnSpcReduction="20000"/>
          </a:bodyPr>
          <a:lstStyle/>
          <a:p>
            <a:r>
              <a:rPr lang="en-US" dirty="0" smtClean="0"/>
              <a:t>In March 1947, President Truman established the Federal Employee Loyalty Program and Loyalty Review Board to investigate government employees and dismiss those found to be disloyal to the U.S.  </a:t>
            </a:r>
          </a:p>
          <a:p>
            <a:r>
              <a:rPr lang="en-US" dirty="0" smtClean="0"/>
              <a:t>Between 1947 and 1951, 3.2 million employees were investigated.  212 were dismissed as security risks while 2,900 resigned because they didn’t want to be investigated or felt that the investigation violated their constitutional rights. </a:t>
            </a:r>
            <a:endParaRPr lang="en-US" dirty="0"/>
          </a:p>
        </p:txBody>
      </p:sp>
      <p:pic>
        <p:nvPicPr>
          <p:cNvPr id="1026" name="Picture 2"/>
          <p:cNvPicPr>
            <a:picLocks noGrp="1" noChangeAspect="1" noChangeArrowheads="1"/>
          </p:cNvPicPr>
          <p:nvPr>
            <p:ph sz="half" idx="1"/>
          </p:nvPr>
        </p:nvPicPr>
        <p:blipFill>
          <a:blip r:embed="rId3"/>
          <a:srcRect/>
          <a:stretch>
            <a:fillRect/>
          </a:stretch>
        </p:blipFill>
        <p:spPr bwMode="auto">
          <a:xfrm>
            <a:off x="762000" y="1600200"/>
            <a:ext cx="3187332" cy="468153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Hollywood</a:t>
            </a:r>
            <a:endParaRPr lang="en-US" dirty="0"/>
          </a:p>
        </p:txBody>
      </p:sp>
      <p:sp>
        <p:nvSpPr>
          <p:cNvPr id="4" name="Content Placeholder 3"/>
          <p:cNvSpPr>
            <a:spLocks noGrp="1"/>
          </p:cNvSpPr>
          <p:nvPr>
            <p:ph sz="half" idx="2"/>
          </p:nvPr>
        </p:nvSpPr>
        <p:spPr>
          <a:xfrm>
            <a:off x="4572000" y="1371600"/>
            <a:ext cx="4267200" cy="4953000"/>
          </a:xfrm>
        </p:spPr>
        <p:txBody>
          <a:bodyPr>
            <a:normAutofit fontScale="85000" lnSpcReduction="20000"/>
          </a:bodyPr>
          <a:lstStyle/>
          <a:p>
            <a:r>
              <a:rPr lang="en-US" dirty="0" smtClean="0"/>
              <a:t>The House Un-American Activities Committee (HUAC) was also established to investigate Communist influence in the movie industry.</a:t>
            </a:r>
          </a:p>
          <a:p>
            <a:r>
              <a:rPr lang="en-US" dirty="0" smtClean="0"/>
              <a:t>Some refused to cooperate with the investigation,  because they saw it as unconstitutional.</a:t>
            </a:r>
          </a:p>
          <a:p>
            <a:r>
              <a:rPr lang="en-US" dirty="0" smtClean="0"/>
              <a:t>They became known as the Hollywood Ten and were sent to prison.</a:t>
            </a:r>
          </a:p>
          <a:p>
            <a:r>
              <a:rPr lang="en-US" dirty="0" smtClean="0"/>
              <a:t>Hollywood then created a “blacklist” of people condemning them for having a Communist background.  Consequently, over 500 actors, writers, producers, and directors were out of a job.</a:t>
            </a:r>
            <a:endParaRPr lang="en-US" dirty="0"/>
          </a:p>
        </p:txBody>
      </p:sp>
      <p:pic>
        <p:nvPicPr>
          <p:cNvPr id="1027" name="Picture 3"/>
          <p:cNvPicPr>
            <a:picLocks noGrp="1" noChangeAspect="1" noChangeArrowheads="1"/>
          </p:cNvPicPr>
          <p:nvPr>
            <p:ph sz="half" idx="1"/>
          </p:nvPr>
        </p:nvPicPr>
        <p:blipFill>
          <a:blip r:embed="rId3"/>
          <a:srcRect/>
          <a:stretch>
            <a:fillRect/>
          </a:stretch>
        </p:blipFill>
        <p:spPr bwMode="auto">
          <a:xfrm>
            <a:off x="304800" y="1447800"/>
            <a:ext cx="3276600"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p:cNvPicPr>
            <a:picLocks noChangeAspect="1" noChangeArrowheads="1"/>
          </p:cNvPicPr>
          <p:nvPr/>
        </p:nvPicPr>
        <p:blipFill>
          <a:blip r:embed="rId4"/>
          <a:srcRect/>
          <a:stretch>
            <a:fillRect/>
          </a:stretch>
        </p:blipFill>
        <p:spPr bwMode="auto">
          <a:xfrm>
            <a:off x="469685" y="3733800"/>
            <a:ext cx="4034725" cy="25146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The McCarran Act</a:t>
            </a:r>
            <a:endParaRPr lang="en-US" dirty="0"/>
          </a:p>
        </p:txBody>
      </p:sp>
      <p:sp>
        <p:nvSpPr>
          <p:cNvPr id="3" name="Content Placeholder 2"/>
          <p:cNvSpPr>
            <a:spLocks noGrp="1"/>
          </p:cNvSpPr>
          <p:nvPr>
            <p:ph sz="half" idx="1"/>
          </p:nvPr>
        </p:nvSpPr>
        <p:spPr>
          <a:xfrm>
            <a:off x="228600" y="1371600"/>
            <a:ext cx="4343400" cy="4953000"/>
          </a:xfrm>
        </p:spPr>
        <p:txBody>
          <a:bodyPr>
            <a:normAutofit fontScale="92500" lnSpcReduction="10000"/>
          </a:bodyPr>
          <a:lstStyle/>
          <a:p>
            <a:r>
              <a:rPr lang="en-US" dirty="0" smtClean="0"/>
              <a:t>In 1950, Congress felt that the previous steps taken did not go far enough in the hunt for communists and passed the McCarran Internal Security Act .</a:t>
            </a:r>
          </a:p>
          <a:p>
            <a:r>
              <a:rPr lang="en-US" dirty="0" smtClean="0"/>
              <a:t>This act made it unlawful to plan any action that might lead to the establishment of a totalitarian dictatorship in the U.S.  </a:t>
            </a:r>
          </a:p>
          <a:p>
            <a:r>
              <a:rPr lang="en-US" dirty="0" smtClean="0"/>
              <a:t>Though Truman vetoed the bill, Congress enacted it anyway.</a:t>
            </a:r>
            <a:endParaRPr lang="en-US" dirty="0"/>
          </a:p>
        </p:txBody>
      </p:sp>
      <p:pic>
        <p:nvPicPr>
          <p:cNvPr id="2050" name="Picture 2"/>
          <p:cNvPicPr>
            <a:picLocks noGrp="1" noChangeAspect="1" noChangeArrowheads="1"/>
          </p:cNvPicPr>
          <p:nvPr>
            <p:ph sz="half" idx="2"/>
          </p:nvPr>
        </p:nvPicPr>
        <p:blipFill>
          <a:blip r:embed="rId3"/>
          <a:srcRect/>
          <a:stretch>
            <a:fillRect/>
          </a:stretch>
        </p:blipFill>
        <p:spPr bwMode="auto">
          <a:xfrm>
            <a:off x="5257800" y="1600200"/>
            <a:ext cx="3195896" cy="44548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Spy Cases</a:t>
            </a:r>
            <a:endParaRPr lang="en-US" dirty="0"/>
          </a:p>
        </p:txBody>
      </p:sp>
      <p:sp>
        <p:nvSpPr>
          <p:cNvPr id="3" name="Content Placeholder 2"/>
          <p:cNvSpPr>
            <a:spLocks noGrp="1"/>
          </p:cNvSpPr>
          <p:nvPr>
            <p:ph sz="half" idx="1"/>
          </p:nvPr>
        </p:nvSpPr>
        <p:spPr>
          <a:xfrm>
            <a:off x="228600" y="1371600"/>
            <a:ext cx="4267200" cy="5029200"/>
          </a:xfrm>
        </p:spPr>
        <p:txBody>
          <a:bodyPr>
            <a:noAutofit/>
          </a:bodyPr>
          <a:lstStyle/>
          <a:p>
            <a:r>
              <a:rPr lang="en-US" sz="1950" dirty="0" smtClean="0"/>
              <a:t>Adding to this fear, Alger Hiss, a former State Department Official was accused of passing government documents, convicted of perjury, and went to jail.</a:t>
            </a:r>
          </a:p>
          <a:p>
            <a:r>
              <a:rPr lang="en-US" sz="1950" dirty="0" smtClean="0"/>
              <a:t>In addition, after learning that the Soviets had exploded an atomic bomb much earlier than expected, suspicions rose that someone had leaked information about the atomic bomb to the Soviets.</a:t>
            </a:r>
          </a:p>
          <a:p>
            <a:r>
              <a:rPr lang="en-US" sz="1950" dirty="0" smtClean="0"/>
              <a:t>Ethel and Julius Rosenberg helped Klaus Fuchs give the Soviets information about the atomic bomb helping them to create their own.  The two were convicted of espionage and sentenced to death.  </a:t>
            </a:r>
            <a:endParaRPr lang="en-US" sz="1950" dirty="0"/>
          </a:p>
        </p:txBody>
      </p:sp>
      <p:pic>
        <p:nvPicPr>
          <p:cNvPr id="2051" name="Picture 3"/>
          <p:cNvPicPr>
            <a:picLocks noChangeAspect="1" noChangeArrowheads="1"/>
          </p:cNvPicPr>
          <p:nvPr/>
        </p:nvPicPr>
        <p:blipFill>
          <a:blip r:embed="rId3"/>
          <a:srcRect/>
          <a:stretch>
            <a:fillRect/>
          </a:stretch>
        </p:blipFill>
        <p:spPr bwMode="auto">
          <a:xfrm>
            <a:off x="4800600" y="1524000"/>
            <a:ext cx="237333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p:cNvPicPr>
            <a:picLocks noGrp="1" noChangeAspect="1" noChangeArrowheads="1"/>
          </p:cNvPicPr>
          <p:nvPr>
            <p:ph sz="half" idx="2"/>
          </p:nvPr>
        </p:nvPicPr>
        <p:blipFill>
          <a:blip r:embed="rId4"/>
          <a:srcRect/>
          <a:stretch>
            <a:fillRect/>
          </a:stretch>
        </p:blipFill>
        <p:spPr bwMode="auto">
          <a:xfrm>
            <a:off x="5472870" y="3429000"/>
            <a:ext cx="3242506" cy="29527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down)">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wipe(down)">
                                      <p:cBhvr>
                                        <p:cTn id="2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McCarthyism</a:t>
            </a:r>
            <a:endParaRPr lang="en-US" dirty="0"/>
          </a:p>
        </p:txBody>
      </p:sp>
      <p:sp>
        <p:nvSpPr>
          <p:cNvPr id="4" name="Content Placeholder 3"/>
          <p:cNvSpPr>
            <a:spLocks noGrp="1"/>
          </p:cNvSpPr>
          <p:nvPr>
            <p:ph sz="half" idx="2"/>
          </p:nvPr>
        </p:nvSpPr>
        <p:spPr>
          <a:xfrm>
            <a:off x="4648200" y="1371600"/>
            <a:ext cx="4267200" cy="4953000"/>
          </a:xfrm>
        </p:spPr>
        <p:txBody>
          <a:bodyPr>
            <a:normAutofit fontScale="92500" lnSpcReduction="20000"/>
          </a:bodyPr>
          <a:lstStyle/>
          <a:p>
            <a:r>
              <a:rPr lang="en-US" dirty="0" smtClean="0"/>
              <a:t>The most famous anti-Communist activist was Republican Senator Joseph McCarthy from Wisconsin.  </a:t>
            </a:r>
          </a:p>
          <a:p>
            <a:r>
              <a:rPr lang="en-US" dirty="0" smtClean="0"/>
              <a:t>McCarthy needed a winning issue to help him gain reelection in 1952.  </a:t>
            </a:r>
          </a:p>
          <a:p>
            <a:r>
              <a:rPr lang="en-US" dirty="0" smtClean="0"/>
              <a:t>To do this, he took advantage of the American fear of Communism and charged that Communists were taking over the government.</a:t>
            </a:r>
          </a:p>
          <a:p>
            <a:r>
              <a:rPr lang="en-US" dirty="0" smtClean="0"/>
              <a:t>This tactic became known as McCarthyism—accusing people of disloyalty without providing evidence.</a:t>
            </a:r>
            <a:endParaRPr lang="en-US" dirty="0"/>
          </a:p>
        </p:txBody>
      </p:sp>
      <p:pic>
        <p:nvPicPr>
          <p:cNvPr id="3074" name="Picture 2"/>
          <p:cNvPicPr>
            <a:picLocks noGrp="1" noChangeAspect="1" noChangeArrowheads="1"/>
          </p:cNvPicPr>
          <p:nvPr>
            <p:ph sz="half" idx="1"/>
          </p:nvPr>
        </p:nvPicPr>
        <p:blipFill>
          <a:blip r:embed="rId3"/>
          <a:srcRect/>
          <a:stretch>
            <a:fillRect/>
          </a:stretch>
        </p:blipFill>
        <p:spPr bwMode="auto">
          <a:xfrm>
            <a:off x="609600" y="1658780"/>
            <a:ext cx="3507184" cy="42086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McCarthyism</a:t>
            </a:r>
            <a:endParaRPr lang="en-US" dirty="0"/>
          </a:p>
        </p:txBody>
      </p:sp>
      <p:sp>
        <p:nvSpPr>
          <p:cNvPr id="3" name="Content Placeholder 2"/>
          <p:cNvSpPr>
            <a:spLocks noGrp="1"/>
          </p:cNvSpPr>
          <p:nvPr>
            <p:ph sz="half" idx="1"/>
          </p:nvPr>
        </p:nvSpPr>
        <p:spPr>
          <a:xfrm>
            <a:off x="228600" y="1447800"/>
            <a:ext cx="4343400" cy="4876800"/>
          </a:xfrm>
        </p:spPr>
        <p:txBody>
          <a:bodyPr>
            <a:normAutofit fontScale="92500" lnSpcReduction="20000"/>
          </a:bodyPr>
          <a:lstStyle/>
          <a:p>
            <a:r>
              <a:rPr lang="en-US" dirty="0" smtClean="0"/>
              <a:t>McCarthy claimed that 205 Communists in the State Department.</a:t>
            </a:r>
          </a:p>
          <a:p>
            <a:r>
              <a:rPr lang="en-US" dirty="0" smtClean="0"/>
              <a:t>He accused the Democratic Party of allowing Communist infiltration into the government.</a:t>
            </a:r>
          </a:p>
          <a:p>
            <a:r>
              <a:rPr lang="en-US" dirty="0" smtClean="0"/>
              <a:t>In 1954, he made accusations against U.S. Army which resulted in a Senate investigation.  </a:t>
            </a:r>
          </a:p>
          <a:p>
            <a:r>
              <a:rPr lang="en-US" dirty="0" smtClean="0"/>
              <a:t>However, the public soon recognized his bullying tactics and baseless accusations costing McCarthy the support of the public.  </a:t>
            </a:r>
            <a:endParaRPr lang="en-US" dirty="0"/>
          </a:p>
        </p:txBody>
      </p:sp>
      <p:pic>
        <p:nvPicPr>
          <p:cNvPr id="4098" name="Picture 2"/>
          <p:cNvPicPr>
            <a:picLocks noGrp="1" noChangeAspect="1" noChangeArrowheads="1"/>
          </p:cNvPicPr>
          <p:nvPr>
            <p:ph sz="half" idx="2"/>
          </p:nvPr>
        </p:nvPicPr>
        <p:blipFill>
          <a:blip r:embed="rId3"/>
          <a:srcRect/>
          <a:stretch>
            <a:fillRect/>
          </a:stretch>
        </p:blipFill>
        <p:spPr bwMode="auto">
          <a:xfrm>
            <a:off x="4800600" y="1905000"/>
            <a:ext cx="4002101" cy="3810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1673</TotalTime>
  <Words>1055</Words>
  <Application>Microsoft Office PowerPoint</Application>
  <PresentationFormat>On-screen Show (4:3)</PresentationFormat>
  <Paragraphs>83</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Civic</vt:lpstr>
      <vt:lpstr>The Cold War Continues</vt:lpstr>
      <vt:lpstr>“I Can”</vt:lpstr>
      <vt:lpstr>Fear of Communist Influence</vt:lpstr>
      <vt:lpstr>Fear of Communist Influence</vt:lpstr>
      <vt:lpstr>Hollywood</vt:lpstr>
      <vt:lpstr>The McCarran Act</vt:lpstr>
      <vt:lpstr>Spy Cases</vt:lpstr>
      <vt:lpstr>McCarthyism</vt:lpstr>
      <vt:lpstr>McCarthyism</vt:lpstr>
      <vt:lpstr>McCarthy Video</vt:lpstr>
      <vt:lpstr>The Arms Race</vt:lpstr>
      <vt:lpstr>Brinkmanship</vt:lpstr>
      <vt:lpstr>The Middle East &amp; Latin America</vt:lpstr>
      <vt:lpstr>The Warsaw Pact</vt:lpstr>
      <vt:lpstr>The Suez War</vt:lpstr>
      <vt:lpstr>The Eisenhower Doctrine</vt:lpstr>
      <vt:lpstr>The Space Race</vt:lpstr>
      <vt:lpstr>Space Race Video Clip</vt:lpstr>
    </vt:vector>
  </TitlesOfParts>
  <Company>Acer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Cold War Continues</dc:title>
  <dc:creator>Valued Acer Customer</dc:creator>
  <cp:lastModifiedBy>Massey, Todd L</cp:lastModifiedBy>
  <cp:revision>9</cp:revision>
  <dcterms:created xsi:type="dcterms:W3CDTF">2011-03-10T15:43:26Z</dcterms:created>
  <dcterms:modified xsi:type="dcterms:W3CDTF">2015-03-03T19:30:56Z</dcterms:modified>
</cp:coreProperties>
</file>