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7"/>
  </p:notesMasterIdLst>
  <p:sldIdLst>
    <p:sldId id="256" r:id="rId2"/>
    <p:sldId id="258" r:id="rId3"/>
    <p:sldId id="257"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14" autoAdjust="0"/>
    <p:restoredTop sz="94660"/>
  </p:normalViewPr>
  <p:slideViewPr>
    <p:cSldViewPr>
      <p:cViewPr varScale="1">
        <p:scale>
          <a:sx n="39" d="100"/>
          <a:sy n="39" d="100"/>
        </p:scale>
        <p:origin x="-720"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594000-5324-4DEF-A4D9-559B7C09D728}" type="datetimeFigureOut">
              <a:rPr lang="en-US" smtClean="0"/>
              <a:pPr/>
              <a:t>3/19/2015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BAAEA9-F619-4E07-A140-D11004D491C7}" type="slidenum">
              <a:rPr lang="en-US" smtClean="0"/>
              <a:pPr/>
              <a:t>‹#›</a:t>
            </a:fld>
            <a:endParaRPr lang="en-US"/>
          </a:p>
        </p:txBody>
      </p:sp>
    </p:spTree>
    <p:extLst>
      <p:ext uri="{BB962C8B-B14F-4D97-AF65-F5344CB8AC3E}">
        <p14:creationId xmlns:p14="http://schemas.microsoft.com/office/powerpoint/2010/main" val="3817471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BAAEA9-F619-4E07-A140-D11004D491C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BAAEA9-F619-4E07-A140-D11004D491C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BAAEA9-F619-4E07-A140-D11004D491C7}"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BAAEA9-F619-4E07-A140-D11004D491C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BAAEA9-F619-4E07-A140-D11004D491C7}"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BAAEA9-F619-4E07-A140-D11004D491C7}"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BAAEA9-F619-4E07-A140-D11004D491C7}"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BAAEA9-F619-4E07-A140-D11004D491C7}"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BAAEA9-F619-4E07-A140-D11004D491C7}"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BAAEA9-F619-4E07-A140-D11004D491C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BAAEA9-F619-4E07-A140-D11004D491C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BAAEA9-F619-4E07-A140-D11004D491C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BAAEA9-F619-4E07-A140-D11004D491C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BAAEA9-F619-4E07-A140-D11004D491C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3BAAEA9-F619-4E07-A140-D11004D491C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E820391C-6EE0-46A6-A6BD-8BD76C57A4A4}" type="datetimeFigureOut">
              <a:rPr lang="en-US" smtClean="0"/>
              <a:pPr/>
              <a:t>3/19/2015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78AC5-E6BB-4FEA-94F6-7E1DB7EAA579}"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820391C-6EE0-46A6-A6BD-8BD76C57A4A4}" type="datetimeFigureOut">
              <a:rPr lang="en-US" smtClean="0"/>
              <a:pPr/>
              <a:t>3/19/2015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78AC5-E6BB-4FEA-94F6-7E1DB7EAA57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820391C-6EE0-46A6-A6BD-8BD76C57A4A4}" type="datetimeFigureOut">
              <a:rPr lang="en-US" smtClean="0"/>
              <a:pPr/>
              <a:t>3/19/2015</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55678AC5-E6BB-4FEA-94F6-7E1DB7EAA57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820391C-6EE0-46A6-A6BD-8BD76C57A4A4}" type="datetimeFigureOut">
              <a:rPr lang="en-US" smtClean="0"/>
              <a:pPr/>
              <a:t>3/19/2015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78AC5-E6BB-4FEA-94F6-7E1DB7EAA57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820391C-6EE0-46A6-A6BD-8BD76C57A4A4}" type="datetimeFigureOut">
              <a:rPr lang="en-US" smtClean="0"/>
              <a:pPr/>
              <a:t>3/19/2015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78AC5-E6BB-4FEA-94F6-7E1DB7EAA579}"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820391C-6EE0-46A6-A6BD-8BD76C57A4A4}" type="datetimeFigureOut">
              <a:rPr lang="en-US" smtClean="0"/>
              <a:pPr/>
              <a:t>3/19/2015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78AC5-E6BB-4FEA-94F6-7E1DB7EAA57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820391C-6EE0-46A6-A6BD-8BD76C57A4A4}" type="datetimeFigureOut">
              <a:rPr lang="en-US" smtClean="0"/>
              <a:pPr/>
              <a:t>3/19/2015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678AC5-E6BB-4FEA-94F6-7E1DB7EAA57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820391C-6EE0-46A6-A6BD-8BD76C57A4A4}" type="datetimeFigureOut">
              <a:rPr lang="en-US" smtClean="0"/>
              <a:pPr/>
              <a:t>3/19/2015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678AC5-E6BB-4FEA-94F6-7E1DB7EAA57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20391C-6EE0-46A6-A6BD-8BD76C57A4A4}" type="datetimeFigureOut">
              <a:rPr lang="en-US" smtClean="0"/>
              <a:pPr/>
              <a:t>3/19/2015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678AC5-E6BB-4FEA-94F6-7E1DB7EAA57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820391C-6EE0-46A6-A6BD-8BD76C57A4A4}" type="datetimeFigureOut">
              <a:rPr lang="en-US" smtClean="0"/>
              <a:pPr/>
              <a:t>3/19/2015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78AC5-E6BB-4FEA-94F6-7E1DB7EAA579}"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E820391C-6EE0-46A6-A6BD-8BD76C57A4A4}" type="datetimeFigureOut">
              <a:rPr lang="en-US" smtClean="0"/>
              <a:pPr/>
              <a:t>3/19/2015</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55678AC5-E6BB-4FEA-94F6-7E1DB7EAA57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E820391C-6EE0-46A6-A6BD-8BD76C57A4A4}" type="datetimeFigureOut">
              <a:rPr lang="en-US" smtClean="0"/>
              <a:pPr/>
              <a:t>3/19/2015</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55678AC5-E6BB-4FEA-94F6-7E1DB7EAA57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5184648"/>
            <a:ext cx="8077200" cy="1673352"/>
          </a:xfrm>
        </p:spPr>
        <p:txBody>
          <a:bodyPr/>
          <a:lstStyle/>
          <a:p>
            <a:r>
              <a:rPr lang="en-US" dirty="0" smtClean="0"/>
              <a:t>Taking on Segregation</a:t>
            </a:r>
            <a:endParaRPr lang="en-US" dirty="0"/>
          </a:p>
        </p:txBody>
      </p:sp>
      <p:sp>
        <p:nvSpPr>
          <p:cNvPr id="3" name="Subtitle 2"/>
          <p:cNvSpPr>
            <a:spLocks noGrp="1"/>
          </p:cNvSpPr>
          <p:nvPr>
            <p:ph type="subTitle" idx="1"/>
          </p:nvPr>
        </p:nvSpPr>
        <p:spPr>
          <a:xfrm>
            <a:off x="609600" y="3581400"/>
            <a:ext cx="8077200" cy="1499616"/>
          </a:xfrm>
        </p:spPr>
        <p:txBody>
          <a:bodyPr>
            <a:normAutofit/>
          </a:bodyPr>
          <a:lstStyle/>
          <a:p>
            <a:r>
              <a:rPr lang="en-US" sz="2800" dirty="0" smtClean="0"/>
              <a:t>Lesson 1: Test 14</a:t>
            </a:r>
            <a:endParaRPr lang="en-US" sz="2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856488"/>
          </a:xfrm>
        </p:spPr>
        <p:txBody>
          <a:bodyPr>
            <a:normAutofit/>
          </a:bodyPr>
          <a:lstStyle/>
          <a:p>
            <a:r>
              <a:rPr lang="en-US" dirty="0" smtClean="0"/>
              <a:t>Crisis in Little Rock</a:t>
            </a:r>
            <a:endParaRPr lang="en-US" dirty="0"/>
          </a:p>
        </p:txBody>
      </p:sp>
      <p:sp>
        <p:nvSpPr>
          <p:cNvPr id="4" name="Content Placeholder 3"/>
          <p:cNvSpPr>
            <a:spLocks noGrp="1"/>
          </p:cNvSpPr>
          <p:nvPr>
            <p:ph sz="half" idx="1"/>
          </p:nvPr>
        </p:nvSpPr>
        <p:spPr>
          <a:xfrm>
            <a:off x="3733800" y="1524000"/>
            <a:ext cx="5410200" cy="5334000"/>
          </a:xfrm>
        </p:spPr>
        <p:txBody>
          <a:bodyPr>
            <a:noAutofit/>
          </a:bodyPr>
          <a:lstStyle/>
          <a:p>
            <a:r>
              <a:rPr lang="en-US" sz="2200" dirty="0" smtClean="0"/>
              <a:t>Crisis in Little Rock forced Eisenhower to act.</a:t>
            </a:r>
          </a:p>
          <a:p>
            <a:r>
              <a:rPr lang="en-US" sz="2200" dirty="0" smtClean="0"/>
              <a:t>He placed the Arkansas National Guard under federal control and ordered 1000 paratroopers into Little Rock to supervise school attendance.</a:t>
            </a:r>
          </a:p>
          <a:p>
            <a:r>
              <a:rPr lang="en-US" sz="2200" dirty="0" smtClean="0"/>
              <a:t>However, this did not prevent the daily harassment by whites all year.</a:t>
            </a:r>
          </a:p>
          <a:p>
            <a:r>
              <a:rPr lang="en-US" sz="2200" dirty="0" smtClean="0"/>
              <a:t>September 9, 1957: Congress passed the Civil Rights Act of 1957—the first civil rights law since Reconstruction—giving the attorney general greater power over school desegregation and the federal government authority over violations of African American voting rights. </a:t>
            </a:r>
            <a:endParaRPr lang="en-US" sz="2200" dirty="0"/>
          </a:p>
        </p:txBody>
      </p:sp>
      <p:pic>
        <p:nvPicPr>
          <p:cNvPr id="6149" name="Picture 5"/>
          <p:cNvPicPr>
            <a:picLocks noChangeAspect="1" noChangeArrowheads="1"/>
          </p:cNvPicPr>
          <p:nvPr/>
        </p:nvPicPr>
        <p:blipFill>
          <a:blip r:embed="rId3"/>
          <a:srcRect/>
          <a:stretch>
            <a:fillRect/>
          </a:stretch>
        </p:blipFill>
        <p:spPr bwMode="auto">
          <a:xfrm>
            <a:off x="381000" y="1676400"/>
            <a:ext cx="2438400" cy="3180522"/>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6147" name="Picture 3"/>
          <p:cNvPicPr>
            <a:picLocks noChangeAspect="1" noChangeArrowheads="1"/>
          </p:cNvPicPr>
          <p:nvPr/>
        </p:nvPicPr>
        <p:blipFill>
          <a:blip r:embed="rId4"/>
          <a:srcRect/>
          <a:stretch>
            <a:fillRect/>
          </a:stretch>
        </p:blipFill>
        <p:spPr bwMode="auto">
          <a:xfrm>
            <a:off x="914400" y="3581400"/>
            <a:ext cx="3571876" cy="2286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149"/>
                                        </p:tgtEl>
                                        <p:attrNameLst>
                                          <p:attrName>style.visibility</p:attrName>
                                        </p:attrNameLst>
                                      </p:cBhvr>
                                      <p:to>
                                        <p:strVal val="visible"/>
                                      </p:to>
                                    </p:set>
                                    <p:anim calcmode="lin" valueType="num">
                                      <p:cBhvr additive="base">
                                        <p:cTn id="31" dur="500" fill="hold"/>
                                        <p:tgtEl>
                                          <p:spTgt spid="6149"/>
                                        </p:tgtEl>
                                        <p:attrNameLst>
                                          <p:attrName>ppt_x</p:attrName>
                                        </p:attrNameLst>
                                      </p:cBhvr>
                                      <p:tavLst>
                                        <p:tav tm="0">
                                          <p:val>
                                            <p:strVal val="#ppt_x"/>
                                          </p:val>
                                        </p:tav>
                                        <p:tav tm="100000">
                                          <p:val>
                                            <p:strVal val="#ppt_x"/>
                                          </p:val>
                                        </p:tav>
                                      </p:tavLst>
                                    </p:anim>
                                    <p:anim calcmode="lin" valueType="num">
                                      <p:cBhvr additive="base">
                                        <p:cTn id="32" dur="500" fill="hold"/>
                                        <p:tgtEl>
                                          <p:spTgt spid="614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147"/>
                                        </p:tgtEl>
                                        <p:attrNameLst>
                                          <p:attrName>style.visibility</p:attrName>
                                        </p:attrNameLst>
                                      </p:cBhvr>
                                      <p:to>
                                        <p:strVal val="visible"/>
                                      </p:to>
                                    </p:set>
                                    <p:anim calcmode="lin" valueType="num">
                                      <p:cBhvr additive="base">
                                        <p:cTn id="37" dur="500" fill="hold"/>
                                        <p:tgtEl>
                                          <p:spTgt spid="6147"/>
                                        </p:tgtEl>
                                        <p:attrNameLst>
                                          <p:attrName>ppt_x</p:attrName>
                                        </p:attrNameLst>
                                      </p:cBhvr>
                                      <p:tavLst>
                                        <p:tav tm="0">
                                          <p:val>
                                            <p:strVal val="#ppt_x"/>
                                          </p:val>
                                        </p:tav>
                                        <p:tav tm="100000">
                                          <p:val>
                                            <p:strVal val="#ppt_x"/>
                                          </p:val>
                                        </p:tav>
                                      </p:tavLst>
                                    </p:anim>
                                    <p:anim calcmode="lin" valueType="num">
                                      <p:cBhvr additive="base">
                                        <p:cTn id="38"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Boycotting Segregation</a:t>
            </a:r>
            <a:endParaRPr lang="en-US" dirty="0"/>
          </a:p>
        </p:txBody>
      </p:sp>
      <p:sp>
        <p:nvSpPr>
          <p:cNvPr id="3" name="Content Placeholder 2"/>
          <p:cNvSpPr>
            <a:spLocks noGrp="1"/>
          </p:cNvSpPr>
          <p:nvPr>
            <p:ph sz="half" idx="1"/>
          </p:nvPr>
        </p:nvSpPr>
        <p:spPr>
          <a:xfrm>
            <a:off x="304800" y="1524000"/>
            <a:ext cx="4419600" cy="5334000"/>
          </a:xfrm>
        </p:spPr>
        <p:txBody>
          <a:bodyPr>
            <a:normAutofit fontScale="85000" lnSpcReduction="20000"/>
          </a:bodyPr>
          <a:lstStyle/>
          <a:p>
            <a:r>
              <a:rPr lang="en-US" dirty="0" smtClean="0"/>
              <a:t>December 1, 1955—Montgomery, Alabama: Rosa Parks took a seat in the front row of the “colored” section of a Montgomery bus.   </a:t>
            </a:r>
          </a:p>
          <a:p>
            <a:r>
              <a:rPr lang="en-US" dirty="0" smtClean="0"/>
              <a:t>When ordered to move so that a white man could have her seat, she refused to move and was arrested.</a:t>
            </a:r>
          </a:p>
          <a:p>
            <a:r>
              <a:rPr lang="en-US" dirty="0" smtClean="0"/>
              <a:t>In response, the leaders of the African American community formed the Montgomery Improvement Association  to organize a bus boycott.</a:t>
            </a:r>
          </a:p>
          <a:p>
            <a:r>
              <a:rPr lang="en-US" dirty="0" smtClean="0"/>
              <a:t>They elected 26-year-old pastor Martin Luther King, Jr. to lead the group.  </a:t>
            </a:r>
            <a:endParaRPr lang="en-US" dirty="0"/>
          </a:p>
        </p:txBody>
      </p:sp>
      <p:pic>
        <p:nvPicPr>
          <p:cNvPr id="3075" name="Picture 3"/>
          <p:cNvPicPr>
            <a:picLocks noChangeAspect="1" noChangeArrowheads="1"/>
          </p:cNvPicPr>
          <p:nvPr/>
        </p:nvPicPr>
        <p:blipFill>
          <a:blip r:embed="rId3"/>
          <a:srcRect/>
          <a:stretch>
            <a:fillRect/>
          </a:stretch>
        </p:blipFill>
        <p:spPr bwMode="auto">
          <a:xfrm>
            <a:off x="4800600" y="1676400"/>
            <a:ext cx="2555575" cy="22860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3076" name="Picture 4"/>
          <p:cNvPicPr>
            <a:picLocks noChangeAspect="1" noChangeArrowheads="1"/>
          </p:cNvPicPr>
          <p:nvPr/>
        </p:nvPicPr>
        <p:blipFill>
          <a:blip r:embed="rId4"/>
          <a:srcRect/>
          <a:stretch>
            <a:fillRect/>
          </a:stretch>
        </p:blipFill>
        <p:spPr bwMode="auto">
          <a:xfrm>
            <a:off x="6248400" y="2438400"/>
            <a:ext cx="2482526" cy="245745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3077" name="Picture 5"/>
          <p:cNvPicPr>
            <a:picLocks noChangeAspect="1" noChangeArrowheads="1"/>
          </p:cNvPicPr>
          <p:nvPr/>
        </p:nvPicPr>
        <p:blipFill>
          <a:blip r:embed="rId5"/>
          <a:srcRect/>
          <a:stretch>
            <a:fillRect/>
          </a:stretch>
        </p:blipFill>
        <p:spPr bwMode="auto">
          <a:xfrm>
            <a:off x="5257800" y="3505200"/>
            <a:ext cx="2362200" cy="30545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075"/>
                                        </p:tgtEl>
                                        <p:attrNameLst>
                                          <p:attrName>style.visibility</p:attrName>
                                        </p:attrNameLst>
                                      </p:cBhvr>
                                      <p:to>
                                        <p:strVal val="visible"/>
                                      </p:to>
                                    </p:set>
                                    <p:animEffect transition="in" filter="wipe(down)">
                                      <p:cBhvr>
                                        <p:cTn id="27" dur="500"/>
                                        <p:tgtEl>
                                          <p:spTgt spid="307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076"/>
                                        </p:tgtEl>
                                        <p:attrNameLst>
                                          <p:attrName>style.visibility</p:attrName>
                                        </p:attrNameLst>
                                      </p:cBhvr>
                                      <p:to>
                                        <p:strVal val="visible"/>
                                      </p:to>
                                    </p:set>
                                    <p:animEffect transition="in" filter="wipe(down)">
                                      <p:cBhvr>
                                        <p:cTn id="32" dur="500"/>
                                        <p:tgtEl>
                                          <p:spTgt spid="307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077"/>
                                        </p:tgtEl>
                                        <p:attrNameLst>
                                          <p:attrName>style.visibility</p:attrName>
                                        </p:attrNameLst>
                                      </p:cBhvr>
                                      <p:to>
                                        <p:strVal val="visible"/>
                                      </p:to>
                                    </p:set>
                                    <p:animEffect transition="in" filter="wipe(down)">
                                      <p:cBhvr>
                                        <p:cTn id="37"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Walking for Justice</a:t>
            </a:r>
            <a:endParaRPr lang="en-US" dirty="0"/>
          </a:p>
        </p:txBody>
      </p:sp>
      <p:sp>
        <p:nvSpPr>
          <p:cNvPr id="4" name="Content Placeholder 3"/>
          <p:cNvSpPr>
            <a:spLocks noGrp="1"/>
          </p:cNvSpPr>
          <p:nvPr>
            <p:ph sz="half" idx="2"/>
          </p:nvPr>
        </p:nvSpPr>
        <p:spPr>
          <a:xfrm>
            <a:off x="3886200" y="1524000"/>
            <a:ext cx="5029200" cy="5638800"/>
          </a:xfrm>
        </p:spPr>
        <p:txBody>
          <a:bodyPr>
            <a:normAutofit fontScale="85000" lnSpcReduction="10000"/>
          </a:bodyPr>
          <a:lstStyle/>
          <a:p>
            <a:r>
              <a:rPr lang="en-US" sz="3100" dirty="0" smtClean="0"/>
              <a:t>African Americans filed a lawsuit.</a:t>
            </a:r>
          </a:p>
          <a:p>
            <a:r>
              <a:rPr lang="en-US" sz="3100" dirty="0" smtClean="0"/>
              <a:t>For 381 days, they refused to ride the buses in Montgomery instead car pooling or walking.  </a:t>
            </a:r>
          </a:p>
          <a:p>
            <a:r>
              <a:rPr lang="en-US" sz="3100" dirty="0" smtClean="0"/>
              <a:t>The gathered support from the black community, outside groups like the NAACP, United Auto Workers, and Montgomery’s Jewish community along with sympathetic white southerners.  </a:t>
            </a:r>
          </a:p>
          <a:p>
            <a:r>
              <a:rPr lang="en-US" sz="3100" dirty="0" smtClean="0"/>
              <a:t>Finally, in 1956, the Supreme Court outlawed bus segregation</a:t>
            </a:r>
            <a:r>
              <a:rPr lang="en-US" dirty="0" smtClean="0"/>
              <a:t>.</a:t>
            </a:r>
            <a:endParaRPr lang="en-US" dirty="0"/>
          </a:p>
        </p:txBody>
      </p:sp>
      <p:pic>
        <p:nvPicPr>
          <p:cNvPr id="5122" name="Picture 2"/>
          <p:cNvPicPr>
            <a:picLocks noChangeAspect="1" noChangeArrowheads="1"/>
          </p:cNvPicPr>
          <p:nvPr/>
        </p:nvPicPr>
        <p:blipFill>
          <a:blip r:embed="rId3"/>
          <a:srcRect/>
          <a:stretch>
            <a:fillRect/>
          </a:stretch>
        </p:blipFill>
        <p:spPr bwMode="auto">
          <a:xfrm>
            <a:off x="381000" y="1676400"/>
            <a:ext cx="3067050" cy="314325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5123" name="Picture 3"/>
          <p:cNvPicPr>
            <a:picLocks noChangeAspect="1" noChangeArrowheads="1"/>
          </p:cNvPicPr>
          <p:nvPr/>
        </p:nvPicPr>
        <p:blipFill>
          <a:blip r:embed="rId4"/>
          <a:srcRect/>
          <a:stretch>
            <a:fillRect/>
          </a:stretch>
        </p:blipFill>
        <p:spPr bwMode="auto">
          <a:xfrm>
            <a:off x="1600200" y="2895600"/>
            <a:ext cx="3194878" cy="2505075"/>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5124" name="Picture 4"/>
          <p:cNvPicPr>
            <a:picLocks noChangeAspect="1" noChangeArrowheads="1"/>
          </p:cNvPicPr>
          <p:nvPr/>
        </p:nvPicPr>
        <p:blipFill>
          <a:blip r:embed="rId5"/>
          <a:srcRect/>
          <a:stretch>
            <a:fillRect/>
          </a:stretch>
        </p:blipFill>
        <p:spPr bwMode="auto">
          <a:xfrm>
            <a:off x="533400" y="3810000"/>
            <a:ext cx="3662387" cy="27432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122"/>
                                        </p:tgtEl>
                                        <p:attrNameLst>
                                          <p:attrName>style.visibility</p:attrName>
                                        </p:attrNameLst>
                                      </p:cBhvr>
                                      <p:to>
                                        <p:strVal val="visible"/>
                                      </p:to>
                                    </p:set>
                                    <p:anim calcmode="lin" valueType="num">
                                      <p:cBhvr additive="base">
                                        <p:cTn id="31" dur="500" fill="hold"/>
                                        <p:tgtEl>
                                          <p:spTgt spid="5122"/>
                                        </p:tgtEl>
                                        <p:attrNameLst>
                                          <p:attrName>ppt_x</p:attrName>
                                        </p:attrNameLst>
                                      </p:cBhvr>
                                      <p:tavLst>
                                        <p:tav tm="0">
                                          <p:val>
                                            <p:strVal val="#ppt_x"/>
                                          </p:val>
                                        </p:tav>
                                        <p:tav tm="100000">
                                          <p:val>
                                            <p:strVal val="#ppt_x"/>
                                          </p:val>
                                        </p:tav>
                                      </p:tavLst>
                                    </p:anim>
                                    <p:anim calcmode="lin" valueType="num">
                                      <p:cBhvr additive="base">
                                        <p:cTn id="32"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123"/>
                                        </p:tgtEl>
                                        <p:attrNameLst>
                                          <p:attrName>style.visibility</p:attrName>
                                        </p:attrNameLst>
                                      </p:cBhvr>
                                      <p:to>
                                        <p:strVal val="visible"/>
                                      </p:to>
                                    </p:set>
                                    <p:anim calcmode="lin" valueType="num">
                                      <p:cBhvr additive="base">
                                        <p:cTn id="37" dur="500" fill="hold"/>
                                        <p:tgtEl>
                                          <p:spTgt spid="5123"/>
                                        </p:tgtEl>
                                        <p:attrNameLst>
                                          <p:attrName>ppt_x</p:attrName>
                                        </p:attrNameLst>
                                      </p:cBhvr>
                                      <p:tavLst>
                                        <p:tav tm="0">
                                          <p:val>
                                            <p:strVal val="#ppt_x"/>
                                          </p:val>
                                        </p:tav>
                                        <p:tav tm="100000">
                                          <p:val>
                                            <p:strVal val="#ppt_x"/>
                                          </p:val>
                                        </p:tav>
                                      </p:tavLst>
                                    </p:anim>
                                    <p:anim calcmode="lin" valueType="num">
                                      <p:cBhvr additive="base">
                                        <p:cTn id="38" dur="500" fill="hold"/>
                                        <p:tgtEl>
                                          <p:spTgt spid="512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124"/>
                                        </p:tgtEl>
                                        <p:attrNameLst>
                                          <p:attrName>style.visibility</p:attrName>
                                        </p:attrNameLst>
                                      </p:cBhvr>
                                      <p:to>
                                        <p:strVal val="visible"/>
                                      </p:to>
                                    </p:set>
                                    <p:anim calcmode="lin" valueType="num">
                                      <p:cBhvr additive="base">
                                        <p:cTn id="43" dur="500" fill="hold"/>
                                        <p:tgtEl>
                                          <p:spTgt spid="5124"/>
                                        </p:tgtEl>
                                        <p:attrNameLst>
                                          <p:attrName>ppt_x</p:attrName>
                                        </p:attrNameLst>
                                      </p:cBhvr>
                                      <p:tavLst>
                                        <p:tav tm="0">
                                          <p:val>
                                            <p:strVal val="#ppt_x"/>
                                          </p:val>
                                        </p:tav>
                                        <p:tav tm="100000">
                                          <p:val>
                                            <p:strVal val="#ppt_x"/>
                                          </p:val>
                                        </p:tav>
                                      </p:tavLst>
                                    </p:anim>
                                    <p:anim calcmode="lin" valueType="num">
                                      <p:cBhvr additive="base">
                                        <p:cTn id="44"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Martin Luther King and the SCLC</a:t>
            </a:r>
            <a:endParaRPr lang="en-US" dirty="0"/>
          </a:p>
        </p:txBody>
      </p:sp>
      <p:sp>
        <p:nvSpPr>
          <p:cNvPr id="3" name="Content Placeholder 2"/>
          <p:cNvSpPr>
            <a:spLocks noGrp="1"/>
          </p:cNvSpPr>
          <p:nvPr>
            <p:ph sz="half" idx="1"/>
          </p:nvPr>
        </p:nvSpPr>
        <p:spPr>
          <a:xfrm>
            <a:off x="0" y="1524000"/>
            <a:ext cx="5562600" cy="5334000"/>
          </a:xfrm>
        </p:spPr>
        <p:txBody>
          <a:bodyPr>
            <a:noAutofit/>
          </a:bodyPr>
          <a:lstStyle/>
          <a:p>
            <a:r>
              <a:rPr lang="en-US" sz="2300" dirty="0" smtClean="0"/>
              <a:t>The African American community utilized non-violent  resistance which King called “soul force.”</a:t>
            </a:r>
          </a:p>
          <a:p>
            <a:r>
              <a:rPr lang="en-US" sz="2300" dirty="0" smtClean="0"/>
              <a:t>He based his ideas on Jesus-from whom he learned to love one’s enemies, Thoreau-from whom he took the concept of civil disobedience, Philip Randolph-from whom he learned to organize massive demonstrations, and Gandhi-from whom he learned to resist oppression without violence.</a:t>
            </a:r>
          </a:p>
          <a:p>
            <a:r>
              <a:rPr lang="en-US" sz="2300" dirty="0" smtClean="0"/>
              <a:t>He even remained nonviolent in the face of the violence that erupted after the </a:t>
            </a:r>
            <a:r>
              <a:rPr lang="en-US" sz="2300" i="1" dirty="0" smtClean="0"/>
              <a:t>Brown </a:t>
            </a:r>
            <a:r>
              <a:rPr lang="en-US" sz="2300" dirty="0" smtClean="0"/>
              <a:t>decision.</a:t>
            </a:r>
            <a:endParaRPr lang="en-US" sz="2300" dirty="0"/>
          </a:p>
        </p:txBody>
      </p:sp>
      <p:pic>
        <p:nvPicPr>
          <p:cNvPr id="4098" name="Picture 2"/>
          <p:cNvPicPr>
            <a:picLocks noChangeAspect="1" noChangeArrowheads="1"/>
          </p:cNvPicPr>
          <p:nvPr/>
        </p:nvPicPr>
        <p:blipFill>
          <a:blip r:embed="rId3"/>
          <a:srcRect/>
          <a:stretch>
            <a:fillRect/>
          </a:stretch>
        </p:blipFill>
        <p:spPr bwMode="auto">
          <a:xfrm>
            <a:off x="5791200" y="1905000"/>
            <a:ext cx="2857500" cy="2752725"/>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4099" name="Picture 3"/>
          <p:cNvPicPr>
            <a:picLocks noChangeAspect="1" noChangeArrowheads="1"/>
          </p:cNvPicPr>
          <p:nvPr/>
        </p:nvPicPr>
        <p:blipFill>
          <a:blip r:embed="rId4"/>
          <a:srcRect/>
          <a:stretch>
            <a:fillRect/>
          </a:stretch>
        </p:blipFill>
        <p:spPr bwMode="auto">
          <a:xfrm>
            <a:off x="6248400" y="3733800"/>
            <a:ext cx="2615938" cy="27432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098"/>
                                        </p:tgtEl>
                                        <p:attrNameLst>
                                          <p:attrName>style.visibility</p:attrName>
                                        </p:attrNameLst>
                                      </p:cBhvr>
                                      <p:to>
                                        <p:strVal val="visible"/>
                                      </p:to>
                                    </p:set>
                                    <p:animEffect transition="in" filter="wipe(down)">
                                      <p:cBhvr>
                                        <p:cTn id="22" dur="500"/>
                                        <p:tgtEl>
                                          <p:spTgt spid="409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099"/>
                                        </p:tgtEl>
                                        <p:attrNameLst>
                                          <p:attrName>style.visibility</p:attrName>
                                        </p:attrNameLst>
                                      </p:cBhvr>
                                      <p:to>
                                        <p:strVal val="visible"/>
                                      </p:to>
                                    </p:set>
                                    <p:animEffect transition="in" filter="wipe(down)">
                                      <p:cBhvr>
                                        <p:cTn id="27"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the Grassroots Up</a:t>
            </a:r>
            <a:endParaRPr lang="en-US" dirty="0"/>
          </a:p>
        </p:txBody>
      </p:sp>
      <p:sp>
        <p:nvSpPr>
          <p:cNvPr id="4" name="Content Placeholder 3"/>
          <p:cNvSpPr>
            <a:spLocks noGrp="1"/>
          </p:cNvSpPr>
          <p:nvPr>
            <p:ph sz="half" idx="2"/>
          </p:nvPr>
        </p:nvSpPr>
        <p:spPr>
          <a:xfrm>
            <a:off x="3962400" y="1524000"/>
            <a:ext cx="5181600" cy="5334000"/>
          </a:xfrm>
        </p:spPr>
        <p:txBody>
          <a:bodyPr>
            <a:noAutofit/>
          </a:bodyPr>
          <a:lstStyle/>
          <a:p>
            <a:r>
              <a:rPr lang="en-US" sz="2100" dirty="0" smtClean="0"/>
              <a:t>Next, King and other ministers and civil rights leaders founded the Southern Christian Leadership Conference in 1957 to stage protests, demonstrations, and gain support of African Americans of all ages to build a momentous movement.</a:t>
            </a:r>
          </a:p>
          <a:p>
            <a:r>
              <a:rPr lang="en-US" sz="2100" dirty="0" smtClean="0"/>
              <a:t>However, by 1960, many college students felt that the pace of change was moving too slow.</a:t>
            </a:r>
          </a:p>
          <a:p>
            <a:r>
              <a:rPr lang="en-US" sz="2100" dirty="0" smtClean="0"/>
              <a:t>Determined to challenge the system, with the help of the SCLC’s first director Ella Baker, they organized the Student Nonviolent Coordinating Committee  (SNCC) in hopes of harnessing the energy  of student protestors.</a:t>
            </a:r>
          </a:p>
        </p:txBody>
      </p:sp>
      <p:pic>
        <p:nvPicPr>
          <p:cNvPr id="2050" name="Picture 2"/>
          <p:cNvPicPr>
            <a:picLocks noChangeAspect="1" noChangeArrowheads="1"/>
          </p:cNvPicPr>
          <p:nvPr/>
        </p:nvPicPr>
        <p:blipFill>
          <a:blip r:embed="rId3"/>
          <a:srcRect/>
          <a:stretch>
            <a:fillRect/>
          </a:stretch>
        </p:blipFill>
        <p:spPr bwMode="auto">
          <a:xfrm>
            <a:off x="381000" y="1676400"/>
            <a:ext cx="4704638" cy="287655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2051" name="Picture 3"/>
          <p:cNvPicPr>
            <a:picLocks noChangeAspect="1" noChangeArrowheads="1"/>
          </p:cNvPicPr>
          <p:nvPr/>
        </p:nvPicPr>
        <p:blipFill>
          <a:blip r:embed="rId4"/>
          <a:srcRect/>
          <a:stretch>
            <a:fillRect/>
          </a:stretch>
        </p:blipFill>
        <p:spPr bwMode="auto">
          <a:xfrm>
            <a:off x="1066800" y="2895600"/>
            <a:ext cx="2914650" cy="3629136"/>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2052" name="Picture 4"/>
          <p:cNvPicPr>
            <a:picLocks noChangeAspect="1" noChangeArrowheads="1"/>
          </p:cNvPicPr>
          <p:nvPr/>
        </p:nvPicPr>
        <p:blipFill>
          <a:blip r:embed="rId5"/>
          <a:srcRect/>
          <a:stretch>
            <a:fillRect/>
          </a:stretch>
        </p:blipFill>
        <p:spPr bwMode="auto">
          <a:xfrm>
            <a:off x="990600" y="1828800"/>
            <a:ext cx="3847723" cy="2590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anim calcmode="lin" valueType="num">
                                      <p:cBhvr additive="base">
                                        <p:cTn id="25" dur="500" fill="hold"/>
                                        <p:tgtEl>
                                          <p:spTgt spid="2050"/>
                                        </p:tgtEl>
                                        <p:attrNameLst>
                                          <p:attrName>ppt_x</p:attrName>
                                        </p:attrNameLst>
                                      </p:cBhvr>
                                      <p:tavLst>
                                        <p:tav tm="0">
                                          <p:val>
                                            <p:strVal val="#ppt_x"/>
                                          </p:val>
                                        </p:tav>
                                        <p:tav tm="100000">
                                          <p:val>
                                            <p:strVal val="#ppt_x"/>
                                          </p:val>
                                        </p:tav>
                                      </p:tavLst>
                                    </p:anim>
                                    <p:anim calcmode="lin" valueType="num">
                                      <p:cBhvr additive="base">
                                        <p:cTn id="26"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51"/>
                                        </p:tgtEl>
                                        <p:attrNameLst>
                                          <p:attrName>style.visibility</p:attrName>
                                        </p:attrNameLst>
                                      </p:cBhvr>
                                      <p:to>
                                        <p:strVal val="visible"/>
                                      </p:to>
                                    </p:set>
                                    <p:anim calcmode="lin" valueType="num">
                                      <p:cBhvr additive="base">
                                        <p:cTn id="31" dur="500" fill="hold"/>
                                        <p:tgtEl>
                                          <p:spTgt spid="2051"/>
                                        </p:tgtEl>
                                        <p:attrNameLst>
                                          <p:attrName>ppt_x</p:attrName>
                                        </p:attrNameLst>
                                      </p:cBhvr>
                                      <p:tavLst>
                                        <p:tav tm="0">
                                          <p:val>
                                            <p:strVal val="#ppt_x"/>
                                          </p:val>
                                        </p:tav>
                                        <p:tav tm="100000">
                                          <p:val>
                                            <p:strVal val="#ppt_x"/>
                                          </p:val>
                                        </p:tav>
                                      </p:tavLst>
                                    </p:anim>
                                    <p:anim calcmode="lin" valueType="num">
                                      <p:cBhvr additive="base">
                                        <p:cTn id="32"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52"/>
                                        </p:tgtEl>
                                        <p:attrNameLst>
                                          <p:attrName>style.visibility</p:attrName>
                                        </p:attrNameLst>
                                      </p:cBhvr>
                                      <p:to>
                                        <p:strVal val="visible"/>
                                      </p:to>
                                    </p:set>
                                    <p:anim calcmode="lin" valueType="num">
                                      <p:cBhvr additive="base">
                                        <p:cTn id="37" dur="500" fill="hold"/>
                                        <p:tgtEl>
                                          <p:spTgt spid="2052"/>
                                        </p:tgtEl>
                                        <p:attrNameLst>
                                          <p:attrName>ppt_x</p:attrName>
                                        </p:attrNameLst>
                                      </p:cBhvr>
                                      <p:tavLst>
                                        <p:tav tm="0">
                                          <p:val>
                                            <p:strVal val="#ppt_x"/>
                                          </p:val>
                                        </p:tav>
                                        <p:tav tm="100000">
                                          <p:val>
                                            <p:strVal val="#ppt_x"/>
                                          </p:val>
                                        </p:tav>
                                      </p:tavLst>
                                    </p:anim>
                                    <p:anim calcmode="lin" valueType="num">
                                      <p:cBhvr additive="base">
                                        <p:cTn id="38"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Demonstrating for Freedom</a:t>
            </a:r>
            <a:endParaRPr lang="en-US" dirty="0"/>
          </a:p>
        </p:txBody>
      </p:sp>
      <p:sp>
        <p:nvSpPr>
          <p:cNvPr id="3" name="Content Placeholder 2"/>
          <p:cNvSpPr>
            <a:spLocks noGrp="1"/>
          </p:cNvSpPr>
          <p:nvPr>
            <p:ph sz="half" idx="1"/>
          </p:nvPr>
        </p:nvSpPr>
        <p:spPr>
          <a:xfrm>
            <a:off x="0" y="1600200"/>
            <a:ext cx="5943600" cy="5257800"/>
          </a:xfrm>
        </p:spPr>
        <p:txBody>
          <a:bodyPr>
            <a:normAutofit fontScale="77500" lnSpcReduction="20000"/>
          </a:bodyPr>
          <a:lstStyle/>
          <a:p>
            <a:r>
              <a:rPr lang="en-US" dirty="0" smtClean="0"/>
              <a:t>SNCC adopts King’s nonviolence idea in  part but called for a more confrontational strategy to reshape the civil rights movement.</a:t>
            </a:r>
          </a:p>
          <a:p>
            <a:r>
              <a:rPr lang="en-US" dirty="0" smtClean="0"/>
              <a:t>They were influenced by the Congress of Racial Equality (CORE) to use sit-ins in which African American protestors sat down at segregated lunch counters and refused to leave until they were served.  </a:t>
            </a:r>
          </a:p>
          <a:p>
            <a:r>
              <a:rPr lang="en-US" dirty="0" smtClean="0"/>
              <a:t>February 1960: SNCC staged their first sit-in at Woolworth’s in Greensboro, NC which was broadcasted on TV.  </a:t>
            </a:r>
          </a:p>
          <a:p>
            <a:r>
              <a:rPr lang="en-US" dirty="0" smtClean="0"/>
              <a:t>Despite verbal and physical abuse, the movement continued, spreading to the North.  </a:t>
            </a:r>
          </a:p>
          <a:p>
            <a:r>
              <a:rPr lang="en-US" dirty="0" smtClean="0"/>
              <a:t>By late 1960, students had desegregated lunch counters in 48 cities in 11 states.  They endured arrests, beatings, suspension from college, and tear gas and fire hoses, but the army of nonviolent students refused to back down.</a:t>
            </a:r>
          </a:p>
          <a:p>
            <a:endParaRPr lang="en-US" dirty="0" smtClean="0"/>
          </a:p>
          <a:p>
            <a:endParaRPr lang="en-US" dirty="0"/>
          </a:p>
        </p:txBody>
      </p:sp>
      <p:pic>
        <p:nvPicPr>
          <p:cNvPr id="1026" name="Picture 2"/>
          <p:cNvPicPr>
            <a:picLocks noChangeAspect="1" noChangeArrowheads="1"/>
          </p:cNvPicPr>
          <p:nvPr/>
        </p:nvPicPr>
        <p:blipFill>
          <a:blip r:embed="rId3"/>
          <a:srcRect/>
          <a:stretch>
            <a:fillRect/>
          </a:stretch>
        </p:blipFill>
        <p:spPr bwMode="auto">
          <a:xfrm>
            <a:off x="4559067" y="1752600"/>
            <a:ext cx="4089633" cy="29718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029" name="Picture 5"/>
          <p:cNvPicPr>
            <a:picLocks noChangeAspect="1" noChangeArrowheads="1"/>
          </p:cNvPicPr>
          <p:nvPr/>
        </p:nvPicPr>
        <p:blipFill>
          <a:blip r:embed="rId4"/>
          <a:srcRect/>
          <a:stretch>
            <a:fillRect/>
          </a:stretch>
        </p:blipFill>
        <p:spPr bwMode="auto">
          <a:xfrm>
            <a:off x="2209800" y="2209800"/>
            <a:ext cx="3633904" cy="30099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028" name="Picture 4"/>
          <p:cNvPicPr>
            <a:picLocks noChangeAspect="1" noChangeArrowheads="1"/>
          </p:cNvPicPr>
          <p:nvPr/>
        </p:nvPicPr>
        <p:blipFill>
          <a:blip r:embed="rId5"/>
          <a:srcRect/>
          <a:stretch>
            <a:fillRect/>
          </a:stretch>
        </p:blipFill>
        <p:spPr bwMode="auto">
          <a:xfrm>
            <a:off x="3810000" y="3657600"/>
            <a:ext cx="5034643" cy="28194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26"/>
                                        </p:tgtEl>
                                        <p:attrNameLst>
                                          <p:attrName>style.visibility</p:attrName>
                                        </p:attrNameLst>
                                      </p:cBhvr>
                                      <p:to>
                                        <p:strVal val="visible"/>
                                      </p:to>
                                    </p:set>
                                    <p:animEffect transition="in" filter="wipe(down)">
                                      <p:cBhvr>
                                        <p:cTn id="32" dur="500"/>
                                        <p:tgtEl>
                                          <p:spTgt spid="102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029"/>
                                        </p:tgtEl>
                                        <p:attrNameLst>
                                          <p:attrName>style.visibility</p:attrName>
                                        </p:attrNameLst>
                                      </p:cBhvr>
                                      <p:to>
                                        <p:strVal val="visible"/>
                                      </p:to>
                                    </p:set>
                                    <p:animEffect transition="in" filter="wipe(down)">
                                      <p:cBhvr>
                                        <p:cTn id="37" dur="500"/>
                                        <p:tgtEl>
                                          <p:spTgt spid="102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028"/>
                                        </p:tgtEl>
                                        <p:attrNameLst>
                                          <p:attrName>style.visibility</p:attrName>
                                        </p:attrNameLst>
                                      </p:cBhvr>
                                      <p:to>
                                        <p:strVal val="visible"/>
                                      </p:to>
                                    </p:set>
                                    <p:animEffect transition="in" filter="wipe(down)">
                                      <p:cBhvr>
                                        <p:cTn id="4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8013192" cy="1636776"/>
          </a:xfrm>
        </p:spPr>
        <p:txBody>
          <a:bodyPr/>
          <a:lstStyle/>
          <a:p>
            <a:r>
              <a:rPr smtClean="0"/>
              <a:t>I Can: </a:t>
            </a:r>
            <a:endParaRPr lang="en-US" dirty="0"/>
          </a:p>
        </p:txBody>
      </p:sp>
      <p:sp>
        <p:nvSpPr>
          <p:cNvPr id="3" name="Text Placeholder 2"/>
          <p:cNvSpPr>
            <a:spLocks noGrp="1"/>
          </p:cNvSpPr>
          <p:nvPr>
            <p:ph type="body" idx="1"/>
          </p:nvPr>
        </p:nvSpPr>
        <p:spPr>
          <a:xfrm>
            <a:off x="609600" y="2743200"/>
            <a:ext cx="8174736" cy="1905000"/>
          </a:xfrm>
        </p:spPr>
        <p:txBody>
          <a:bodyPr>
            <a:normAutofit/>
          </a:bodyPr>
          <a:lstStyle/>
          <a:p>
            <a:r>
              <a:rPr lang="en-US" sz="3200" dirty="0" smtClean="0"/>
              <a:t>Identify the actions taken against segregation in the 1950s &amp; 1960s and explain how they worked to shape America then and now.</a:t>
            </a:r>
            <a:endParaRPr lang="en-US"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dirty="0" smtClean="0"/>
              <a:t>The Segregation System</a:t>
            </a:r>
            <a:endParaRPr lang="en-US" dirty="0"/>
          </a:p>
        </p:txBody>
      </p:sp>
      <p:sp>
        <p:nvSpPr>
          <p:cNvPr id="4" name="Content Placeholder 3"/>
          <p:cNvSpPr>
            <a:spLocks noGrp="1"/>
          </p:cNvSpPr>
          <p:nvPr>
            <p:ph sz="half" idx="2"/>
          </p:nvPr>
        </p:nvSpPr>
        <p:spPr>
          <a:xfrm>
            <a:off x="304800" y="1600200"/>
            <a:ext cx="4038600" cy="4754725"/>
          </a:xfrm>
        </p:spPr>
        <p:txBody>
          <a:bodyPr>
            <a:normAutofit fontScale="92500" lnSpcReduction="10000"/>
          </a:bodyPr>
          <a:lstStyle/>
          <a:p>
            <a:r>
              <a:rPr lang="en-US" u="sng" dirty="0" smtClean="0"/>
              <a:t>Civil Rights Act of 1875</a:t>
            </a:r>
            <a:r>
              <a:rPr lang="en-US" dirty="0" smtClean="0"/>
              <a:t>: all persons shall be entitled to the full and equal employment of the accommodations of inns, public conveyances on land or water, theaters, and other places of public amusement.</a:t>
            </a:r>
          </a:p>
          <a:p>
            <a:r>
              <a:rPr lang="en-US" dirty="0" smtClean="0"/>
              <a:t>1883: the all-white Supreme Court declared the act unconstitutional.  </a:t>
            </a:r>
            <a:endParaRPr lang="en-US" dirty="0"/>
          </a:p>
        </p:txBody>
      </p:sp>
      <p:sp>
        <p:nvSpPr>
          <p:cNvPr id="5" name="Content Placeholder 2"/>
          <p:cNvSpPr>
            <a:spLocks noGrp="1"/>
          </p:cNvSpPr>
          <p:nvPr>
            <p:ph sz="half" idx="1"/>
          </p:nvPr>
        </p:nvSpPr>
        <p:spPr>
          <a:xfrm>
            <a:off x="4572000" y="1676400"/>
            <a:ext cx="4343400" cy="4678525"/>
          </a:xfrm>
        </p:spPr>
        <p:txBody>
          <a:bodyPr>
            <a:normAutofit fontScale="92500" lnSpcReduction="10000"/>
          </a:bodyPr>
          <a:lstStyle/>
          <a:p>
            <a:r>
              <a:rPr lang="en-US" u="sng" dirty="0" smtClean="0"/>
              <a:t>Plessy v. Ferguson (1896</a:t>
            </a:r>
            <a:r>
              <a:rPr lang="en-US" dirty="0" smtClean="0"/>
              <a:t>): Supreme Court rules that this “separate but equal” law did not violate the 14</a:t>
            </a:r>
            <a:r>
              <a:rPr lang="en-US" baseline="30000" dirty="0" smtClean="0"/>
              <a:t>th</a:t>
            </a:r>
            <a:r>
              <a:rPr lang="en-US" dirty="0" smtClean="0"/>
              <a:t> Amendment, which guarantees all Americans equal treatment under the law.  </a:t>
            </a:r>
          </a:p>
          <a:p>
            <a:r>
              <a:rPr lang="en-US" dirty="0" smtClean="0"/>
              <a:t>Consequently, states passed Jim Crow laws aimed at separating the races.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Jim Crow Laws</a:t>
            </a:r>
            <a:endParaRPr lang="en-US" dirty="0"/>
          </a:p>
        </p:txBody>
      </p:sp>
      <p:sp>
        <p:nvSpPr>
          <p:cNvPr id="4" name="Content Placeholder 3"/>
          <p:cNvSpPr>
            <a:spLocks noGrp="1"/>
          </p:cNvSpPr>
          <p:nvPr>
            <p:ph sz="half" idx="2"/>
          </p:nvPr>
        </p:nvSpPr>
        <p:spPr/>
        <p:txBody>
          <a:bodyPr>
            <a:normAutofit fontScale="85000" lnSpcReduction="20000"/>
          </a:bodyPr>
          <a:lstStyle/>
          <a:p>
            <a:r>
              <a:rPr lang="en-US" dirty="0" smtClean="0"/>
              <a:t>Forbade marriage between blacks and whites</a:t>
            </a:r>
          </a:p>
          <a:p>
            <a:r>
              <a:rPr lang="en-US" dirty="0" smtClean="0"/>
              <a:t>Established many restrictions on social and religious contact between the races.</a:t>
            </a:r>
          </a:p>
          <a:p>
            <a:r>
              <a:rPr lang="en-US" dirty="0" smtClean="0"/>
              <a:t>Separate schools, streetcars, waiting rooms, railroad coaches, elevators, witness stands, and public restrooms.</a:t>
            </a:r>
          </a:p>
          <a:p>
            <a:r>
              <a:rPr lang="en-US" dirty="0" smtClean="0"/>
              <a:t>The facilities provided for blacks were always inferior to those for whites.  </a:t>
            </a:r>
            <a:endParaRPr lang="en-US" dirty="0"/>
          </a:p>
        </p:txBody>
      </p:sp>
      <p:pic>
        <p:nvPicPr>
          <p:cNvPr id="10250" name="Picture 10"/>
          <p:cNvPicPr>
            <a:picLocks noChangeAspect="1" noChangeArrowheads="1"/>
          </p:cNvPicPr>
          <p:nvPr/>
        </p:nvPicPr>
        <p:blipFill>
          <a:blip r:embed="rId3"/>
          <a:srcRect/>
          <a:stretch>
            <a:fillRect/>
          </a:stretch>
        </p:blipFill>
        <p:spPr bwMode="auto">
          <a:xfrm>
            <a:off x="228600" y="1752600"/>
            <a:ext cx="3200400" cy="213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51" name="Picture 11"/>
          <p:cNvPicPr>
            <a:picLocks noChangeAspect="1" noChangeArrowheads="1"/>
          </p:cNvPicPr>
          <p:nvPr/>
        </p:nvPicPr>
        <p:blipFill>
          <a:blip r:embed="rId4"/>
          <a:srcRect/>
          <a:stretch>
            <a:fillRect/>
          </a:stretch>
        </p:blipFill>
        <p:spPr bwMode="auto">
          <a:xfrm>
            <a:off x="1295400" y="2133600"/>
            <a:ext cx="3124200" cy="23399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46" name="Picture 6"/>
          <p:cNvPicPr>
            <a:picLocks noChangeAspect="1" noChangeArrowheads="1"/>
          </p:cNvPicPr>
          <p:nvPr/>
        </p:nvPicPr>
        <p:blipFill>
          <a:blip r:embed="rId5"/>
          <a:srcRect/>
          <a:stretch>
            <a:fillRect/>
          </a:stretch>
        </p:blipFill>
        <p:spPr bwMode="auto">
          <a:xfrm>
            <a:off x="381000" y="2971800"/>
            <a:ext cx="2857500" cy="2143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43" name="Picture 3"/>
          <p:cNvPicPr>
            <a:picLocks noChangeAspect="1" noChangeArrowheads="1"/>
          </p:cNvPicPr>
          <p:nvPr/>
        </p:nvPicPr>
        <p:blipFill>
          <a:blip r:embed="rId6"/>
          <a:srcRect/>
          <a:stretch>
            <a:fillRect/>
          </a:stretch>
        </p:blipFill>
        <p:spPr bwMode="auto">
          <a:xfrm>
            <a:off x="1219200" y="3962400"/>
            <a:ext cx="3069336" cy="23979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250"/>
                                        </p:tgtEl>
                                        <p:attrNameLst>
                                          <p:attrName>style.visibility</p:attrName>
                                        </p:attrNameLst>
                                      </p:cBhvr>
                                      <p:to>
                                        <p:strVal val="visible"/>
                                      </p:to>
                                    </p:set>
                                    <p:animEffect transition="in" filter="wipe(down)">
                                      <p:cBhvr>
                                        <p:cTn id="27" dur="500"/>
                                        <p:tgtEl>
                                          <p:spTgt spid="1025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251"/>
                                        </p:tgtEl>
                                        <p:attrNameLst>
                                          <p:attrName>style.visibility</p:attrName>
                                        </p:attrNameLst>
                                      </p:cBhvr>
                                      <p:to>
                                        <p:strVal val="visible"/>
                                      </p:to>
                                    </p:set>
                                    <p:animEffect transition="in" filter="wipe(down)">
                                      <p:cBhvr>
                                        <p:cTn id="32" dur="500"/>
                                        <p:tgtEl>
                                          <p:spTgt spid="1025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0246"/>
                                        </p:tgtEl>
                                        <p:attrNameLst>
                                          <p:attrName>style.visibility</p:attrName>
                                        </p:attrNameLst>
                                      </p:cBhvr>
                                      <p:to>
                                        <p:strVal val="visible"/>
                                      </p:to>
                                    </p:set>
                                    <p:animEffect transition="in" filter="wipe(down)">
                                      <p:cBhvr>
                                        <p:cTn id="37" dur="500"/>
                                        <p:tgtEl>
                                          <p:spTgt spid="1024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0243"/>
                                        </p:tgtEl>
                                        <p:attrNameLst>
                                          <p:attrName>style.visibility</p:attrName>
                                        </p:attrNameLst>
                                      </p:cBhvr>
                                      <p:to>
                                        <p:strVal val="visible"/>
                                      </p:to>
                                    </p:set>
                                    <p:animEffect transition="in" filter="wipe(down)">
                                      <p:cBhvr>
                                        <p:cTn id="42" dur="5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pPr algn="r"/>
            <a:r>
              <a:rPr lang="en-US" dirty="0" smtClean="0"/>
              <a:t>20</a:t>
            </a:r>
            <a:r>
              <a:rPr lang="en-US" baseline="30000" dirty="0" smtClean="0"/>
              <a:t>th</a:t>
            </a:r>
            <a:r>
              <a:rPr lang="en-US" dirty="0" smtClean="0"/>
              <a:t> Century Segregation</a:t>
            </a:r>
            <a:endParaRPr lang="en-US" dirty="0"/>
          </a:p>
        </p:txBody>
      </p:sp>
      <p:sp>
        <p:nvSpPr>
          <p:cNvPr id="3" name="Content Placeholder 2"/>
          <p:cNvSpPr>
            <a:spLocks noGrp="1"/>
          </p:cNvSpPr>
          <p:nvPr>
            <p:ph sz="half" idx="1"/>
          </p:nvPr>
        </p:nvSpPr>
        <p:spPr>
          <a:xfrm>
            <a:off x="457200" y="1600200"/>
            <a:ext cx="4038600" cy="5257800"/>
          </a:xfrm>
        </p:spPr>
        <p:txBody>
          <a:bodyPr>
            <a:normAutofit fontScale="92500" lnSpcReduction="20000"/>
          </a:bodyPr>
          <a:lstStyle/>
          <a:p>
            <a:r>
              <a:rPr lang="en-US" dirty="0" smtClean="0"/>
              <a:t>After the Civil War, some African Americans tried to escape Southern racism by moving north.</a:t>
            </a:r>
          </a:p>
          <a:p>
            <a:r>
              <a:rPr lang="en-US" dirty="0" smtClean="0"/>
              <a:t>However, they experienced racial prejudice and segregation there as well.  </a:t>
            </a:r>
          </a:p>
          <a:p>
            <a:r>
              <a:rPr lang="en-US" dirty="0" smtClean="0"/>
              <a:t>Housing was mostly only available in all-black neighborhoods.  </a:t>
            </a:r>
          </a:p>
          <a:p>
            <a:r>
              <a:rPr lang="en-US" dirty="0" smtClean="0"/>
              <a:t>Most white workers also resented the competition for jobs.</a:t>
            </a:r>
            <a:endParaRPr lang="en-US" dirty="0"/>
          </a:p>
        </p:txBody>
      </p:sp>
      <p:pic>
        <p:nvPicPr>
          <p:cNvPr id="11266" name="Picture 2"/>
          <p:cNvPicPr>
            <a:picLocks noChangeAspect="1" noChangeArrowheads="1"/>
          </p:cNvPicPr>
          <p:nvPr/>
        </p:nvPicPr>
        <p:blipFill>
          <a:blip r:embed="rId3"/>
          <a:srcRect/>
          <a:stretch>
            <a:fillRect/>
          </a:stretch>
        </p:blipFill>
        <p:spPr bwMode="auto">
          <a:xfrm>
            <a:off x="4648200" y="1752600"/>
            <a:ext cx="2243328" cy="175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4"/>
          <p:cNvPicPr>
            <a:picLocks noChangeAspect="1" noChangeArrowheads="1"/>
          </p:cNvPicPr>
          <p:nvPr/>
        </p:nvPicPr>
        <p:blipFill>
          <a:blip r:embed="rId4"/>
          <a:srcRect/>
          <a:stretch>
            <a:fillRect/>
          </a:stretch>
        </p:blipFill>
        <p:spPr bwMode="auto">
          <a:xfrm>
            <a:off x="6096000" y="1981200"/>
            <a:ext cx="2819274" cy="18192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noChangeArrowheads="1"/>
          </p:cNvPicPr>
          <p:nvPr/>
        </p:nvPicPr>
        <p:blipFill>
          <a:blip r:embed="rId5"/>
          <a:srcRect/>
          <a:stretch>
            <a:fillRect/>
          </a:stretch>
        </p:blipFill>
        <p:spPr bwMode="auto">
          <a:xfrm>
            <a:off x="5105400" y="2667000"/>
            <a:ext cx="1866900" cy="2514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9"/>
          <p:cNvPicPr>
            <a:picLocks noChangeAspect="1" noChangeArrowheads="1"/>
          </p:cNvPicPr>
          <p:nvPr/>
        </p:nvPicPr>
        <p:blipFill>
          <a:blip r:embed="rId6"/>
          <a:srcRect/>
          <a:stretch>
            <a:fillRect/>
          </a:stretch>
        </p:blipFill>
        <p:spPr bwMode="auto">
          <a:xfrm>
            <a:off x="5943600" y="3505200"/>
            <a:ext cx="2857500" cy="2066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8"/>
          <p:cNvPicPr>
            <a:picLocks noChangeAspect="1" noChangeArrowheads="1"/>
          </p:cNvPicPr>
          <p:nvPr/>
        </p:nvPicPr>
        <p:blipFill>
          <a:blip r:embed="rId7"/>
          <a:srcRect/>
          <a:stretch>
            <a:fillRect/>
          </a:stretch>
        </p:blipFill>
        <p:spPr bwMode="auto">
          <a:xfrm>
            <a:off x="4648200" y="4953000"/>
            <a:ext cx="3110442" cy="11940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266"/>
                                        </p:tgtEl>
                                        <p:attrNameLst>
                                          <p:attrName>style.visibility</p:attrName>
                                        </p:attrNameLst>
                                      </p:cBhvr>
                                      <p:to>
                                        <p:strVal val="visible"/>
                                      </p:to>
                                    </p:set>
                                    <p:anim calcmode="lin" valueType="num">
                                      <p:cBhvr additive="base">
                                        <p:cTn id="31" dur="500" fill="hold"/>
                                        <p:tgtEl>
                                          <p:spTgt spid="11266"/>
                                        </p:tgtEl>
                                        <p:attrNameLst>
                                          <p:attrName>ppt_x</p:attrName>
                                        </p:attrNameLst>
                                      </p:cBhvr>
                                      <p:tavLst>
                                        <p:tav tm="0">
                                          <p:val>
                                            <p:strVal val="#ppt_x"/>
                                          </p:val>
                                        </p:tav>
                                        <p:tav tm="100000">
                                          <p:val>
                                            <p:strVal val="#ppt_x"/>
                                          </p:val>
                                        </p:tav>
                                      </p:tavLst>
                                    </p:anim>
                                    <p:anim calcmode="lin" valueType="num">
                                      <p:cBhvr additive="base">
                                        <p:cTn id="32"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ppt_x"/>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80288"/>
          </a:xfrm>
        </p:spPr>
        <p:txBody>
          <a:bodyPr>
            <a:normAutofit fontScale="90000"/>
          </a:bodyPr>
          <a:lstStyle/>
          <a:p>
            <a:r>
              <a:rPr lang="en-US" sz="4400" dirty="0" smtClean="0"/>
              <a:t>A Developing Civil Rights Movement</a:t>
            </a:r>
            <a:endParaRPr lang="en-US" sz="4400" dirty="0"/>
          </a:p>
        </p:txBody>
      </p:sp>
      <p:sp>
        <p:nvSpPr>
          <p:cNvPr id="4" name="Content Placeholder 3"/>
          <p:cNvSpPr>
            <a:spLocks noGrp="1"/>
          </p:cNvSpPr>
          <p:nvPr>
            <p:ph sz="half" idx="2"/>
          </p:nvPr>
        </p:nvSpPr>
        <p:spPr>
          <a:xfrm>
            <a:off x="4648200" y="1676400"/>
            <a:ext cx="4495800" cy="5181600"/>
          </a:xfrm>
        </p:spPr>
        <p:txBody>
          <a:bodyPr>
            <a:normAutofit fontScale="77500" lnSpcReduction="20000"/>
          </a:bodyPr>
          <a:lstStyle/>
          <a:p>
            <a:r>
              <a:rPr lang="en-US" dirty="0" smtClean="0"/>
              <a:t> WWII set the stage for the civil rights movement.</a:t>
            </a:r>
          </a:p>
          <a:p>
            <a:r>
              <a:rPr lang="en-US" dirty="0" smtClean="0"/>
              <a:t>White male laborers were away at war which opened up new job opportunities for African Americans.</a:t>
            </a:r>
          </a:p>
          <a:p>
            <a:r>
              <a:rPr lang="en-US" dirty="0" smtClean="0"/>
              <a:t>The desperate need for fighting men called for nearly one million African Americans to serve in the armed forces—which caused many African American veterans to return from the war determined to fight for their own freedom.</a:t>
            </a:r>
          </a:p>
          <a:p>
            <a:r>
              <a:rPr lang="en-US" dirty="0" smtClean="0"/>
              <a:t>Also, during the war, Civil rights organizations  actively campaigned for voting rights and challenged Jim Crow laws.  </a:t>
            </a:r>
            <a:endParaRPr lang="en-US" dirty="0"/>
          </a:p>
        </p:txBody>
      </p:sp>
      <p:pic>
        <p:nvPicPr>
          <p:cNvPr id="9218" name="Picture 2"/>
          <p:cNvPicPr>
            <a:picLocks noChangeAspect="1" noChangeArrowheads="1"/>
          </p:cNvPicPr>
          <p:nvPr/>
        </p:nvPicPr>
        <p:blipFill>
          <a:blip r:embed="rId3"/>
          <a:srcRect/>
          <a:stretch>
            <a:fillRect/>
          </a:stretch>
        </p:blipFill>
        <p:spPr bwMode="auto">
          <a:xfrm>
            <a:off x="304800" y="1905000"/>
            <a:ext cx="3280359" cy="24384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9220" name="Picture 4"/>
          <p:cNvPicPr>
            <a:picLocks noChangeAspect="1" noChangeArrowheads="1"/>
          </p:cNvPicPr>
          <p:nvPr/>
        </p:nvPicPr>
        <p:blipFill>
          <a:blip r:embed="rId4"/>
          <a:srcRect/>
          <a:stretch>
            <a:fillRect/>
          </a:stretch>
        </p:blipFill>
        <p:spPr bwMode="auto">
          <a:xfrm>
            <a:off x="1676400" y="3200400"/>
            <a:ext cx="2438400" cy="3035353"/>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218"/>
                                        </p:tgtEl>
                                        <p:attrNameLst>
                                          <p:attrName>style.visibility</p:attrName>
                                        </p:attrNameLst>
                                      </p:cBhvr>
                                      <p:to>
                                        <p:strVal val="visible"/>
                                      </p:to>
                                    </p:set>
                                    <p:animEffect transition="in" filter="wipe(down)">
                                      <p:cBhvr>
                                        <p:cTn id="27" dur="500"/>
                                        <p:tgtEl>
                                          <p:spTgt spid="92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9220"/>
                                        </p:tgtEl>
                                        <p:attrNameLst>
                                          <p:attrName>style.visibility</p:attrName>
                                        </p:attrNameLst>
                                      </p:cBhvr>
                                      <p:to>
                                        <p:strVal val="visible"/>
                                      </p:to>
                                    </p:set>
                                    <p:animEffect transition="in" filter="wipe(down)">
                                      <p:cBhvr>
                                        <p:cTn id="32"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04088"/>
          </a:xfrm>
        </p:spPr>
        <p:txBody>
          <a:bodyPr>
            <a:normAutofit fontScale="90000"/>
          </a:bodyPr>
          <a:lstStyle/>
          <a:p>
            <a:pPr algn="ctr"/>
            <a:r>
              <a:rPr lang="en-US" dirty="0" smtClean="0"/>
              <a:t>Challenging Segregation in Court</a:t>
            </a:r>
            <a:endParaRPr lang="en-US" dirty="0"/>
          </a:p>
        </p:txBody>
      </p:sp>
      <p:sp>
        <p:nvSpPr>
          <p:cNvPr id="5" name="Text Placeholder 4"/>
          <p:cNvSpPr>
            <a:spLocks noGrp="1"/>
          </p:cNvSpPr>
          <p:nvPr>
            <p:ph type="body" idx="1"/>
          </p:nvPr>
        </p:nvSpPr>
        <p:spPr>
          <a:xfrm>
            <a:off x="457200" y="1600200"/>
            <a:ext cx="4040188" cy="659352"/>
          </a:xfrm>
        </p:spPr>
        <p:style>
          <a:lnRef idx="1">
            <a:schemeClr val="dk1"/>
          </a:lnRef>
          <a:fillRef idx="2">
            <a:schemeClr val="dk1"/>
          </a:fillRef>
          <a:effectRef idx="1">
            <a:schemeClr val="dk1"/>
          </a:effectRef>
          <a:fontRef idx="minor">
            <a:schemeClr val="dk1"/>
          </a:fontRef>
        </p:style>
        <p:txBody>
          <a:bodyPr/>
          <a:lstStyle/>
          <a:p>
            <a:pPr algn="ctr"/>
            <a:r>
              <a:rPr lang="en-US" sz="2200" dirty="0" smtClean="0"/>
              <a:t>The NAACP Legal Strategy</a:t>
            </a:r>
            <a:endParaRPr lang="en-US" sz="2200" dirty="0"/>
          </a:p>
        </p:txBody>
      </p:sp>
      <p:sp>
        <p:nvSpPr>
          <p:cNvPr id="6" name="Content Placeholder 5"/>
          <p:cNvSpPr>
            <a:spLocks noGrp="1"/>
          </p:cNvSpPr>
          <p:nvPr>
            <p:ph sz="half" idx="2"/>
          </p:nvPr>
        </p:nvSpPr>
        <p:spPr>
          <a:xfrm>
            <a:off x="457200" y="2362200"/>
            <a:ext cx="4040188" cy="4495800"/>
          </a:xfrm>
        </p:spPr>
        <p:txBody>
          <a:bodyPr>
            <a:normAutofit lnSpcReduction="10000"/>
          </a:bodyPr>
          <a:lstStyle/>
          <a:p>
            <a:r>
              <a:rPr lang="en-US" dirty="0" smtClean="0"/>
              <a:t>Howard University law professor Charles Hamilton Houston led the NAACP legal campaign.</a:t>
            </a:r>
          </a:p>
          <a:p>
            <a:r>
              <a:rPr lang="en-US" dirty="0" smtClean="0"/>
              <a:t>He focused on inequality of segregated public education.</a:t>
            </a:r>
          </a:p>
          <a:p>
            <a:r>
              <a:rPr lang="en-US" dirty="0" smtClean="0"/>
              <a:t>1938: places a team of law students under </a:t>
            </a:r>
            <a:r>
              <a:rPr lang="en-US" dirty="0" err="1" smtClean="0"/>
              <a:t>Thurgood</a:t>
            </a:r>
            <a:r>
              <a:rPr lang="en-US" dirty="0" smtClean="0"/>
              <a:t> Marshall who would go on to win 29 out of 32 Supreme Court cases.  </a:t>
            </a:r>
          </a:p>
          <a:p>
            <a:endParaRPr lang="en-US" dirty="0"/>
          </a:p>
        </p:txBody>
      </p:sp>
      <p:sp>
        <p:nvSpPr>
          <p:cNvPr id="7" name="Text Placeholder 6"/>
          <p:cNvSpPr>
            <a:spLocks noGrp="1"/>
          </p:cNvSpPr>
          <p:nvPr>
            <p:ph type="body" sz="quarter" idx="3"/>
          </p:nvPr>
        </p:nvSpPr>
        <p:spPr>
          <a:xfrm>
            <a:off x="4648200" y="1600200"/>
            <a:ext cx="4041775" cy="654843"/>
          </a:xfrm>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pPr algn="ctr"/>
            <a:r>
              <a:rPr lang="en-US" dirty="0" smtClean="0"/>
              <a:t>Brown v. Board of Education</a:t>
            </a:r>
            <a:endParaRPr lang="en-US" dirty="0"/>
          </a:p>
        </p:txBody>
      </p:sp>
      <p:sp>
        <p:nvSpPr>
          <p:cNvPr id="8" name="Content Placeholder 7"/>
          <p:cNvSpPr>
            <a:spLocks noGrp="1"/>
          </p:cNvSpPr>
          <p:nvPr>
            <p:ph sz="quarter" idx="4"/>
          </p:nvPr>
        </p:nvSpPr>
        <p:spPr>
          <a:xfrm>
            <a:off x="4645025" y="2286000"/>
            <a:ext cx="4041775" cy="4572000"/>
          </a:xfrm>
        </p:spPr>
        <p:txBody>
          <a:bodyPr/>
          <a:lstStyle/>
          <a:p>
            <a:r>
              <a:rPr lang="en-US" dirty="0" smtClean="0"/>
              <a:t>May 17, 1954: Marshall’s greatest victory with </a:t>
            </a:r>
            <a:r>
              <a:rPr lang="en-US" i="1" dirty="0" smtClean="0"/>
              <a:t>Brown v. Board of Education of Topeka. </a:t>
            </a:r>
          </a:p>
          <a:p>
            <a:r>
              <a:rPr lang="en-US" dirty="0" smtClean="0"/>
              <a:t>Supreme Court unanimously ruled that segregation in schooling was an unconstitutional  violation of the 14</a:t>
            </a:r>
            <a:r>
              <a:rPr lang="en-US" baseline="30000" dirty="0" smtClean="0"/>
              <a:t>th</a:t>
            </a:r>
            <a:r>
              <a:rPr lang="en-US" dirty="0" smtClean="0"/>
              <a:t> Amendment’s Equal Protection Clause.</a:t>
            </a:r>
            <a:endParaRPr lang="en-US" dirty="0"/>
          </a:p>
        </p:txBody>
      </p:sp>
      <p:pic>
        <p:nvPicPr>
          <p:cNvPr id="8194" name="Picture 2"/>
          <p:cNvPicPr>
            <a:picLocks noChangeAspect="1" noChangeArrowheads="1"/>
          </p:cNvPicPr>
          <p:nvPr/>
        </p:nvPicPr>
        <p:blipFill>
          <a:blip r:embed="rId3"/>
          <a:srcRect/>
          <a:stretch>
            <a:fillRect/>
          </a:stretch>
        </p:blipFill>
        <p:spPr bwMode="auto">
          <a:xfrm>
            <a:off x="5638800" y="2743199"/>
            <a:ext cx="1981200" cy="291352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195" name="Picture 3"/>
          <p:cNvPicPr>
            <a:picLocks noChangeAspect="1" noChangeArrowheads="1"/>
          </p:cNvPicPr>
          <p:nvPr/>
        </p:nvPicPr>
        <p:blipFill>
          <a:blip r:embed="rId4"/>
          <a:srcRect/>
          <a:stretch>
            <a:fillRect/>
          </a:stretch>
        </p:blipFill>
        <p:spPr bwMode="auto">
          <a:xfrm>
            <a:off x="1371600" y="2743200"/>
            <a:ext cx="2152650" cy="28575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additive="base">
                                        <p:cTn id="2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1" end="1"/>
                                            </p:txEl>
                                          </p:spTgt>
                                        </p:tgtEl>
                                        <p:attrNameLst>
                                          <p:attrName>style.visibility</p:attrName>
                                        </p:attrNameLst>
                                      </p:cBhvr>
                                      <p:to>
                                        <p:strVal val="visible"/>
                                      </p:to>
                                    </p:set>
                                    <p:anim calcmode="lin" valueType="num">
                                      <p:cBhvr additive="base">
                                        <p:cTn id="3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195"/>
                                        </p:tgtEl>
                                        <p:attrNameLst>
                                          <p:attrName>style.visibility</p:attrName>
                                        </p:attrNameLst>
                                      </p:cBhvr>
                                      <p:to>
                                        <p:strVal val="visible"/>
                                      </p:to>
                                    </p:set>
                                    <p:anim calcmode="lin" valueType="num">
                                      <p:cBhvr additive="base">
                                        <p:cTn id="37" dur="500" fill="hold"/>
                                        <p:tgtEl>
                                          <p:spTgt spid="8195"/>
                                        </p:tgtEl>
                                        <p:attrNameLst>
                                          <p:attrName>ppt_x</p:attrName>
                                        </p:attrNameLst>
                                      </p:cBhvr>
                                      <p:tavLst>
                                        <p:tav tm="0">
                                          <p:val>
                                            <p:strVal val="#ppt_x"/>
                                          </p:val>
                                        </p:tav>
                                        <p:tav tm="100000">
                                          <p:val>
                                            <p:strVal val="#ppt_x"/>
                                          </p:val>
                                        </p:tav>
                                      </p:tavLst>
                                    </p:anim>
                                    <p:anim calcmode="lin" valueType="num">
                                      <p:cBhvr additive="base">
                                        <p:cTn id="38" dur="500" fill="hold"/>
                                        <p:tgtEl>
                                          <p:spTgt spid="819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194"/>
                                        </p:tgtEl>
                                        <p:attrNameLst>
                                          <p:attrName>style.visibility</p:attrName>
                                        </p:attrNameLst>
                                      </p:cBhvr>
                                      <p:to>
                                        <p:strVal val="visible"/>
                                      </p:to>
                                    </p:set>
                                    <p:anim calcmode="lin" valueType="num">
                                      <p:cBhvr additive="base">
                                        <p:cTn id="43" dur="500" fill="hold"/>
                                        <p:tgtEl>
                                          <p:spTgt spid="8194"/>
                                        </p:tgtEl>
                                        <p:attrNameLst>
                                          <p:attrName>ppt_x</p:attrName>
                                        </p:attrNameLst>
                                      </p:cBhvr>
                                      <p:tavLst>
                                        <p:tav tm="0">
                                          <p:val>
                                            <p:strVal val="#ppt_x"/>
                                          </p:val>
                                        </p:tav>
                                        <p:tav tm="100000">
                                          <p:val>
                                            <p:strVal val="#ppt_x"/>
                                          </p:val>
                                        </p:tav>
                                      </p:tavLst>
                                    </p:anim>
                                    <p:anim calcmode="lin" valueType="num">
                                      <p:cBhvr additive="base">
                                        <p:cTn id="44"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856488"/>
          </a:xfrm>
        </p:spPr>
        <p:txBody>
          <a:bodyPr/>
          <a:lstStyle/>
          <a:p>
            <a:pPr algn="r"/>
            <a:r>
              <a:rPr lang="en-US" dirty="0" smtClean="0"/>
              <a:t>Mixed Reaction to </a:t>
            </a:r>
            <a:r>
              <a:rPr lang="en-US" i="1" dirty="0" smtClean="0"/>
              <a:t>Brown</a:t>
            </a:r>
            <a:endParaRPr lang="en-US" dirty="0"/>
          </a:p>
        </p:txBody>
      </p:sp>
      <p:sp>
        <p:nvSpPr>
          <p:cNvPr id="3" name="Content Placeholder 2"/>
          <p:cNvSpPr>
            <a:spLocks noGrp="1"/>
          </p:cNvSpPr>
          <p:nvPr>
            <p:ph sz="half" idx="1"/>
          </p:nvPr>
        </p:nvSpPr>
        <p:spPr>
          <a:xfrm>
            <a:off x="304800" y="1676400"/>
            <a:ext cx="4191000" cy="5181600"/>
          </a:xfrm>
        </p:spPr>
        <p:txBody>
          <a:bodyPr>
            <a:normAutofit fontScale="85000" lnSpcReduction="20000"/>
          </a:bodyPr>
          <a:lstStyle/>
          <a:p>
            <a:r>
              <a:rPr lang="en-US" dirty="0" smtClean="0"/>
              <a:t>Within 1 year, more than 500 school districts had desegregated.  </a:t>
            </a:r>
          </a:p>
          <a:p>
            <a:r>
              <a:rPr lang="en-US" dirty="0" smtClean="0"/>
              <a:t>However, in many areas where African Americans were a majority, whites resisted desegregation.   </a:t>
            </a:r>
          </a:p>
          <a:p>
            <a:r>
              <a:rPr lang="en-US" dirty="0" smtClean="0"/>
              <a:t>1955: Supreme Court rules again with </a:t>
            </a:r>
            <a:r>
              <a:rPr lang="en-US" i="1" dirty="0" smtClean="0"/>
              <a:t>Brown II </a:t>
            </a:r>
            <a:r>
              <a:rPr lang="en-US" dirty="0" smtClean="0"/>
              <a:t>ordering school desegregated to be implemented “with all deliberate speed.”</a:t>
            </a:r>
          </a:p>
          <a:p>
            <a:r>
              <a:rPr lang="en-US" dirty="0" smtClean="0"/>
              <a:t>President Eisenhower refuses to enforce compliance considering the task impossible.</a:t>
            </a:r>
            <a:endParaRPr lang="en-US" dirty="0"/>
          </a:p>
        </p:txBody>
      </p:sp>
      <p:pic>
        <p:nvPicPr>
          <p:cNvPr id="7170" name="Picture 2"/>
          <p:cNvPicPr>
            <a:picLocks noChangeAspect="1" noChangeArrowheads="1"/>
          </p:cNvPicPr>
          <p:nvPr/>
        </p:nvPicPr>
        <p:blipFill>
          <a:blip r:embed="rId3"/>
          <a:srcRect/>
          <a:stretch>
            <a:fillRect/>
          </a:stretch>
        </p:blipFill>
        <p:spPr bwMode="auto">
          <a:xfrm>
            <a:off x="4876800" y="1600200"/>
            <a:ext cx="3759200" cy="2819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171" name="Picture 3"/>
          <p:cNvPicPr>
            <a:picLocks noChangeAspect="1" noChangeArrowheads="1"/>
          </p:cNvPicPr>
          <p:nvPr/>
        </p:nvPicPr>
        <p:blipFill>
          <a:blip r:embed="rId4"/>
          <a:srcRect/>
          <a:stretch>
            <a:fillRect/>
          </a:stretch>
        </p:blipFill>
        <p:spPr bwMode="auto">
          <a:xfrm>
            <a:off x="4038600" y="2286000"/>
            <a:ext cx="3886200" cy="30053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172" name="Picture 4"/>
          <p:cNvPicPr>
            <a:picLocks noChangeAspect="1" noChangeArrowheads="1"/>
          </p:cNvPicPr>
          <p:nvPr/>
        </p:nvPicPr>
        <p:blipFill>
          <a:blip r:embed="rId5"/>
          <a:srcRect/>
          <a:stretch>
            <a:fillRect/>
          </a:stretch>
        </p:blipFill>
        <p:spPr bwMode="auto">
          <a:xfrm>
            <a:off x="5943600" y="3657600"/>
            <a:ext cx="2482663" cy="2400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7170"/>
                                        </p:tgtEl>
                                        <p:attrNameLst>
                                          <p:attrName>style.visibility</p:attrName>
                                        </p:attrNameLst>
                                      </p:cBhvr>
                                      <p:to>
                                        <p:strVal val="visible"/>
                                      </p:to>
                                    </p:set>
                                    <p:animEffect transition="in" filter="wipe(down)">
                                      <p:cBhvr>
                                        <p:cTn id="27" dur="500"/>
                                        <p:tgtEl>
                                          <p:spTgt spid="717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171"/>
                                        </p:tgtEl>
                                        <p:attrNameLst>
                                          <p:attrName>style.visibility</p:attrName>
                                        </p:attrNameLst>
                                      </p:cBhvr>
                                      <p:to>
                                        <p:strVal val="visible"/>
                                      </p:to>
                                    </p:set>
                                    <p:animEffect transition="in" filter="wipe(down)">
                                      <p:cBhvr>
                                        <p:cTn id="32" dur="500"/>
                                        <p:tgtEl>
                                          <p:spTgt spid="717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7172"/>
                                        </p:tgtEl>
                                        <p:attrNameLst>
                                          <p:attrName>style.visibility</p:attrName>
                                        </p:attrNameLst>
                                      </p:cBhvr>
                                      <p:to>
                                        <p:strVal val="visible"/>
                                      </p:to>
                                    </p:set>
                                    <p:animEffect transition="in" filter="wipe(down)">
                                      <p:cBhvr>
                                        <p:cTn id="37"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229600" cy="932688"/>
          </a:xfrm>
        </p:spPr>
        <p:txBody>
          <a:bodyPr>
            <a:normAutofit/>
          </a:bodyPr>
          <a:lstStyle/>
          <a:p>
            <a:pPr algn="ctr"/>
            <a:r>
              <a:rPr lang="en-US" dirty="0" smtClean="0"/>
              <a:t>Crisis in Little Rock</a:t>
            </a:r>
            <a:endParaRPr lang="en-US" dirty="0"/>
          </a:p>
        </p:txBody>
      </p:sp>
      <p:sp>
        <p:nvSpPr>
          <p:cNvPr id="3" name="Content Placeholder 2"/>
          <p:cNvSpPr>
            <a:spLocks noGrp="1"/>
          </p:cNvSpPr>
          <p:nvPr>
            <p:ph sz="half" idx="1"/>
          </p:nvPr>
        </p:nvSpPr>
        <p:spPr>
          <a:xfrm>
            <a:off x="381000" y="1600200"/>
            <a:ext cx="4267200" cy="5257800"/>
          </a:xfrm>
        </p:spPr>
        <p:txBody>
          <a:bodyPr>
            <a:normAutofit fontScale="92500" lnSpcReduction="20000"/>
          </a:bodyPr>
          <a:lstStyle/>
          <a:p>
            <a:r>
              <a:rPr lang="en-US" dirty="0" smtClean="0"/>
              <a:t>Arkansas: </a:t>
            </a:r>
          </a:p>
          <a:p>
            <a:pPr lvl="1"/>
            <a:r>
              <a:rPr lang="en-US" dirty="0" smtClean="0"/>
              <a:t>First Southern state to integrate state universities</a:t>
            </a:r>
          </a:p>
          <a:p>
            <a:pPr lvl="1"/>
            <a:r>
              <a:rPr lang="en-US" dirty="0" smtClean="0"/>
              <a:t>Scout troops &amp; labor unions ended Jim Crow practices</a:t>
            </a:r>
          </a:p>
          <a:p>
            <a:pPr lvl="1"/>
            <a:r>
              <a:rPr lang="en-US" dirty="0" smtClean="0"/>
              <a:t>Little Rock citizens elect school board members that publically back desegregation and  school superintendent makes plans for desegregation soon after </a:t>
            </a:r>
            <a:r>
              <a:rPr lang="en-US" i="1" dirty="0" smtClean="0"/>
              <a:t>Brown</a:t>
            </a:r>
            <a:endParaRPr lang="en-US" dirty="0" smtClean="0"/>
          </a:p>
          <a:p>
            <a:r>
              <a:rPr lang="en-US" dirty="0" smtClean="0"/>
              <a:t>However, Governor </a:t>
            </a:r>
            <a:r>
              <a:rPr lang="en-US" dirty="0" err="1" smtClean="0"/>
              <a:t>Orval</a:t>
            </a:r>
            <a:r>
              <a:rPr lang="en-US" dirty="0" smtClean="0"/>
              <a:t> </a:t>
            </a:r>
            <a:r>
              <a:rPr lang="en-US" dirty="0" err="1" smtClean="0"/>
              <a:t>Faubus</a:t>
            </a:r>
            <a:r>
              <a:rPr lang="en-US" dirty="0" smtClean="0"/>
              <a:t>  publically supported segregation.</a:t>
            </a:r>
          </a:p>
          <a:p>
            <a:pPr>
              <a:buNone/>
            </a:pPr>
            <a:endParaRPr lang="en-US" dirty="0" smtClean="0"/>
          </a:p>
        </p:txBody>
      </p:sp>
      <p:sp>
        <p:nvSpPr>
          <p:cNvPr id="4" name="Content Placeholder 3"/>
          <p:cNvSpPr>
            <a:spLocks noGrp="1"/>
          </p:cNvSpPr>
          <p:nvPr>
            <p:ph sz="half" idx="2"/>
          </p:nvPr>
        </p:nvSpPr>
        <p:spPr>
          <a:xfrm>
            <a:off x="4800600" y="1600200"/>
            <a:ext cx="4038600" cy="5257800"/>
          </a:xfrm>
        </p:spPr>
        <p:txBody>
          <a:bodyPr>
            <a:normAutofit fontScale="92500" lnSpcReduction="20000"/>
          </a:bodyPr>
          <a:lstStyle/>
          <a:p>
            <a:r>
              <a:rPr lang="en-US" dirty="0" smtClean="0"/>
              <a:t>September 1957: orders National Guard to turn away the “Little Rock Nine”—nine African American students who had volunteered to integrate Little Rock’s Central High School.</a:t>
            </a:r>
          </a:p>
          <a:p>
            <a:r>
              <a:rPr lang="en-US" dirty="0" smtClean="0"/>
              <a:t>A federal judge orders him to let them into school.</a:t>
            </a:r>
          </a:p>
          <a:p>
            <a:r>
              <a:rPr lang="en-US" dirty="0" smtClean="0"/>
              <a:t>15-year-old Elizabeth </a:t>
            </a:r>
            <a:r>
              <a:rPr lang="en-US" dirty="0" err="1" smtClean="0"/>
              <a:t>Eckford</a:t>
            </a:r>
            <a:r>
              <a:rPr lang="en-US" dirty="0" smtClean="0"/>
              <a:t> faced an abusive crowd as she walked to school.</a:t>
            </a:r>
          </a:p>
        </p:txBody>
      </p:sp>
      <p:pic>
        <p:nvPicPr>
          <p:cNvPr id="5" name="Picture 4"/>
          <p:cNvPicPr>
            <a:picLocks noChangeAspect="1" noChangeArrowheads="1"/>
          </p:cNvPicPr>
          <p:nvPr/>
        </p:nvPicPr>
        <p:blipFill>
          <a:blip r:embed="rId3"/>
          <a:srcRect/>
          <a:stretch>
            <a:fillRect/>
          </a:stretch>
        </p:blipFill>
        <p:spPr bwMode="auto">
          <a:xfrm rot="20749503">
            <a:off x="870925" y="2293299"/>
            <a:ext cx="3569219" cy="32004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6" name="Picture 2"/>
          <p:cNvPicPr>
            <a:picLocks noChangeAspect="1" noChangeArrowheads="1"/>
          </p:cNvPicPr>
          <p:nvPr/>
        </p:nvPicPr>
        <p:blipFill>
          <a:blip r:embed="rId4"/>
          <a:srcRect/>
          <a:stretch>
            <a:fillRect/>
          </a:stretch>
        </p:blipFill>
        <p:spPr bwMode="auto">
          <a:xfrm rot="20656186">
            <a:off x="5334000" y="2438400"/>
            <a:ext cx="3305175" cy="3163319"/>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wipe(down)">
                                      <p:cBhvr>
                                        <p:cTn id="26" dur="500"/>
                                        <p:tgtEl>
                                          <p:spTgt spid="4">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Effect transition="in" filter="wipe(down)">
                                      <p:cBhvr>
                                        <p:cTn id="31" dur="500"/>
                                        <p:tgtEl>
                                          <p:spTgt spid="4">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4">
                                            <p:txEl>
                                              <p:pRg st="2" end="2"/>
                                            </p:txEl>
                                          </p:spTgt>
                                        </p:tgtEl>
                                        <p:attrNameLst>
                                          <p:attrName>style.visibility</p:attrName>
                                        </p:attrNameLst>
                                      </p:cBhvr>
                                      <p:to>
                                        <p:strVal val="visible"/>
                                      </p:to>
                                    </p:set>
                                    <p:animEffect transition="in" filter="wipe(down)">
                                      <p:cBhvr>
                                        <p:cTn id="36" dur="500"/>
                                        <p:tgtEl>
                                          <p:spTgt spid="4">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500"/>
                                        <p:tgtEl>
                                          <p:spTgt spid="5"/>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ipe(down)">
                                      <p:cBhvr>
                                        <p:cTn id="4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457</TotalTime>
  <Words>1175</Words>
  <Application>Microsoft Office PowerPoint</Application>
  <PresentationFormat>On-screen Show (4:3)</PresentationFormat>
  <Paragraphs>90</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Module</vt:lpstr>
      <vt:lpstr>Taking on Segregation</vt:lpstr>
      <vt:lpstr>I Can: </vt:lpstr>
      <vt:lpstr>The Segregation System</vt:lpstr>
      <vt:lpstr>Jim Crow Laws</vt:lpstr>
      <vt:lpstr>20th Century Segregation</vt:lpstr>
      <vt:lpstr>A Developing Civil Rights Movement</vt:lpstr>
      <vt:lpstr>Challenging Segregation in Court</vt:lpstr>
      <vt:lpstr>Mixed Reaction to Brown</vt:lpstr>
      <vt:lpstr>Crisis in Little Rock</vt:lpstr>
      <vt:lpstr>Crisis in Little Rock</vt:lpstr>
      <vt:lpstr>Boycotting Segregation</vt:lpstr>
      <vt:lpstr>Walking for Justice</vt:lpstr>
      <vt:lpstr>Martin Luther King and the SCLC</vt:lpstr>
      <vt:lpstr>From the Grassroots Up</vt:lpstr>
      <vt:lpstr>Demonstrating for Freedom</vt:lpstr>
    </vt:vector>
  </TitlesOfParts>
  <Company>Acer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Taking on Segregation</dc:title>
  <dc:creator>Valued Acer Customer</dc:creator>
  <cp:lastModifiedBy>Massey, Todd L</cp:lastModifiedBy>
  <cp:revision>6</cp:revision>
  <dcterms:created xsi:type="dcterms:W3CDTF">2011-04-22T15:03:27Z</dcterms:created>
  <dcterms:modified xsi:type="dcterms:W3CDTF">2015-03-19T12:59:20Z</dcterms:modified>
</cp:coreProperties>
</file>