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257" r:id="rId3"/>
    <p:sldId id="258" r:id="rId4"/>
    <p:sldId id="259" r:id="rId5"/>
    <p:sldId id="260" r:id="rId6"/>
    <p:sldId id="292" r:id="rId7"/>
    <p:sldId id="261" r:id="rId8"/>
    <p:sldId id="262" r:id="rId9"/>
    <p:sldId id="287" r:id="rId10"/>
    <p:sldId id="286" r:id="rId11"/>
    <p:sldId id="288" r:id="rId12"/>
    <p:sldId id="264" r:id="rId13"/>
    <p:sldId id="285" r:id="rId14"/>
    <p:sldId id="265" r:id="rId15"/>
    <p:sldId id="290" r:id="rId16"/>
    <p:sldId id="289" r:id="rId17"/>
    <p:sldId id="266" r:id="rId18"/>
    <p:sldId id="267" r:id="rId19"/>
    <p:sldId id="268" r:id="rId20"/>
    <p:sldId id="269" r:id="rId21"/>
    <p:sldId id="270" r:id="rId22"/>
    <p:sldId id="271" r:id="rId23"/>
    <p:sldId id="291" r:id="rId24"/>
    <p:sldId id="272" r:id="rId25"/>
    <p:sldId id="273" r:id="rId26"/>
    <p:sldId id="274" r:id="rId27"/>
    <p:sldId id="275" r:id="rId28"/>
    <p:sldId id="276" r:id="rId29"/>
    <p:sldId id="277" r:id="rId30"/>
    <p:sldId id="278" r:id="rId31"/>
    <p:sldId id="279" r:id="rId32"/>
    <p:sldId id="280" r:id="rId33"/>
    <p:sldId id="281" r:id="rId34"/>
    <p:sldId id="282"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BE44D-D4DB-4584-96E4-B5374085DC84}" type="datetimeFigureOut">
              <a:rPr lang="en-US" smtClean="0"/>
              <a:pPr/>
              <a:t>5/7/2009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BC23A-059C-4083-B320-F8632E044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0E1EEC-D19F-4172-8C29-116636526E90}" type="datetimeFigureOut">
              <a:rPr lang="en-US" smtClean="0"/>
              <a:pPr/>
              <a:t>5/7/2009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433A71-AEE5-4454-AD61-A6A7D418AA5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E1EEC-D19F-4172-8C29-116636526E90}" type="datetimeFigureOut">
              <a:rPr lang="en-US" smtClean="0"/>
              <a:pPr/>
              <a:t>5/7/2009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3A71-AEE5-4454-AD61-A6A7D418AA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9433A71-AEE5-4454-AD61-A6A7D418AA5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E1EEC-D19F-4172-8C29-116636526E90}" type="datetimeFigureOut">
              <a:rPr lang="en-US" smtClean="0"/>
              <a:pPr/>
              <a:t>5/7/2009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0E1EEC-D19F-4172-8C29-116636526E90}" type="datetimeFigureOut">
              <a:rPr lang="en-US" smtClean="0"/>
              <a:pPr/>
              <a:t>5/7/2009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9433A71-AEE5-4454-AD61-A6A7D418AA5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30E1EEC-D19F-4172-8C29-116636526E90}" type="datetimeFigureOut">
              <a:rPr lang="en-US" smtClean="0"/>
              <a:pPr/>
              <a:t>5/7/2009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433A71-AEE5-4454-AD61-A6A7D418AA5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0E1EEC-D19F-4172-8C29-116636526E90}" type="datetimeFigureOut">
              <a:rPr lang="en-US" smtClean="0"/>
              <a:pPr/>
              <a:t>5/7/2009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33A71-AEE5-4454-AD61-A6A7D418AA5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0E1EEC-D19F-4172-8C29-116636526E90}" type="datetimeFigureOut">
              <a:rPr lang="en-US" smtClean="0"/>
              <a:pPr/>
              <a:t>5/7/2009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433A71-AEE5-4454-AD61-A6A7D418AA5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0E1EEC-D19F-4172-8C29-116636526E90}" type="datetimeFigureOut">
              <a:rPr lang="en-US" smtClean="0"/>
              <a:pPr/>
              <a:t>5/7/2009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9433A71-AEE5-4454-AD61-A6A7D418AA55}" type="slidenum">
              <a:rPr lang="en-US" smtClean="0"/>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0E1EEC-D19F-4172-8C29-116636526E90}" type="datetimeFigureOut">
              <a:rPr lang="en-US" smtClean="0"/>
              <a:pPr/>
              <a:t>5/7/2009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433A71-AEE5-4454-AD61-A6A7D418AA55}" type="slidenum">
              <a:rPr lang="en-US" smtClean="0"/>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433A71-AEE5-4454-AD61-A6A7D418AA5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30E1EEC-D19F-4172-8C29-116636526E90}" type="datetimeFigureOut">
              <a:rPr lang="en-US" smtClean="0"/>
              <a:pPr/>
              <a:t>5/7/2009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9433A71-AEE5-4454-AD61-A6A7D418AA5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30E1EEC-D19F-4172-8C29-116636526E90}" type="datetimeFigureOut">
              <a:rPr lang="en-US" smtClean="0"/>
              <a:pPr/>
              <a:t>5/7/2009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0E1EEC-D19F-4172-8C29-116636526E90}" type="datetimeFigureOut">
              <a:rPr lang="en-US" smtClean="0"/>
              <a:pPr/>
              <a:t>5/7/2009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433A71-AEE5-4454-AD61-A6A7D418AA5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en/b/b0/Masjid_Al_Haram_in_the_night.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en/7/7b/Israel-Western_Wall.jp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b/ba/World's_lowest_point_(1971).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en/7/7a/Dead_sea_newspaper.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en/3/30/ArRaqqahEuphrate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TOP TEN</a:t>
            </a:r>
            <a:endParaRPr lang="en-US" dirty="0"/>
          </a:p>
        </p:txBody>
      </p:sp>
      <p:sp>
        <p:nvSpPr>
          <p:cNvPr id="2" name="Title 1"/>
          <p:cNvSpPr>
            <a:spLocks noGrp="1"/>
          </p:cNvSpPr>
          <p:nvPr>
            <p:ph type="ctrTitle"/>
          </p:nvPr>
        </p:nvSpPr>
        <p:spPr/>
        <p:txBody>
          <a:bodyPr/>
          <a:lstStyle/>
          <a:p>
            <a:r>
              <a:rPr lang="en-US" dirty="0" smtClean="0"/>
              <a:t>Southwest Asia</a:t>
            </a:r>
            <a:endParaRPr lang="en-US" dirty="0"/>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 cont.</a:t>
            </a:r>
            <a:endParaRPr lang="en-US" dirty="0"/>
          </a:p>
        </p:txBody>
      </p:sp>
      <p:sp>
        <p:nvSpPr>
          <p:cNvPr id="3" name="Content Placeholder 2"/>
          <p:cNvSpPr>
            <a:spLocks noGrp="1"/>
          </p:cNvSpPr>
          <p:nvPr>
            <p:ph sz="quarter" idx="1"/>
          </p:nvPr>
        </p:nvSpPr>
        <p:spPr/>
        <p:txBody>
          <a:bodyPr>
            <a:normAutofit lnSpcReduction="10000"/>
          </a:bodyPr>
          <a:lstStyle/>
          <a:p>
            <a:pPr marL="265176" indent="-265176" fontAlgn="auto">
              <a:lnSpc>
                <a:spcPct val="90000"/>
              </a:lnSpc>
              <a:spcAft>
                <a:spcPts val="0"/>
              </a:spcAft>
              <a:buFont typeface="Wingdings 2"/>
              <a:buChar char=""/>
              <a:defRPr/>
            </a:pPr>
            <a:r>
              <a:rPr lang="en-US" dirty="0"/>
              <a:t>Region grew in global importance as oil became more important globally</a:t>
            </a:r>
          </a:p>
          <a:p>
            <a:pPr marL="265176" indent="-265176" fontAlgn="auto">
              <a:lnSpc>
                <a:spcPct val="90000"/>
              </a:lnSpc>
              <a:spcAft>
                <a:spcPts val="0"/>
              </a:spcAft>
              <a:buFont typeface="Wingdings 2"/>
              <a:buNone/>
              <a:defRPr/>
            </a:pPr>
            <a:endParaRPr lang="en-US" dirty="0"/>
          </a:p>
          <a:p>
            <a:pPr marL="265176" indent="-265176" fontAlgn="auto">
              <a:lnSpc>
                <a:spcPct val="90000"/>
              </a:lnSpc>
              <a:spcAft>
                <a:spcPts val="0"/>
              </a:spcAft>
              <a:buFont typeface="Wingdings 2"/>
              <a:buChar char=""/>
              <a:defRPr/>
            </a:pPr>
            <a:r>
              <a:rPr lang="en-US" dirty="0"/>
              <a:t>Large increases in oil prices allow oil-producing </a:t>
            </a:r>
            <a:r>
              <a:rPr lang="en-US" dirty="0" smtClean="0"/>
              <a:t>nations </a:t>
            </a:r>
            <a:r>
              <a:rPr lang="en-US" dirty="0"/>
              <a:t>to put money into other projects like water development</a:t>
            </a:r>
          </a:p>
          <a:p>
            <a:pPr marL="265176" indent="-265176" fontAlgn="auto">
              <a:lnSpc>
                <a:spcPct val="90000"/>
              </a:lnSpc>
              <a:spcAft>
                <a:spcPts val="0"/>
              </a:spcAft>
              <a:buFont typeface="Wingdings 2"/>
              <a:buNone/>
              <a:defRPr/>
            </a:pPr>
            <a:endParaRPr lang="en-US" dirty="0"/>
          </a:p>
          <a:p>
            <a:pPr marL="265176" indent="-265176" fontAlgn="auto">
              <a:lnSpc>
                <a:spcPct val="90000"/>
              </a:lnSpc>
              <a:spcAft>
                <a:spcPts val="0"/>
              </a:spcAft>
              <a:buFont typeface="Wingdings 2"/>
              <a:buChar char=""/>
              <a:defRPr/>
            </a:pPr>
            <a:r>
              <a:rPr lang="en-US" dirty="0"/>
              <a:t>1960 – OPEC (Organization of Petroleum Exporting Countries) was formed</a:t>
            </a:r>
          </a:p>
          <a:p>
            <a:pPr marL="265176" indent="-265176" fontAlgn="auto">
              <a:lnSpc>
                <a:spcPct val="90000"/>
              </a:lnSpc>
              <a:spcAft>
                <a:spcPts val="0"/>
              </a:spcAft>
              <a:buFont typeface="Wingdings 2"/>
              <a:buNone/>
              <a:defRPr/>
            </a:pPr>
            <a:endParaRPr lang="en-US" dirty="0"/>
          </a:p>
          <a:p>
            <a:pPr marL="265176" indent="-265176" fontAlgn="auto">
              <a:lnSpc>
                <a:spcPct val="90000"/>
              </a:lnSpc>
              <a:spcAft>
                <a:spcPts val="0"/>
              </a:spcAft>
              <a:buFont typeface="Wingdings 2"/>
              <a:buChar char=""/>
              <a:defRPr/>
            </a:pPr>
            <a:r>
              <a:rPr lang="en-US" dirty="0"/>
              <a:t>Control worldwide oil prices and production quotas</a:t>
            </a:r>
          </a:p>
          <a:p>
            <a:endParaRPr lang="en-US" dirty="0"/>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il fields in Kuwait by jeniq8."/>
          <p:cNvPicPr>
            <a:picLocks noChangeAspect="1" noChangeArrowheads="1"/>
          </p:cNvPicPr>
          <p:nvPr/>
        </p:nvPicPr>
        <p:blipFill>
          <a:blip r:embed="rId2"/>
          <a:srcRect/>
          <a:stretch>
            <a:fillRect/>
          </a:stretch>
        </p:blipFill>
        <p:spPr bwMode="auto">
          <a:xfrm>
            <a:off x="990600" y="1314450"/>
            <a:ext cx="7391400" cy="5543550"/>
          </a:xfrm>
          <a:prstGeom prst="rect">
            <a:avLst/>
          </a:prstGeom>
          <a:noFill/>
        </p:spPr>
      </p:pic>
      <p:sp>
        <p:nvSpPr>
          <p:cNvPr id="3" name="Title 2"/>
          <p:cNvSpPr>
            <a:spLocks noGrp="1"/>
          </p:cNvSpPr>
          <p:nvPr>
            <p:ph type="title"/>
          </p:nvPr>
        </p:nvSpPr>
        <p:spPr/>
        <p:txBody>
          <a:bodyPr/>
          <a:lstStyle/>
          <a:p>
            <a:r>
              <a:rPr lang="en-US" dirty="0" smtClean="0"/>
              <a:t>Oil Field in Kuwait</a:t>
            </a:r>
            <a:endParaRPr lang="en-US" dirty="0"/>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Deserts</a:t>
            </a:r>
            <a:endParaRPr lang="en-US" dirty="0"/>
          </a:p>
        </p:txBody>
      </p:sp>
      <p:sp>
        <p:nvSpPr>
          <p:cNvPr id="3" name="Content Placeholder 2"/>
          <p:cNvSpPr>
            <a:spLocks noGrp="1"/>
          </p:cNvSpPr>
          <p:nvPr>
            <p:ph sz="quarter" idx="1"/>
          </p:nvPr>
        </p:nvSpPr>
        <p:spPr/>
        <p:txBody>
          <a:bodyPr/>
          <a:lstStyle/>
          <a:p>
            <a:r>
              <a:rPr lang="en-US" dirty="0" smtClean="0"/>
              <a:t>Deserts cover about 50% of the region</a:t>
            </a:r>
          </a:p>
          <a:p>
            <a:pPr>
              <a:buNone/>
            </a:pPr>
            <a:endParaRPr lang="en-US" dirty="0" smtClean="0"/>
          </a:p>
          <a:p>
            <a:r>
              <a:rPr lang="en-US" dirty="0" smtClean="0"/>
              <a:t>Lebanon, Cyprus, &amp; Turkey are the only countries without a desert</a:t>
            </a:r>
          </a:p>
          <a:p>
            <a:pPr>
              <a:buNone/>
            </a:pPr>
            <a:endParaRPr lang="en-US" dirty="0" smtClean="0"/>
          </a:p>
          <a:p>
            <a:r>
              <a:rPr lang="en-US" dirty="0" smtClean="0"/>
              <a:t>Deserts in this region have limited sand dunes; more extensive are rocky gravel areas called “desert pavement”, mountains, &amp; exposed barren rock</a:t>
            </a:r>
          </a:p>
          <a:p>
            <a:endParaRPr lang="en-US" dirty="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Deserts – cont.</a:t>
            </a:r>
            <a:endParaRPr lang="en-US" dirty="0"/>
          </a:p>
        </p:txBody>
      </p:sp>
      <p:sp>
        <p:nvSpPr>
          <p:cNvPr id="3" name="Content Placeholder 2"/>
          <p:cNvSpPr>
            <a:spLocks noGrp="1"/>
          </p:cNvSpPr>
          <p:nvPr>
            <p:ph sz="quarter" idx="1"/>
          </p:nvPr>
        </p:nvSpPr>
        <p:spPr/>
        <p:txBody>
          <a:bodyPr/>
          <a:lstStyle/>
          <a:p>
            <a:r>
              <a:rPr lang="en-US" dirty="0" smtClean="0"/>
              <a:t>Desert areas are largely unpopulated.</a:t>
            </a:r>
          </a:p>
          <a:p>
            <a:pPr>
              <a:buFont typeface="Wingdings 2" pitchFamily="18" charset="2"/>
              <a:buNone/>
            </a:pPr>
            <a:endParaRPr lang="en-US" dirty="0" smtClean="0"/>
          </a:p>
          <a:p>
            <a:r>
              <a:rPr lang="en-US" dirty="0" smtClean="0"/>
              <a:t>Exception, the cities where oil-related industries provide jobs.</a:t>
            </a:r>
          </a:p>
          <a:p>
            <a:pPr>
              <a:buFont typeface="Wingdings 2" pitchFamily="18" charset="2"/>
              <a:buNone/>
            </a:pPr>
            <a:endParaRPr lang="en-US" dirty="0" smtClean="0"/>
          </a:p>
          <a:p>
            <a:r>
              <a:rPr lang="en-US" dirty="0" smtClean="0"/>
              <a:t>Nomadic herders (Bedouins) who move from place to place in the desert live in or near desert oases.</a:t>
            </a:r>
          </a:p>
          <a:p>
            <a:endParaRPr lang="en-US" dirty="0"/>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Deserts – cont.</a:t>
            </a:r>
            <a:endParaRPr lang="en-US" dirty="0"/>
          </a:p>
        </p:txBody>
      </p:sp>
      <p:sp>
        <p:nvSpPr>
          <p:cNvPr id="3" name="Content Placeholder 2"/>
          <p:cNvSpPr>
            <a:spLocks noGrp="1"/>
          </p:cNvSpPr>
          <p:nvPr>
            <p:ph sz="quarter" idx="1"/>
          </p:nvPr>
        </p:nvSpPr>
        <p:spPr/>
        <p:txBody>
          <a:bodyPr/>
          <a:lstStyle/>
          <a:p>
            <a:r>
              <a:rPr lang="en-US" dirty="0" smtClean="0"/>
              <a:t>Rub' al Khali (Empty Quarter) – Saudi Arabia</a:t>
            </a:r>
          </a:p>
          <a:p>
            <a:pPr lvl="1"/>
            <a:r>
              <a:rPr lang="en-US" sz="3200" dirty="0" smtClean="0"/>
              <a:t>¼ of the total land area of the Arabian Peninsula</a:t>
            </a:r>
          </a:p>
          <a:p>
            <a:pPr lvl="1"/>
            <a:r>
              <a:rPr lang="en-US" sz="3200" dirty="0" smtClean="0"/>
              <a:t>Largest area of sand in the region – about the size of Texas</a:t>
            </a:r>
          </a:p>
          <a:p>
            <a:pPr lvl="1"/>
            <a:r>
              <a:rPr lang="en-US" sz="3200" dirty="0" smtClean="0"/>
              <a:t>Sand dunes that are as high as 800 feet</a:t>
            </a:r>
          </a:p>
          <a:p>
            <a:pPr lvl="1"/>
            <a:r>
              <a:rPr lang="en-US" sz="3200" dirty="0" smtClean="0"/>
              <a:t>10 years may pass without rain</a:t>
            </a:r>
          </a:p>
          <a:p>
            <a:pPr lvl="1"/>
            <a:r>
              <a:rPr lang="en-US" sz="3200" dirty="0" smtClean="0"/>
              <a:t>Temps may exceed 150º F</a:t>
            </a:r>
          </a:p>
          <a:p>
            <a:endParaRPr lang="en-US" dirty="0"/>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 al Khali</a:t>
            </a:r>
            <a:endParaRPr lang="en-US" dirty="0"/>
          </a:p>
        </p:txBody>
      </p:sp>
      <p:pic>
        <p:nvPicPr>
          <p:cNvPr id="47106" name="Picture 2" descr="Désert du Rub al khali. by claude gourlay."/>
          <p:cNvPicPr>
            <a:picLocks noChangeAspect="1" noChangeArrowheads="1"/>
          </p:cNvPicPr>
          <p:nvPr/>
        </p:nvPicPr>
        <p:blipFill>
          <a:blip r:embed="rId2"/>
          <a:srcRect/>
          <a:stretch>
            <a:fillRect/>
          </a:stretch>
        </p:blipFill>
        <p:spPr bwMode="auto">
          <a:xfrm>
            <a:off x="340269" y="1371600"/>
            <a:ext cx="8117931" cy="5406544"/>
          </a:xfrm>
          <a:prstGeom prst="rect">
            <a:avLst/>
          </a:prstGeom>
          <a:noFill/>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Deserts – cont.</a:t>
            </a:r>
            <a:endParaRPr lang="en-US" dirty="0"/>
          </a:p>
        </p:txBody>
      </p:sp>
      <p:sp>
        <p:nvSpPr>
          <p:cNvPr id="3" name="Content Placeholder 2"/>
          <p:cNvSpPr>
            <a:spLocks noGrp="1"/>
          </p:cNvSpPr>
          <p:nvPr>
            <p:ph sz="quarter" idx="1"/>
          </p:nvPr>
        </p:nvSpPr>
        <p:spPr/>
        <p:txBody>
          <a:bodyPr/>
          <a:lstStyle/>
          <a:p>
            <a:r>
              <a:rPr lang="en-US" dirty="0" smtClean="0"/>
              <a:t>Negev Desert – Israel</a:t>
            </a:r>
          </a:p>
          <a:p>
            <a:pPr>
              <a:buFontTx/>
              <a:buNone/>
            </a:pPr>
            <a:endParaRPr lang="en-US" dirty="0" smtClean="0"/>
          </a:p>
          <a:p>
            <a:r>
              <a:rPr lang="en-US" dirty="0" smtClean="0"/>
              <a:t>An-Nafud – Arabian Peninsula</a:t>
            </a:r>
          </a:p>
          <a:p>
            <a:pPr>
              <a:buFontTx/>
              <a:buNone/>
            </a:pPr>
            <a:endParaRPr lang="en-US" dirty="0" smtClean="0"/>
          </a:p>
          <a:p>
            <a:r>
              <a:rPr lang="en-US" dirty="0" smtClean="0"/>
              <a:t>Syrian Desert</a:t>
            </a:r>
          </a:p>
          <a:p>
            <a:endParaRPr lang="en-US" dirty="0"/>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Negev Desert</a:t>
            </a:r>
            <a:endParaRPr lang="en-US" dirty="0"/>
          </a:p>
        </p:txBody>
      </p:sp>
      <p:pic>
        <p:nvPicPr>
          <p:cNvPr id="3" name="Picture 5" descr="negev3_s"/>
          <p:cNvPicPr>
            <a:picLocks noChangeAspect="1" noChangeArrowheads="1"/>
          </p:cNvPicPr>
          <p:nvPr/>
        </p:nvPicPr>
        <p:blipFill>
          <a:blip r:embed="rId2"/>
          <a:srcRect/>
          <a:stretch>
            <a:fillRect/>
          </a:stretch>
        </p:blipFill>
        <p:spPr bwMode="auto">
          <a:xfrm>
            <a:off x="914400" y="1514475"/>
            <a:ext cx="7124700" cy="53435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An-Nafud Desert</a:t>
            </a:r>
            <a:endParaRPr lang="en-US" dirty="0"/>
          </a:p>
        </p:txBody>
      </p:sp>
      <p:pic>
        <p:nvPicPr>
          <p:cNvPr id="4" name="Picture 2" descr="http://rds.yahoo.com/_ylt=A9G_bI_bXfhJYPQABkOjzbkF/SIG=11qvdd9a4/EXP=1241100123/**http%3A/www.saudicaves.com/bnw/view.jpg"/>
          <p:cNvPicPr>
            <a:picLocks noGrp="1" noChangeAspect="1" noChangeArrowheads="1"/>
          </p:cNvPicPr>
          <p:nvPr>
            <p:ph sz="quarter" idx="1"/>
          </p:nvPr>
        </p:nvPicPr>
        <p:blipFill>
          <a:blip r:embed="rId2"/>
          <a:stretch>
            <a:fillRect/>
          </a:stretch>
        </p:blipFill>
        <p:spPr bwMode="auto">
          <a:xfrm>
            <a:off x="1076938" y="1527175"/>
            <a:ext cx="6953612" cy="4572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Syrian Desert</a:t>
            </a:r>
            <a:endParaRPr lang="en-US" dirty="0"/>
          </a:p>
        </p:txBody>
      </p:sp>
      <p:pic>
        <p:nvPicPr>
          <p:cNvPr id="3" name="Picture 6" descr="The Syrian Desert by Gregor Hermans."/>
          <p:cNvPicPr>
            <a:picLocks noChangeAspect="1" noChangeArrowheads="1"/>
          </p:cNvPicPr>
          <p:nvPr/>
        </p:nvPicPr>
        <p:blipFill>
          <a:blip r:embed="rId2"/>
          <a:srcRect/>
          <a:stretch>
            <a:fillRect/>
          </a:stretch>
        </p:blipFill>
        <p:spPr bwMode="auto">
          <a:xfrm>
            <a:off x="762000" y="1503363"/>
            <a:ext cx="7897813" cy="53546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Dead Sea</a:t>
            </a:r>
            <a:endParaRPr lang="en-US" dirty="0"/>
          </a:p>
        </p:txBody>
      </p:sp>
      <p:sp>
        <p:nvSpPr>
          <p:cNvPr id="3" name="Content Placeholder 2"/>
          <p:cNvSpPr>
            <a:spLocks noGrp="1"/>
          </p:cNvSpPr>
          <p:nvPr>
            <p:ph sz="quarter" idx="1"/>
          </p:nvPr>
        </p:nvSpPr>
        <p:spPr/>
        <p:txBody>
          <a:bodyPr/>
          <a:lstStyle/>
          <a:p>
            <a:pPr>
              <a:lnSpc>
                <a:spcPct val="90000"/>
              </a:lnSpc>
            </a:pPr>
            <a:r>
              <a:rPr lang="en-US" sz="3600" dirty="0" smtClean="0"/>
              <a:t>Dead Sea</a:t>
            </a:r>
          </a:p>
          <a:p>
            <a:pPr lvl="1">
              <a:lnSpc>
                <a:spcPct val="90000"/>
              </a:lnSpc>
            </a:pPr>
            <a:r>
              <a:rPr lang="en-US" sz="3600" dirty="0" smtClean="0"/>
              <a:t>landlocked, saltwater lake</a:t>
            </a:r>
          </a:p>
          <a:p>
            <a:pPr lvl="1">
              <a:lnSpc>
                <a:spcPct val="90000"/>
              </a:lnSpc>
            </a:pPr>
            <a:r>
              <a:rPr lang="en-US" sz="3600" dirty="0" smtClean="0"/>
              <a:t>lowest place on the Earth’s surface at 1,312 feet below sea level</a:t>
            </a:r>
          </a:p>
          <a:p>
            <a:pPr lvl="1">
              <a:lnSpc>
                <a:spcPct val="90000"/>
              </a:lnSpc>
            </a:pPr>
            <a:r>
              <a:rPr lang="en-US" sz="3600" dirty="0" smtClean="0"/>
              <a:t>9 times saltier than the ocean</a:t>
            </a:r>
          </a:p>
          <a:p>
            <a:endParaRPr lang="en-US" dirty="0"/>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Population</a:t>
            </a:r>
            <a:endParaRPr lang="en-US" dirty="0"/>
          </a:p>
        </p:txBody>
      </p:sp>
      <p:sp>
        <p:nvSpPr>
          <p:cNvPr id="3" name="Content Placeholder 2"/>
          <p:cNvSpPr>
            <a:spLocks noGrp="1"/>
          </p:cNvSpPr>
          <p:nvPr>
            <p:ph sz="quarter" idx="1"/>
          </p:nvPr>
        </p:nvSpPr>
        <p:spPr/>
        <p:txBody>
          <a:bodyPr/>
          <a:lstStyle/>
          <a:p>
            <a:r>
              <a:rPr lang="en-US" dirty="0" smtClean="0"/>
              <a:t>Most populated countries are Turkey &amp; Iran (each has more than 60 million people).</a:t>
            </a:r>
          </a:p>
          <a:p>
            <a:pPr>
              <a:buFont typeface="Wingdings 2" pitchFamily="18" charset="2"/>
              <a:buNone/>
            </a:pPr>
            <a:endParaRPr lang="en-US" dirty="0" smtClean="0"/>
          </a:p>
          <a:p>
            <a:r>
              <a:rPr lang="en-US" dirty="0" smtClean="0"/>
              <a:t>Bahrain is the most densely populated (2,400 people per square mile).</a:t>
            </a:r>
          </a:p>
          <a:p>
            <a:pPr>
              <a:buFont typeface="Wingdings 2" pitchFamily="18" charset="2"/>
              <a:buNone/>
            </a:pPr>
            <a:endParaRPr lang="en-US" dirty="0" smtClean="0"/>
          </a:p>
          <a:p>
            <a:r>
              <a:rPr lang="en-US" dirty="0" smtClean="0"/>
              <a:t>Population total of about 263 million.</a:t>
            </a:r>
          </a:p>
          <a:p>
            <a:endParaRPr lang="en-US" dirty="0"/>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Major Languages</a:t>
            </a:r>
            <a:endParaRPr lang="en-US" dirty="0"/>
          </a:p>
        </p:txBody>
      </p:sp>
      <p:sp>
        <p:nvSpPr>
          <p:cNvPr id="3" name="Content Placeholder 2"/>
          <p:cNvSpPr>
            <a:spLocks noGrp="1"/>
          </p:cNvSpPr>
          <p:nvPr>
            <p:ph sz="quarter" idx="1"/>
          </p:nvPr>
        </p:nvSpPr>
        <p:spPr/>
        <p:txBody>
          <a:bodyPr>
            <a:normAutofit lnSpcReduction="10000"/>
          </a:bodyPr>
          <a:lstStyle/>
          <a:p>
            <a:r>
              <a:rPr lang="en-US" sz="4400" dirty="0" smtClean="0"/>
              <a:t>Arabic</a:t>
            </a:r>
          </a:p>
          <a:p>
            <a:r>
              <a:rPr lang="en-US" sz="4400" dirty="0" smtClean="0"/>
              <a:t>Hebrew – Israel</a:t>
            </a:r>
          </a:p>
          <a:p>
            <a:r>
              <a:rPr lang="en-US" sz="4400" dirty="0" smtClean="0"/>
              <a:t>Turkish – Turkey &amp; Cyprus</a:t>
            </a:r>
          </a:p>
          <a:p>
            <a:r>
              <a:rPr lang="en-US" sz="4400" dirty="0" smtClean="0"/>
              <a:t>Greek – Cyprus</a:t>
            </a:r>
          </a:p>
          <a:p>
            <a:r>
              <a:rPr lang="en-US" sz="4400" dirty="0" err="1" smtClean="0"/>
              <a:t>Pushtu</a:t>
            </a:r>
            <a:r>
              <a:rPr lang="en-US" sz="4400" dirty="0" smtClean="0"/>
              <a:t> – Afghanistan</a:t>
            </a:r>
          </a:p>
          <a:p>
            <a:r>
              <a:rPr lang="en-US" sz="4400" dirty="0" smtClean="0"/>
              <a:t>Farsi - Iran</a:t>
            </a:r>
          </a:p>
          <a:p>
            <a:endParaRPr lang="en-US" dirty="0"/>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Islam</a:t>
            </a:r>
            <a:endParaRPr lang="en-US" dirty="0"/>
          </a:p>
        </p:txBody>
      </p:sp>
      <p:sp>
        <p:nvSpPr>
          <p:cNvPr id="3" name="Content Placeholder 2"/>
          <p:cNvSpPr>
            <a:spLocks noGrp="1"/>
          </p:cNvSpPr>
          <p:nvPr>
            <p:ph sz="quarter" idx="1"/>
          </p:nvPr>
        </p:nvSpPr>
        <p:spPr>
          <a:xfrm>
            <a:off x="301752" y="1527048"/>
            <a:ext cx="8503920" cy="5102352"/>
          </a:xfrm>
        </p:spPr>
        <p:txBody>
          <a:bodyPr>
            <a:normAutofit fontScale="85000" lnSpcReduction="20000"/>
          </a:bodyPr>
          <a:lstStyle/>
          <a:p>
            <a:pPr marL="265176" indent="-265176" fontAlgn="auto">
              <a:lnSpc>
                <a:spcPct val="80000"/>
              </a:lnSpc>
              <a:spcAft>
                <a:spcPts val="0"/>
              </a:spcAft>
              <a:buFont typeface="Wingdings 2"/>
              <a:buChar char=""/>
              <a:defRPr/>
            </a:pPr>
            <a:r>
              <a:rPr lang="en-US" sz="3000" dirty="0"/>
              <a:t>Developed in Arabia around C.E. 600</a:t>
            </a:r>
          </a:p>
          <a:p>
            <a:pPr marL="265176" indent="-265176" fontAlgn="auto">
              <a:lnSpc>
                <a:spcPct val="80000"/>
              </a:lnSpc>
              <a:spcAft>
                <a:spcPts val="0"/>
              </a:spcAft>
              <a:buFont typeface="Wingdings 2"/>
              <a:buChar char=""/>
              <a:defRPr/>
            </a:pPr>
            <a:endParaRPr lang="en-US" sz="3000" dirty="0"/>
          </a:p>
          <a:p>
            <a:pPr marL="265176" indent="-265176" fontAlgn="auto">
              <a:lnSpc>
                <a:spcPct val="80000"/>
              </a:lnSpc>
              <a:spcAft>
                <a:spcPts val="0"/>
              </a:spcAft>
              <a:buFont typeface="Wingdings 2"/>
              <a:buChar char=""/>
              <a:defRPr/>
            </a:pPr>
            <a:r>
              <a:rPr lang="en-US" sz="3000" dirty="0"/>
              <a:t>Monotheistic religion that is based on the teachings of its founder – Muhammad</a:t>
            </a:r>
          </a:p>
          <a:p>
            <a:pPr marL="265176" indent="-265176" fontAlgn="auto">
              <a:lnSpc>
                <a:spcPct val="80000"/>
              </a:lnSpc>
              <a:spcAft>
                <a:spcPts val="0"/>
              </a:spcAft>
              <a:buFont typeface="Wingdings 2"/>
              <a:buChar char=""/>
              <a:defRPr/>
            </a:pPr>
            <a:endParaRPr lang="en-US" sz="3000" dirty="0"/>
          </a:p>
          <a:p>
            <a:pPr marL="265176" indent="-265176" fontAlgn="auto">
              <a:lnSpc>
                <a:spcPct val="80000"/>
              </a:lnSpc>
              <a:spcAft>
                <a:spcPts val="0"/>
              </a:spcAft>
              <a:buFont typeface="Wingdings 2"/>
              <a:buChar char=""/>
              <a:defRPr/>
            </a:pPr>
            <a:r>
              <a:rPr lang="en-US" sz="3000" dirty="0"/>
              <a:t>Two main branches – Sunni and </a:t>
            </a:r>
            <a:r>
              <a:rPr lang="en-US" sz="3000" dirty="0" err="1"/>
              <a:t>Shi’ite</a:t>
            </a:r>
            <a:endParaRPr lang="en-US" sz="3000" dirty="0"/>
          </a:p>
          <a:p>
            <a:pPr marL="265176" indent="-265176" fontAlgn="auto">
              <a:lnSpc>
                <a:spcPct val="80000"/>
              </a:lnSpc>
              <a:spcAft>
                <a:spcPts val="0"/>
              </a:spcAft>
              <a:buFont typeface="Wingdings 2"/>
              <a:buChar char=""/>
              <a:defRPr/>
            </a:pPr>
            <a:endParaRPr lang="en-US" sz="3000" dirty="0"/>
          </a:p>
          <a:p>
            <a:pPr marL="265176" indent="-265176" fontAlgn="auto">
              <a:lnSpc>
                <a:spcPct val="80000"/>
              </a:lnSpc>
              <a:spcAft>
                <a:spcPts val="0"/>
              </a:spcAft>
              <a:buFont typeface="Wingdings 2"/>
              <a:buChar char=""/>
              <a:defRPr/>
            </a:pPr>
            <a:r>
              <a:rPr lang="en-US" sz="3000" dirty="0"/>
              <a:t>The majority are Sunni Muslims, only about 20% are </a:t>
            </a:r>
            <a:r>
              <a:rPr lang="en-US" sz="3000" dirty="0" err="1"/>
              <a:t>Shi’ite</a:t>
            </a:r>
            <a:r>
              <a:rPr lang="en-US" sz="3000" dirty="0"/>
              <a:t> </a:t>
            </a:r>
            <a:r>
              <a:rPr lang="en-US" sz="3000" dirty="0" smtClean="0"/>
              <a:t>Muslims</a:t>
            </a:r>
          </a:p>
          <a:p>
            <a:pPr marL="265176" indent="-265176" fontAlgn="auto">
              <a:lnSpc>
                <a:spcPct val="80000"/>
              </a:lnSpc>
              <a:spcAft>
                <a:spcPts val="0"/>
              </a:spcAft>
              <a:buNone/>
              <a:defRPr/>
            </a:pPr>
            <a:endParaRPr lang="en-US" sz="3000" dirty="0" smtClean="0"/>
          </a:p>
          <a:p>
            <a:pPr marL="265176" indent="-265176" fontAlgn="auto">
              <a:lnSpc>
                <a:spcPct val="80000"/>
              </a:lnSpc>
              <a:spcAft>
                <a:spcPts val="0"/>
              </a:spcAft>
              <a:buFont typeface="Wingdings 2"/>
              <a:buChar char=""/>
              <a:defRPr/>
            </a:pPr>
            <a:r>
              <a:rPr lang="en-US" sz="3000" dirty="0" smtClean="0"/>
              <a:t>Another smaller minority branch is </a:t>
            </a:r>
            <a:r>
              <a:rPr lang="en-US" sz="3000" dirty="0" err="1" smtClean="0"/>
              <a:t>Sufi’ism</a:t>
            </a:r>
            <a:r>
              <a:rPr lang="en-US" sz="3000" dirty="0" smtClean="0"/>
              <a:t> – the mystic aspect of Islam</a:t>
            </a:r>
            <a:endParaRPr lang="en-US" sz="3000" dirty="0"/>
          </a:p>
          <a:p>
            <a:pPr marL="265176" indent="-265176" fontAlgn="auto">
              <a:lnSpc>
                <a:spcPct val="80000"/>
              </a:lnSpc>
              <a:spcAft>
                <a:spcPts val="0"/>
              </a:spcAft>
              <a:buFont typeface="Wingdings 2"/>
              <a:buChar char=""/>
              <a:defRPr/>
            </a:pPr>
            <a:endParaRPr lang="en-US" sz="3000" dirty="0"/>
          </a:p>
          <a:p>
            <a:pPr marL="265176" indent="-265176" fontAlgn="auto">
              <a:lnSpc>
                <a:spcPct val="80000"/>
              </a:lnSpc>
              <a:spcAft>
                <a:spcPts val="0"/>
              </a:spcAft>
              <a:buFont typeface="Wingdings 2"/>
              <a:buChar char=""/>
              <a:defRPr/>
            </a:pPr>
            <a:r>
              <a:rPr lang="en-US" sz="3000" dirty="0"/>
              <a:t>Islam spread from C.E. 650-900 throughout a vast empire from Pakistan to North Africa and Spain</a:t>
            </a:r>
          </a:p>
          <a:p>
            <a:pPr marL="265176" indent="-265176" fontAlgn="auto">
              <a:lnSpc>
                <a:spcPct val="80000"/>
              </a:lnSpc>
              <a:spcAft>
                <a:spcPts val="0"/>
              </a:spcAft>
              <a:buFont typeface="Wingdings 2"/>
              <a:buNone/>
              <a:defRPr/>
            </a:pPr>
            <a:endParaRPr lang="en-US" sz="3000" dirty="0"/>
          </a:p>
          <a:p>
            <a:pPr marL="265176" indent="-265176" fontAlgn="auto">
              <a:lnSpc>
                <a:spcPct val="80000"/>
              </a:lnSpc>
              <a:spcAft>
                <a:spcPts val="0"/>
              </a:spcAft>
              <a:buFont typeface="Wingdings 2"/>
              <a:buChar char=""/>
              <a:defRPr/>
            </a:pPr>
            <a:r>
              <a:rPr lang="en-US" sz="3000" dirty="0"/>
              <a:t>2 holy cities are Mecca and Medina in Saudi Arabia</a:t>
            </a:r>
          </a:p>
          <a:p>
            <a:endParaRPr lang="en-US" dirty="0"/>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Sufi’ism</a:t>
            </a:r>
            <a:endParaRPr lang="en-US" dirty="0"/>
          </a:p>
        </p:txBody>
      </p:sp>
      <p:pic>
        <p:nvPicPr>
          <p:cNvPr id="1026" name="Picture 2" descr="http://newsimg.bbc.co.uk/media/images/42907000/jpg/_42907377_dervishesap.jpg"/>
          <p:cNvPicPr>
            <a:picLocks noChangeAspect="1" noChangeArrowheads="1"/>
          </p:cNvPicPr>
          <p:nvPr/>
        </p:nvPicPr>
        <p:blipFill>
          <a:blip r:embed="rId2"/>
          <a:srcRect/>
          <a:stretch>
            <a:fillRect/>
          </a:stretch>
        </p:blipFill>
        <p:spPr bwMode="auto">
          <a:xfrm>
            <a:off x="1295400" y="1234587"/>
            <a:ext cx="7162800" cy="5165480"/>
          </a:xfrm>
          <a:prstGeom prst="rect">
            <a:avLst/>
          </a:prstGeom>
          <a:noFill/>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 cont.</a:t>
            </a: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t>Majority of Muslims speak Arabic, except in Turkey (Turkish) and Iran (Farsi)</a:t>
            </a:r>
          </a:p>
          <a:p>
            <a:r>
              <a:rPr lang="en-US" sz="3200" dirty="0" smtClean="0"/>
              <a:t>Followers are called Muslims</a:t>
            </a:r>
          </a:p>
          <a:p>
            <a:r>
              <a:rPr lang="en-US" sz="3200" dirty="0" smtClean="0"/>
              <a:t>The Koran is the holy book of the Muslims</a:t>
            </a:r>
          </a:p>
          <a:p>
            <a:r>
              <a:rPr lang="en-US" sz="3200" dirty="0" smtClean="0"/>
              <a:t>The Koran is believed to be a record of the word of Allah as it was revealed to his prophet, Muhammad</a:t>
            </a:r>
          </a:p>
          <a:p>
            <a:r>
              <a:rPr lang="en-US" sz="3200" dirty="0" smtClean="0"/>
              <a:t>Muslims believe that it is a sin if the Koran is read in any language other than Arabic </a:t>
            </a:r>
          </a:p>
          <a:p>
            <a:endParaRPr lang="en-US" dirty="0"/>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 cont.</a:t>
            </a:r>
            <a:endParaRPr lang="en-US" dirty="0"/>
          </a:p>
        </p:txBody>
      </p:sp>
      <p:sp>
        <p:nvSpPr>
          <p:cNvPr id="3" name="Content Placeholder 2"/>
          <p:cNvSpPr>
            <a:spLocks noGrp="1"/>
          </p:cNvSpPr>
          <p:nvPr>
            <p:ph sz="quarter" idx="1"/>
          </p:nvPr>
        </p:nvSpPr>
        <p:spPr/>
        <p:txBody>
          <a:bodyPr>
            <a:normAutofit/>
          </a:bodyPr>
          <a:lstStyle/>
          <a:p>
            <a:r>
              <a:rPr lang="en-US" dirty="0" smtClean="0"/>
              <a:t>The Koran outlines the Five Pillars (basic duties) of Islam</a:t>
            </a:r>
          </a:p>
          <a:p>
            <a:pPr>
              <a:buFont typeface="Wingdings 2" pitchFamily="18" charset="2"/>
              <a:buNone/>
            </a:pPr>
            <a:endParaRPr lang="en-US" dirty="0" smtClean="0"/>
          </a:p>
          <a:p>
            <a:pPr lvl="1"/>
            <a:r>
              <a:rPr lang="en-US" dirty="0" smtClean="0"/>
              <a:t>1. Pray 5 times daily facing Mecca</a:t>
            </a:r>
          </a:p>
          <a:p>
            <a:pPr lvl="1"/>
            <a:r>
              <a:rPr lang="en-US" dirty="0" smtClean="0"/>
              <a:t>2. Payment of alms (1/40 of one’s wealth)</a:t>
            </a:r>
          </a:p>
          <a:p>
            <a:pPr lvl="1"/>
            <a:r>
              <a:rPr lang="en-US" dirty="0" smtClean="0"/>
              <a:t>3. Fast from sunrise to sunset during the holy month of Ramadan, which is the 9</a:t>
            </a:r>
            <a:r>
              <a:rPr lang="en-US" baseline="30000" dirty="0" smtClean="0"/>
              <a:t>th</a:t>
            </a:r>
            <a:r>
              <a:rPr lang="en-US" dirty="0" smtClean="0"/>
              <a:t> month of the Islamic year</a:t>
            </a:r>
          </a:p>
          <a:p>
            <a:pPr lvl="1"/>
            <a:r>
              <a:rPr lang="en-US" dirty="0" smtClean="0"/>
              <a:t>4. Make a pilgrimage, hajj, to Mecca (if able)</a:t>
            </a:r>
          </a:p>
          <a:p>
            <a:pPr lvl="1"/>
            <a:r>
              <a:rPr lang="en-US" dirty="0" smtClean="0"/>
              <a:t>5. State the belief “There is no God but Allah, and Muhammad is the Messenger of Allah”</a:t>
            </a:r>
          </a:p>
          <a:p>
            <a:endParaRPr lang="en-US" dirty="0"/>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48px-Masjid_Al_Haram_in_the_night">
            <a:hlinkClick r:id="rId2"/>
          </p:cNvPr>
          <p:cNvPicPr>
            <a:picLocks noChangeAspect="1" noChangeArrowheads="1"/>
          </p:cNvPicPr>
          <p:nvPr/>
        </p:nvPicPr>
        <p:blipFill>
          <a:blip r:embed="rId3"/>
          <a:srcRect/>
          <a:stretch>
            <a:fillRect/>
          </a:stretch>
        </p:blipFill>
        <p:spPr>
          <a:xfrm>
            <a:off x="1295400" y="307975"/>
            <a:ext cx="7086600" cy="6550025"/>
          </a:xfrm>
          <a:prstGeom prst="rect">
            <a:avLst/>
          </a:prstGeom>
        </p:spPr>
      </p:pic>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ome_of_the_rock_distance"/>
          <p:cNvPicPr>
            <a:picLocks noChangeAspect="1" noChangeArrowheads="1"/>
          </p:cNvPicPr>
          <p:nvPr/>
        </p:nvPicPr>
        <p:blipFill>
          <a:blip r:embed="rId2"/>
          <a:srcRect/>
          <a:stretch>
            <a:fillRect/>
          </a:stretch>
        </p:blipFill>
        <p:spPr bwMode="auto">
          <a:xfrm>
            <a:off x="914400" y="1219200"/>
            <a:ext cx="7426936" cy="54102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Dome of the Rock - Jerusalem</a:t>
            </a:r>
            <a:endParaRPr lang="en-US" dirty="0"/>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Judaism</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90000"/>
              </a:lnSpc>
            </a:pPr>
            <a:r>
              <a:rPr lang="en-US" sz="3200" dirty="0" smtClean="0"/>
              <a:t>Religion of people known as the Hebrews</a:t>
            </a:r>
          </a:p>
          <a:p>
            <a:pPr>
              <a:lnSpc>
                <a:spcPct val="90000"/>
              </a:lnSpc>
              <a:buFont typeface="Wingdings 2" pitchFamily="18" charset="2"/>
              <a:buNone/>
            </a:pPr>
            <a:endParaRPr lang="en-US" sz="3200" dirty="0" smtClean="0"/>
          </a:p>
          <a:p>
            <a:pPr>
              <a:lnSpc>
                <a:spcPct val="90000"/>
              </a:lnSpc>
            </a:pPr>
            <a:r>
              <a:rPr lang="en-US" sz="3200" dirty="0" smtClean="0"/>
              <a:t>Hebrews lived along eastern shore of the Mediterranean Sea</a:t>
            </a:r>
          </a:p>
          <a:p>
            <a:pPr>
              <a:lnSpc>
                <a:spcPct val="90000"/>
              </a:lnSpc>
              <a:buFont typeface="Wingdings 2" pitchFamily="18" charset="2"/>
              <a:buNone/>
            </a:pPr>
            <a:endParaRPr lang="en-US" sz="3200" dirty="0" smtClean="0"/>
          </a:p>
          <a:p>
            <a:pPr>
              <a:lnSpc>
                <a:spcPct val="90000"/>
              </a:lnSpc>
            </a:pPr>
            <a:r>
              <a:rPr lang="en-US" sz="3200" dirty="0" smtClean="0"/>
              <a:t>Established the kingdoms of Judah and Israel around 1000 B.C.E.</a:t>
            </a:r>
          </a:p>
          <a:p>
            <a:pPr>
              <a:lnSpc>
                <a:spcPct val="90000"/>
              </a:lnSpc>
              <a:buFont typeface="Wingdings 2" pitchFamily="18" charset="2"/>
              <a:buNone/>
            </a:pPr>
            <a:endParaRPr lang="en-US" sz="3200" dirty="0" smtClean="0"/>
          </a:p>
          <a:p>
            <a:pPr>
              <a:lnSpc>
                <a:spcPct val="90000"/>
              </a:lnSpc>
            </a:pPr>
            <a:r>
              <a:rPr lang="en-US" sz="3200" dirty="0" smtClean="0"/>
              <a:t>Five holy books, together known as the Torah, recorded early history of the Hebrews and their religion</a:t>
            </a:r>
          </a:p>
          <a:p>
            <a:endParaRPr lang="en-US" dirty="0"/>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450px-Israel-Western_Wall">
            <a:hlinkClick r:id="rId2"/>
          </p:cNvPr>
          <p:cNvPicPr>
            <a:picLocks noChangeAspect="1" noChangeArrowheads="1"/>
          </p:cNvPicPr>
          <p:nvPr/>
        </p:nvPicPr>
        <p:blipFill>
          <a:blip r:embed="rId3"/>
          <a:srcRect/>
          <a:stretch>
            <a:fillRect/>
          </a:stretch>
        </p:blipFill>
        <p:spPr>
          <a:xfrm>
            <a:off x="4267200" y="457200"/>
            <a:ext cx="4573588" cy="6096000"/>
          </a:xfrm>
          <a:prstGeom prst="rect">
            <a:avLst/>
          </a:prstGeom>
        </p:spPr>
      </p:pic>
      <p:sp>
        <p:nvSpPr>
          <p:cNvPr id="5" name="Title 4"/>
          <p:cNvSpPr>
            <a:spLocks noGrp="1"/>
          </p:cNvSpPr>
          <p:nvPr>
            <p:ph type="title"/>
          </p:nvPr>
        </p:nvSpPr>
        <p:spPr/>
        <p:txBody>
          <a:bodyPr/>
          <a:lstStyle/>
          <a:p>
            <a:r>
              <a:rPr lang="en-US" dirty="0" smtClean="0"/>
              <a:t>Western Wall</a:t>
            </a:r>
            <a:endParaRPr lang="en-US" dirty="0"/>
          </a:p>
        </p:txBody>
      </p:sp>
      <p:sp>
        <p:nvSpPr>
          <p:cNvPr id="7" name="Text Placeholder 6"/>
          <p:cNvSpPr>
            <a:spLocks noGrp="1"/>
          </p:cNvSpPr>
          <p:nvPr>
            <p:ph type="body" idx="2"/>
          </p:nvPr>
        </p:nvSpPr>
        <p:spPr/>
        <p:txBody>
          <a:bodyPr>
            <a:normAutofit fontScale="77500" lnSpcReduction="20000"/>
          </a:bodyPr>
          <a:lstStyle/>
          <a:p>
            <a:r>
              <a:rPr lang="en-US" sz="2400" dirty="0" smtClean="0"/>
              <a:t>Also called the Wailing Wall.  Holiest site in Jerusalem for Jews.  It is a portion of the Second Temple which was constructed after the Jews returned to their homeland in 538 B.C. It is the only remaining piece of the Second Temple, which was destroyed by the Romans in A.D. 70.</a:t>
            </a:r>
          </a:p>
          <a:p>
            <a:endParaRPr lang="en-US" dirty="0"/>
          </a:p>
        </p:txBody>
      </p:sp>
      <p:sp>
        <p:nvSpPr>
          <p:cNvPr id="6" name="Content Placeholder 5"/>
          <p:cNvSpPr>
            <a:spLocks noGrp="1"/>
          </p:cNvSpPr>
          <p:nvPr>
            <p:ph sz="quarter" idx="1"/>
          </p:nvPr>
        </p:nvSpPr>
        <p:spPr/>
        <p:txBody>
          <a:bodyPr/>
          <a:lstStyle/>
          <a:p>
            <a:endParaRPr lang="en-US"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800px-World%27s_lowest_point_%281971%29">
            <a:hlinkClick r:id="rId2"/>
          </p:cNvPr>
          <p:cNvPicPr>
            <a:picLocks noChangeAspect="1" noChangeArrowheads="1"/>
          </p:cNvPicPr>
          <p:nvPr/>
        </p:nvPicPr>
        <p:blipFill>
          <a:blip r:embed="rId3"/>
          <a:srcRect/>
          <a:stretch>
            <a:fillRect/>
          </a:stretch>
        </p:blipFill>
        <p:spPr bwMode="auto">
          <a:xfrm>
            <a:off x="0" y="457200"/>
            <a:ext cx="9070383" cy="602046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s01p05"/>
          <p:cNvPicPr>
            <a:picLocks noChangeAspect="1" noChangeArrowheads="1"/>
          </p:cNvPicPr>
          <p:nvPr/>
        </p:nvPicPr>
        <p:blipFill>
          <a:blip r:embed="rId2"/>
          <a:srcRect/>
          <a:stretch>
            <a:fillRect/>
          </a:stretch>
        </p:blipFill>
        <p:spPr bwMode="auto">
          <a:xfrm>
            <a:off x="0" y="381000"/>
            <a:ext cx="8915400" cy="592613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Christianity</a:t>
            </a:r>
            <a:endParaRPr lang="en-US" dirty="0"/>
          </a:p>
        </p:txBody>
      </p:sp>
      <p:sp>
        <p:nvSpPr>
          <p:cNvPr id="5" name="Content Placeholder 4"/>
          <p:cNvSpPr>
            <a:spLocks noGrp="1"/>
          </p:cNvSpPr>
          <p:nvPr>
            <p:ph sz="quarter" idx="1"/>
          </p:nvPr>
        </p:nvSpPr>
        <p:spPr/>
        <p:txBody>
          <a:bodyPr>
            <a:normAutofit lnSpcReduction="10000"/>
          </a:bodyPr>
          <a:lstStyle/>
          <a:p>
            <a:r>
              <a:rPr lang="en-US" sz="2800" dirty="0" smtClean="0"/>
              <a:t>Religion developed around C.E. 30 in the same region as Judaism (at that time the region was known as Palestine)</a:t>
            </a:r>
          </a:p>
          <a:p>
            <a:pPr>
              <a:buFont typeface="Wingdings 2" pitchFamily="18" charset="2"/>
              <a:buNone/>
            </a:pPr>
            <a:endParaRPr lang="en-US" sz="2800" dirty="0" smtClean="0"/>
          </a:p>
          <a:p>
            <a:r>
              <a:rPr lang="en-US" sz="2800" dirty="0" smtClean="0"/>
              <a:t>Religion is based on the teachings of Jesus, a Jew who traveled through Palestine spreading his beliefs</a:t>
            </a:r>
          </a:p>
          <a:p>
            <a:pPr>
              <a:buFont typeface="Wingdings 2" pitchFamily="18" charset="2"/>
              <a:buNone/>
            </a:pPr>
            <a:endParaRPr lang="en-US" sz="2800" dirty="0" smtClean="0"/>
          </a:p>
          <a:p>
            <a:r>
              <a:rPr lang="en-US" sz="2800" dirty="0" smtClean="0"/>
              <a:t>Jesus was threatening to some people; he was tried and crucified in Jerusalem</a:t>
            </a:r>
          </a:p>
          <a:p>
            <a:endParaRPr lang="en-US" dirty="0"/>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 cont.</a:t>
            </a:r>
            <a:endParaRPr lang="en-US" dirty="0"/>
          </a:p>
        </p:txBody>
      </p:sp>
      <p:sp>
        <p:nvSpPr>
          <p:cNvPr id="3" name="Content Placeholder 2"/>
          <p:cNvSpPr>
            <a:spLocks noGrp="1"/>
          </p:cNvSpPr>
          <p:nvPr>
            <p:ph sz="quarter" idx="1"/>
          </p:nvPr>
        </p:nvSpPr>
        <p:spPr/>
        <p:txBody>
          <a:bodyPr>
            <a:normAutofit lnSpcReduction="10000"/>
          </a:bodyPr>
          <a:lstStyle/>
          <a:p>
            <a:r>
              <a:rPr lang="en-US" sz="3600" dirty="0" smtClean="0"/>
              <a:t>Followers are called Christians</a:t>
            </a:r>
          </a:p>
          <a:p>
            <a:pPr>
              <a:buFont typeface="Wingdings 2" pitchFamily="18" charset="2"/>
              <a:buNone/>
            </a:pPr>
            <a:endParaRPr lang="en-US" sz="3600" dirty="0" smtClean="0"/>
          </a:p>
          <a:p>
            <a:r>
              <a:rPr lang="en-US" sz="3600" dirty="0" smtClean="0"/>
              <a:t>The Bible is the holy book of the Christians</a:t>
            </a:r>
          </a:p>
          <a:p>
            <a:pPr>
              <a:buFont typeface="Wingdings 2" pitchFamily="18" charset="2"/>
              <a:buNone/>
            </a:pPr>
            <a:endParaRPr lang="en-US" sz="3600" dirty="0" smtClean="0"/>
          </a:p>
          <a:p>
            <a:r>
              <a:rPr lang="en-US" sz="3600" dirty="0" smtClean="0"/>
              <a:t>Jerusalem is considered by Christians to be a holy city – sacred location of the final suffering &amp; crucifixion of Jesus</a:t>
            </a:r>
          </a:p>
          <a:p>
            <a:endParaRPr lang="en-US" dirty="0"/>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id=75840&amp;rendTypeId=4"/>
          <p:cNvPicPr>
            <a:picLocks noChangeAspect="1" noChangeArrowheads="1"/>
          </p:cNvPicPr>
          <p:nvPr/>
        </p:nvPicPr>
        <p:blipFill>
          <a:blip r:embed="rId2"/>
          <a:srcRect/>
          <a:stretch>
            <a:fillRect/>
          </a:stretch>
        </p:blipFill>
        <p:spPr bwMode="auto">
          <a:xfrm>
            <a:off x="2362200" y="0"/>
            <a:ext cx="6781800" cy="6735763"/>
          </a:xfrm>
          <a:prstGeom prst="rect">
            <a:avLst/>
          </a:prstGeom>
          <a:noFill/>
          <a:ln w="9525">
            <a:noFill/>
            <a:miter lim="800000"/>
            <a:headEnd/>
            <a:tailEnd/>
          </a:ln>
        </p:spPr>
      </p:pic>
      <p:sp>
        <p:nvSpPr>
          <p:cNvPr id="3" name="TextBox 2"/>
          <p:cNvSpPr txBox="1"/>
          <p:nvPr/>
        </p:nvSpPr>
        <p:spPr>
          <a:xfrm>
            <a:off x="381000" y="457200"/>
            <a:ext cx="1676400" cy="3693319"/>
          </a:xfrm>
          <a:prstGeom prst="rect">
            <a:avLst/>
          </a:prstGeom>
          <a:noFill/>
        </p:spPr>
        <p:txBody>
          <a:bodyPr wrap="square" rtlCol="0">
            <a:spAutoFit/>
          </a:bodyPr>
          <a:lstStyle/>
          <a:p>
            <a:r>
              <a:rPr lang="en-US" dirty="0" smtClean="0"/>
              <a:t>Church of the Holy </a:t>
            </a:r>
            <a:r>
              <a:rPr lang="en-US" dirty="0" err="1" smtClean="0"/>
              <a:t>Sepulchre</a:t>
            </a:r>
            <a:r>
              <a:rPr lang="en-US" dirty="0" smtClean="0"/>
              <a:t> –built on the site that includes both Golgotha, or Calvary, where Jesus was crucified, and the tomb (</a:t>
            </a:r>
            <a:r>
              <a:rPr lang="en-US" dirty="0" err="1" smtClean="0"/>
              <a:t>sepulchre</a:t>
            </a:r>
            <a:r>
              <a:rPr lang="en-US" dirty="0" smtClean="0"/>
              <a:t>) where he was buried.  </a:t>
            </a:r>
            <a:endParaRPr lang="en-US" dirty="0"/>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5" descr="holysepulchretomb"/>
          <p:cNvPicPr>
            <a:picLocks noChangeAspect="1" noChangeArrowheads="1"/>
          </p:cNvPicPr>
          <p:nvPr/>
        </p:nvPicPr>
        <p:blipFill>
          <a:blip r:embed="rId2"/>
          <a:srcRect/>
          <a:stretch>
            <a:fillRect/>
          </a:stretch>
        </p:blipFill>
        <p:spPr bwMode="auto">
          <a:xfrm>
            <a:off x="2971800" y="0"/>
            <a:ext cx="5043487" cy="6858000"/>
          </a:xfrm>
          <a:prstGeom prst="rect">
            <a:avLst/>
          </a:prstGeom>
          <a:noFill/>
          <a:ln w="9525">
            <a:noFill/>
            <a:miter lim="800000"/>
            <a:headEnd/>
            <a:tailEnd/>
          </a:ln>
        </p:spPr>
      </p:pic>
      <p:sp>
        <p:nvSpPr>
          <p:cNvPr id="6" name="TextBox 5"/>
          <p:cNvSpPr txBox="1"/>
          <p:nvPr/>
        </p:nvSpPr>
        <p:spPr>
          <a:xfrm>
            <a:off x="609600" y="1828800"/>
            <a:ext cx="2819400" cy="923330"/>
          </a:xfrm>
          <a:prstGeom prst="rect">
            <a:avLst/>
          </a:prstGeom>
          <a:noFill/>
        </p:spPr>
        <p:txBody>
          <a:bodyPr wrap="square" rtlCol="0">
            <a:spAutoFit/>
          </a:bodyPr>
          <a:lstStyle/>
          <a:p>
            <a:pPr>
              <a:spcBef>
                <a:spcPct val="50000"/>
              </a:spcBef>
            </a:pPr>
            <a:r>
              <a:rPr lang="en-US" dirty="0" smtClean="0"/>
              <a:t>Tomb of Christ in the Church of the Holy </a:t>
            </a:r>
            <a:r>
              <a:rPr lang="en-US" dirty="0" err="1" smtClean="0"/>
              <a:t>Sepulchre</a:t>
            </a:r>
            <a:r>
              <a:rPr lang="en-US" dirty="0" smtClean="0"/>
              <a:t> </a:t>
            </a:r>
            <a:endParaRPr lang="en-US" dirty="0"/>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 History of Unrest</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US" sz="2800" dirty="0" smtClean="0"/>
              <a:t>Israeli Jews trace roots to the Hebrews, who settled the region in ancient times and believed God had given them the land as a permanent home</a:t>
            </a:r>
          </a:p>
          <a:p>
            <a:pPr>
              <a:lnSpc>
                <a:spcPct val="80000"/>
              </a:lnSpc>
            </a:pPr>
            <a:r>
              <a:rPr lang="en-US" sz="2800" dirty="0" smtClean="0"/>
              <a:t>Over time, wars and persecutions drove many of the Jews out of the area</a:t>
            </a:r>
          </a:p>
          <a:p>
            <a:pPr>
              <a:lnSpc>
                <a:spcPct val="80000"/>
              </a:lnSpc>
            </a:pPr>
            <a:r>
              <a:rPr lang="en-US" sz="2800" dirty="0" smtClean="0"/>
              <a:t>Israel was founded as a Jewish homeland in 1948</a:t>
            </a:r>
          </a:p>
          <a:p>
            <a:pPr>
              <a:lnSpc>
                <a:spcPct val="80000"/>
              </a:lnSpc>
            </a:pPr>
            <a:r>
              <a:rPr lang="en-US" sz="2800" dirty="0" smtClean="0"/>
              <a:t>Arabs of the region, did not want a Jewish state on territory that had </a:t>
            </a:r>
            <a:r>
              <a:rPr lang="en-US" sz="2800" smtClean="0"/>
              <a:t>been their </a:t>
            </a:r>
            <a:r>
              <a:rPr lang="en-US" sz="2800" dirty="0" smtClean="0"/>
              <a:t>homeland for centuries</a:t>
            </a:r>
          </a:p>
          <a:p>
            <a:pPr>
              <a:lnSpc>
                <a:spcPct val="80000"/>
              </a:lnSpc>
            </a:pPr>
            <a:r>
              <a:rPr lang="en-US" sz="2800" dirty="0" smtClean="0"/>
              <a:t>Conflict broke out between the Arabs and Jews and still continues today</a:t>
            </a:r>
          </a:p>
          <a:p>
            <a:endParaRPr lang="en-US" dirty="0"/>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800px-Dead_sea_newspaper">
            <a:hlinkClick r:id="rId2"/>
          </p:cNvPr>
          <p:cNvPicPr>
            <a:picLocks noChangeAspect="1" noChangeArrowheads="1"/>
          </p:cNvPicPr>
          <p:nvPr/>
        </p:nvPicPr>
        <p:blipFill>
          <a:blip r:embed="rId3"/>
          <a:srcRect/>
          <a:stretch>
            <a:fillRect/>
          </a:stretch>
        </p:blipFill>
        <p:spPr bwMode="auto">
          <a:xfrm>
            <a:off x="381000" y="228600"/>
            <a:ext cx="8331200" cy="62484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914400"/>
          </a:xfrm>
        </p:spPr>
        <p:txBody>
          <a:bodyPr>
            <a:normAutofit fontScale="90000"/>
          </a:bodyPr>
          <a:lstStyle/>
          <a:p>
            <a:r>
              <a:rPr lang="en-US" dirty="0" smtClean="0"/>
              <a:t>2. Tigris &amp; Euphrates Rivers</a:t>
            </a:r>
            <a:br>
              <a:rPr lang="en-US" dirty="0" smtClean="0"/>
            </a:br>
            <a:endParaRPr lang="en-US" dirty="0"/>
          </a:p>
        </p:txBody>
      </p:sp>
      <p:sp>
        <p:nvSpPr>
          <p:cNvPr id="3" name="Content Placeholder 2"/>
          <p:cNvSpPr>
            <a:spLocks noGrp="1"/>
          </p:cNvSpPr>
          <p:nvPr>
            <p:ph sz="quarter" idx="1"/>
          </p:nvPr>
        </p:nvSpPr>
        <p:spPr>
          <a:xfrm>
            <a:off x="301752" y="1527048"/>
            <a:ext cx="8503920" cy="5026152"/>
          </a:xfrm>
        </p:spPr>
        <p:txBody>
          <a:bodyPr>
            <a:normAutofit fontScale="85000" lnSpcReduction="20000"/>
          </a:bodyPr>
          <a:lstStyle/>
          <a:p>
            <a:pPr lvl="1"/>
            <a:r>
              <a:rPr lang="en-US" sz="3600" dirty="0" smtClean="0"/>
              <a:t>Supported ancient river valley civilizations Mesopotamia “land between two rivers”</a:t>
            </a:r>
          </a:p>
          <a:p>
            <a:pPr lvl="1"/>
            <a:r>
              <a:rPr lang="en-US" sz="3600" dirty="0" smtClean="0"/>
              <a:t>Sumerian civilization – one of the 1</a:t>
            </a:r>
            <a:r>
              <a:rPr lang="en-US" sz="3600" baseline="30000" dirty="0" smtClean="0"/>
              <a:t>st</a:t>
            </a:r>
            <a:r>
              <a:rPr lang="en-US" sz="3600" dirty="0" smtClean="0"/>
              <a:t> major civilizations (developed one of the 1</a:t>
            </a:r>
            <a:r>
              <a:rPr lang="en-US" sz="3600" baseline="30000" dirty="0" smtClean="0"/>
              <a:t>st</a:t>
            </a:r>
            <a:r>
              <a:rPr lang="en-US" sz="3600" dirty="0" smtClean="0"/>
              <a:t> forms of writing)</a:t>
            </a:r>
          </a:p>
          <a:p>
            <a:pPr lvl="1"/>
            <a:r>
              <a:rPr lang="en-US" sz="3600" dirty="0" smtClean="0"/>
              <a:t>Originate in the mountains of eastern Turkey &amp; flow southeast through Syria &amp; Iraq</a:t>
            </a:r>
          </a:p>
          <a:p>
            <a:pPr lvl="1"/>
            <a:r>
              <a:rPr lang="en-US" sz="3600" dirty="0" smtClean="0"/>
              <a:t>Area believed to be the first place to practice domestication of plants &amp; animals (farming &amp; livestock)</a:t>
            </a:r>
          </a:p>
          <a:p>
            <a:endParaRPr lang="en-US" dirty="0"/>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Tigris &amp; Euphrates</a:t>
            </a:r>
            <a:endParaRPr lang="en-US" dirty="0"/>
          </a:p>
        </p:txBody>
      </p:sp>
      <p:pic>
        <p:nvPicPr>
          <p:cNvPr id="48130" name="Picture 2" descr="http://rst.gsfc.nasa.gov/Sect6/Kuwait.JPG"/>
          <p:cNvPicPr>
            <a:picLocks noChangeAspect="1" noChangeArrowheads="1"/>
          </p:cNvPicPr>
          <p:nvPr/>
        </p:nvPicPr>
        <p:blipFill>
          <a:blip r:embed="rId2"/>
          <a:srcRect/>
          <a:stretch>
            <a:fillRect/>
          </a:stretch>
        </p:blipFill>
        <p:spPr bwMode="auto">
          <a:xfrm>
            <a:off x="2057400" y="990600"/>
            <a:ext cx="5448300" cy="5593588"/>
          </a:xfrm>
          <a:prstGeom prst="rect">
            <a:avLst/>
          </a:prstGeom>
          <a:noFill/>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Tigris River</a:t>
            </a:r>
            <a:endParaRPr lang="en-US" dirty="0"/>
          </a:p>
        </p:txBody>
      </p:sp>
      <p:pic>
        <p:nvPicPr>
          <p:cNvPr id="3" name="Picture 10" descr="00012BBA"/>
          <p:cNvPicPr>
            <a:picLocks noChangeAspect="1" noChangeArrowheads="1"/>
          </p:cNvPicPr>
          <p:nvPr/>
        </p:nvPicPr>
        <p:blipFill>
          <a:blip r:embed="rId2"/>
          <a:srcRect/>
          <a:stretch>
            <a:fillRect/>
          </a:stretch>
        </p:blipFill>
        <p:spPr bwMode="auto">
          <a:xfrm>
            <a:off x="762000" y="1600200"/>
            <a:ext cx="7486650" cy="50609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Euphrates River</a:t>
            </a:r>
            <a:endParaRPr lang="en-US" dirty="0"/>
          </a:p>
        </p:txBody>
      </p:sp>
      <p:pic>
        <p:nvPicPr>
          <p:cNvPr id="4" name="Picture 6" descr="800px-ArRaqqahEuphrates">
            <a:hlinkClick r:id="rId2"/>
          </p:cNvPr>
          <p:cNvPicPr>
            <a:picLocks noGrp="1" noChangeAspect="1" noChangeArrowheads="1"/>
          </p:cNvPicPr>
          <p:nvPr>
            <p:ph sz="quarter" idx="1"/>
          </p:nvPr>
        </p:nvPicPr>
        <p:blipFill>
          <a:blip r:embed="rId3"/>
          <a:stretch>
            <a:fillRect/>
          </a:stretch>
        </p:blipFill>
        <p:spPr bwMode="auto">
          <a:xfrm>
            <a:off x="990600" y="1524000"/>
            <a:ext cx="7226566" cy="48147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OIL</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3300" dirty="0" smtClean="0">
                <a:solidFill>
                  <a:srgbClr val="000000"/>
                </a:solidFill>
              </a:rPr>
              <a:t>The most important natural resource (after water) in the region is petroleum</a:t>
            </a:r>
          </a:p>
          <a:p>
            <a:pPr marL="342900" lvl="1" indent="-342900">
              <a:buFont typeface="Arial" pitchFamily="34" charset="0"/>
              <a:buChar char="•"/>
            </a:pPr>
            <a:r>
              <a:rPr lang="en-US" sz="3300" dirty="0" smtClean="0"/>
              <a:t>½ of the world’s oil reserves are found in the region</a:t>
            </a:r>
            <a:endParaRPr lang="en-US" sz="3300" dirty="0" smtClean="0">
              <a:solidFill>
                <a:srgbClr val="000000"/>
              </a:solidFill>
            </a:endParaRPr>
          </a:p>
          <a:p>
            <a:r>
              <a:rPr lang="en-US" sz="3300" dirty="0" smtClean="0">
                <a:solidFill>
                  <a:srgbClr val="000000"/>
                </a:solidFill>
              </a:rPr>
              <a:t>Region  produces about 30% of the world’s supply</a:t>
            </a:r>
          </a:p>
          <a:p>
            <a:pPr marL="342900" lvl="1" indent="-342900">
              <a:buFont typeface="Arial" pitchFamily="34" charset="0"/>
              <a:buChar char="•"/>
            </a:pPr>
            <a:r>
              <a:rPr lang="en-US" sz="3300" dirty="0" smtClean="0"/>
              <a:t>Saudi Arabia is one of the world’s top producers of crude oil</a:t>
            </a:r>
          </a:p>
          <a:p>
            <a:r>
              <a:rPr lang="en-US" sz="3300" dirty="0" smtClean="0">
                <a:solidFill>
                  <a:srgbClr val="000000"/>
                </a:solidFill>
              </a:rPr>
              <a:t>Wealth from oil has brought about a great deal of industrial growth</a:t>
            </a:r>
          </a:p>
          <a:p>
            <a:r>
              <a:rPr lang="en-US" sz="3300" dirty="0" smtClean="0">
                <a:solidFill>
                  <a:srgbClr val="000000"/>
                </a:solidFill>
              </a:rPr>
              <a:t>Only about 5% of the oil is actually refined in the region</a:t>
            </a:r>
          </a:p>
          <a:p>
            <a:r>
              <a:rPr lang="en-US" sz="3300" dirty="0" smtClean="0">
                <a:solidFill>
                  <a:srgbClr val="000000"/>
                </a:solidFill>
              </a:rPr>
              <a:t>Most is exported in crude form to industrialized countries</a:t>
            </a:r>
          </a:p>
          <a:p>
            <a:endParaRPr lang="en-US" dirty="0"/>
          </a:p>
        </p:txBody>
      </p:sp>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TotalTime>
  <Words>1074</Words>
  <Application>Microsoft Office PowerPoint</Application>
  <PresentationFormat>On-screen Show (4:3)</PresentationFormat>
  <Paragraphs>134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Civic</vt:lpstr>
      <vt:lpstr>Southwest Asia</vt:lpstr>
      <vt:lpstr>1. Dead Sea</vt:lpstr>
      <vt:lpstr>Slide 3</vt:lpstr>
      <vt:lpstr>Slide 4</vt:lpstr>
      <vt:lpstr>2. Tigris &amp; Euphrates Rivers </vt:lpstr>
      <vt:lpstr>Tigris &amp; Euphrates</vt:lpstr>
      <vt:lpstr>Tigris River</vt:lpstr>
      <vt:lpstr>Euphrates River</vt:lpstr>
      <vt:lpstr>3. OIL</vt:lpstr>
      <vt:lpstr>OIL – cont.</vt:lpstr>
      <vt:lpstr>Oil Field in Kuwait</vt:lpstr>
      <vt:lpstr>4. Deserts</vt:lpstr>
      <vt:lpstr>Deserts – cont.</vt:lpstr>
      <vt:lpstr>Deserts – cont.</vt:lpstr>
      <vt:lpstr>Rub' al Khali</vt:lpstr>
      <vt:lpstr>Deserts – cont.</vt:lpstr>
      <vt:lpstr>Negev Desert</vt:lpstr>
      <vt:lpstr>An-Nafud Desert</vt:lpstr>
      <vt:lpstr>Syrian Desert</vt:lpstr>
      <vt:lpstr>5. Population</vt:lpstr>
      <vt:lpstr>6. Major Languages</vt:lpstr>
      <vt:lpstr>7. Islam</vt:lpstr>
      <vt:lpstr>Sufi’ism</vt:lpstr>
      <vt:lpstr>Islam - cont.</vt:lpstr>
      <vt:lpstr>Islam – cont.</vt:lpstr>
      <vt:lpstr>Slide 26</vt:lpstr>
      <vt:lpstr>Dome of the Rock - Jerusalem</vt:lpstr>
      <vt:lpstr>8. Judaism</vt:lpstr>
      <vt:lpstr>Western Wall</vt:lpstr>
      <vt:lpstr>Slide 30</vt:lpstr>
      <vt:lpstr>9. Christianity</vt:lpstr>
      <vt:lpstr>Christianity – cont.</vt:lpstr>
      <vt:lpstr>Slide 33</vt:lpstr>
      <vt:lpstr>Slide 34</vt:lpstr>
      <vt:lpstr>10. A History of Unrest</vt:lpstr>
    </vt:vector>
  </TitlesOfParts>
  <Company>Madison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Asia</dc:title>
  <dc:creator>Willis, Diana</dc:creator>
  <cp:lastModifiedBy>Willis, Diana</cp:lastModifiedBy>
  <cp:revision>8</cp:revision>
  <dcterms:created xsi:type="dcterms:W3CDTF">2009-04-29T15:15:15Z</dcterms:created>
  <dcterms:modified xsi:type="dcterms:W3CDTF">2009-05-07T12:21:25Z</dcterms:modified>
</cp:coreProperties>
</file>