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7" r:id="rId18"/>
    <p:sldId id="295" r:id="rId19"/>
    <p:sldId id="296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  <p:sldId id="27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9A7F4-E0AC-4382-B6A3-48D88F1F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6BB87D-C97F-4004-BA18-4CD9AE5F68D2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9C88F68-99B1-4604-B9C7-1C01E8C53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en/e/ef/Indus_River_Delta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Bahai_how_delhi-dawn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1/16/K2-big.jpg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SOUTH ASIA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Top Ten</a:t>
            </a:r>
            <a:endParaRPr lang="en-US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/>
          <a:lstStyle/>
          <a:p>
            <a:r>
              <a:rPr lang="en-US" smtClean="0"/>
              <a:t>Indus River Delta, photo: NASA</a:t>
            </a:r>
          </a:p>
        </p:txBody>
      </p:sp>
      <p:pic>
        <p:nvPicPr>
          <p:cNvPr id="15363" name="Picture 5" descr="600px-Indus_River_Delt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430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Indus River - Pakistan</a:t>
            </a:r>
          </a:p>
        </p:txBody>
      </p:sp>
      <p:pic>
        <p:nvPicPr>
          <p:cNvPr id="16387" name="Picture 8" descr="Ind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76375"/>
            <a:ext cx="718185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Brahmaputra River</a:t>
            </a:r>
          </a:p>
        </p:txBody>
      </p:sp>
      <p:pic>
        <p:nvPicPr>
          <p:cNvPr id="17411" name="Picture 2" descr="River Brahmaputra at Dibrugarh by Sugato Lahiri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711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Ganges River – A Sacred River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Provides water for drinking, farming, &amp; transportation</a:t>
            </a:r>
          </a:p>
          <a:p>
            <a:r>
              <a:rPr lang="en-US" sz="3600" dirty="0" smtClean="0"/>
              <a:t>Spiritual significance</a:t>
            </a:r>
          </a:p>
          <a:p>
            <a:r>
              <a:rPr lang="en-US" sz="3600" dirty="0" smtClean="0"/>
              <a:t>According to Hindu beliefs, the Ganges brings life to its people, they worship the river as a goddess, &amp; believe water has healing powers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Ganges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 some places wide stone steps lead down to the river</a:t>
            </a:r>
          </a:p>
          <a:p>
            <a:r>
              <a:rPr lang="en-US" sz="4000" dirty="0" smtClean="0"/>
              <a:t>Pilgrims come from all parts of the world to drink &amp; bathe in its waters</a:t>
            </a:r>
          </a:p>
          <a:p>
            <a:r>
              <a:rPr lang="en-US" sz="4000" dirty="0" smtClean="0"/>
              <a:t>Also scatter ashes of deceased family members on the river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Ganges – Pure??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One of the most polluted rivers in the world</a:t>
            </a:r>
          </a:p>
          <a:p>
            <a:r>
              <a:rPr lang="en-US" sz="3200" dirty="0" smtClean="0"/>
              <a:t>Millions of gallons of raw sewage and waste flow into the river everyday</a:t>
            </a:r>
          </a:p>
          <a:p>
            <a:r>
              <a:rPr lang="en-US" sz="3200" dirty="0" smtClean="0"/>
              <a:t>Bodies of dead animals and even human corpses can be seen floating in the water</a:t>
            </a:r>
          </a:p>
          <a:p>
            <a:r>
              <a:rPr lang="en-US" sz="3200" dirty="0" smtClean="0"/>
              <a:t>Water is poisoned by toxic chemicals &amp; deadly bacteria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Ganges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Thousands who bathe or drink become ill with hepatitis, typhoid, &amp; cholera</a:t>
            </a:r>
          </a:p>
          <a:p>
            <a:r>
              <a:rPr lang="en-US" sz="3600" dirty="0" smtClean="0"/>
              <a:t>1986, Govt. tried to restore the health of the river, but progress has been slow</a:t>
            </a:r>
          </a:p>
          <a:p>
            <a:r>
              <a:rPr lang="en-US" sz="3600" dirty="0" smtClean="0"/>
              <a:t>Many Hindus believe that water is too holy to be harmed by pollution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143000"/>
          </a:xfrm>
        </p:spPr>
        <p:txBody>
          <a:bodyPr/>
          <a:lstStyle/>
          <a:p>
            <a:r>
              <a:rPr lang="en-US" smtClean="0"/>
              <a:t>The Ganges</a:t>
            </a:r>
          </a:p>
        </p:txBody>
      </p:sp>
      <p:pic>
        <p:nvPicPr>
          <p:cNvPr id="25603" name="Picture 2" descr="Ganges Riv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712470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066800"/>
          </a:xfrm>
        </p:spPr>
        <p:txBody>
          <a:bodyPr/>
          <a:lstStyle/>
          <a:p>
            <a:r>
              <a:rPr lang="en-US" dirty="0" smtClean="0"/>
              <a:t>The Ganges</a:t>
            </a:r>
          </a:p>
        </p:txBody>
      </p:sp>
      <p:pic>
        <p:nvPicPr>
          <p:cNvPr id="23555" name="Picture 8" descr="http://rds.yahoo.com/_ylt=A9G_bHOwHOZJlykBiiOjzbkF/SIG=195gkvcsp/EXP=1239903792/**http%3A/www.tropicalisland.de/india/uttar_pradesh/varanasi/images/VNS%2520Varanasi%2520or%2520Benares%2520-%2520Hindu%2520pilgrims%2520taking%2520a%2520bath%2520in%2520the%2520holy%2520Ganges%2520river%2520at%2520sunrise%2520at%2520Raja%2520Ghat%2520detail%25203008x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1534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447800"/>
          </a:xfrm>
        </p:spPr>
        <p:txBody>
          <a:bodyPr/>
          <a:lstStyle/>
          <a:p>
            <a:r>
              <a:rPr lang="en-US" smtClean="0"/>
              <a:t>The Ganges</a:t>
            </a:r>
          </a:p>
        </p:txBody>
      </p:sp>
      <p:pic>
        <p:nvPicPr>
          <p:cNvPr id="24579" name="Picture 2" descr="Sunrise at the shore of the Ganges Ri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90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Mountains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Himalayas</a:t>
            </a:r>
          </a:p>
          <a:p>
            <a:pPr lvl="1"/>
            <a:r>
              <a:rPr lang="en-US" smtClean="0"/>
              <a:t>More than 1,500 miles long &amp; hundreds of miles wide</a:t>
            </a:r>
          </a:p>
          <a:p>
            <a:pPr lvl="1"/>
            <a:r>
              <a:rPr lang="en-US" smtClean="0"/>
              <a:t>Mount Everest – world’s highest peak at 29,028 feet</a:t>
            </a:r>
          </a:p>
          <a:p>
            <a:pPr lvl="1"/>
            <a:r>
              <a:rPr lang="en-US" smtClean="0"/>
              <a:t>Nearly 2 dozen peaks each rising 24,000 feet or above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Monsoons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Seasonal winds greatly affect the climate of South Asia</a:t>
            </a:r>
          </a:p>
          <a:p>
            <a:r>
              <a:rPr lang="en-US" smtClean="0"/>
              <a:t>October – May, the winter winds blow from the north and northeast and are dry</a:t>
            </a:r>
          </a:p>
          <a:p>
            <a:r>
              <a:rPr lang="en-US" smtClean="0"/>
              <a:t>As summer nears, temps gradually rise.  The heated air also rises, which triggers a change in the wind direction.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pic>
        <p:nvPicPr>
          <p:cNvPr id="40963" name="Picture 8" descr="05809_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Monsoons</a:t>
            </a:r>
          </a:p>
        </p:txBody>
      </p:sp>
      <p:pic>
        <p:nvPicPr>
          <p:cNvPr id="41987" name="Picture 8" descr="2005-07-04-l--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557" y="1127708"/>
            <a:ext cx="8096031" cy="557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Monsoons</a:t>
            </a:r>
          </a:p>
        </p:txBody>
      </p:sp>
      <p:pic>
        <p:nvPicPr>
          <p:cNvPr id="43011" name="Picture 5" descr="miss_20040804_indiafloo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562591" cy="547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752600"/>
          </a:xfrm>
        </p:spPr>
        <p:txBody>
          <a:bodyPr/>
          <a:lstStyle/>
          <a:p>
            <a:r>
              <a:rPr lang="en-US" smtClean="0"/>
              <a:t>Monsoons</a:t>
            </a:r>
          </a:p>
        </p:txBody>
      </p:sp>
      <p:pic>
        <p:nvPicPr>
          <p:cNvPr id="44035" name="Picture 6" descr="96477661211431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92696"/>
            <a:ext cx="4343400" cy="56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8" descr="bangladesh3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810816"/>
            <a:ext cx="3973513" cy="60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Monsoons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June – September, winds blow from the Indian Ocean in the south &amp; southwest, carrying warm, moist air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Heavy rains provide the region with the largest portion of its yearly precipitation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Rainfall is heaviest in the eastern part  - some spots average 450 inches of rain a year</a:t>
            </a:r>
          </a:p>
        </p:txBody>
      </p:sp>
      <p:pic>
        <p:nvPicPr>
          <p:cNvPr id="45060" name="Picture 7" descr="612monso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025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Monsoons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r>
              <a:rPr lang="en-US" smtClean="0"/>
              <a:t>The rainfall is crucial to the millions that live in the region.</a:t>
            </a:r>
          </a:p>
          <a:p>
            <a:r>
              <a:rPr lang="en-US" smtClean="0"/>
              <a:t>They wait &amp; watch for the monsoon crossing the subcontinent</a:t>
            </a:r>
          </a:p>
          <a:p>
            <a:r>
              <a:rPr lang="en-US" smtClean="0"/>
              <a:t>The growing season is dependent on the monsoon rains.</a:t>
            </a:r>
          </a:p>
          <a:p>
            <a:r>
              <a:rPr lang="en-US" smtClean="0"/>
              <a:t>However, the monsoons often cause disastrous floods that ruin crops &amp; kill livestock &amp; people.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>
            <a:normAutofit fontScale="47500" lnSpcReduction="20000"/>
          </a:bodyPr>
          <a:lstStyle/>
          <a:p>
            <a:r>
              <a:rPr lang="en-US" sz="5900" dirty="0" smtClean="0"/>
              <a:t>Approximately 1.5 billion people live in South Asia</a:t>
            </a:r>
          </a:p>
          <a:p>
            <a:r>
              <a:rPr lang="en-US" sz="5900" dirty="0" smtClean="0"/>
              <a:t>Population density – 760 people per sq. mile</a:t>
            </a:r>
          </a:p>
          <a:p>
            <a:r>
              <a:rPr lang="en-US" sz="5900" dirty="0" smtClean="0"/>
              <a:t>7 times the world average</a:t>
            </a:r>
          </a:p>
          <a:p>
            <a:r>
              <a:rPr lang="en-US" sz="5900" dirty="0" smtClean="0"/>
              <a:t>If the rate of growth continues, the population could double in 40 years</a:t>
            </a:r>
          </a:p>
          <a:p>
            <a:endParaRPr lang="en-US" sz="5900" dirty="0" smtClean="0"/>
          </a:p>
          <a:p>
            <a:r>
              <a:rPr lang="en-US" sz="5900" dirty="0" smtClean="0"/>
              <a:t>India – ½ the size of the continental U.S. with more than 1.1 billion people</a:t>
            </a:r>
          </a:p>
          <a:p>
            <a:r>
              <a:rPr lang="en-US" sz="5900" dirty="0" smtClean="0"/>
              <a:t>Bangladesh – 2,454 people per square mile</a:t>
            </a:r>
          </a:p>
          <a:p>
            <a:pPr lvl="1"/>
            <a:r>
              <a:rPr lang="en-US" sz="5900" dirty="0" smtClean="0"/>
              <a:t>Causes serious problems such as not enough food to feed all the people.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Urbanization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% of South Asians living in urban areas is relatively low (15-28%)</a:t>
            </a:r>
          </a:p>
          <a:p>
            <a:r>
              <a:rPr lang="en-US" sz="3600" dirty="0" smtClean="0"/>
              <a:t>Many are migrating to urban areas in search of better jobs &amp; higher wages</a:t>
            </a:r>
          </a:p>
          <a:p>
            <a:r>
              <a:rPr lang="en-US" sz="3600" dirty="0" smtClean="0"/>
              <a:t>Cities are becoming overcrowded</a:t>
            </a:r>
          </a:p>
          <a:p>
            <a:r>
              <a:rPr lang="en-US" sz="3600" dirty="0" smtClean="0"/>
              <a:t>Strain on public facilities such as schools &amp; hospitals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Cities in South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Calcutta, India</a:t>
            </a:r>
          </a:p>
          <a:p>
            <a:r>
              <a:rPr lang="en-US" sz="4800" dirty="0" smtClean="0"/>
              <a:t>Mumbai (Bombay), India</a:t>
            </a:r>
          </a:p>
          <a:p>
            <a:r>
              <a:rPr lang="en-US" sz="4800" dirty="0" smtClean="0"/>
              <a:t>Delhi, India</a:t>
            </a:r>
          </a:p>
          <a:p>
            <a:r>
              <a:rPr lang="en-US" sz="4800" dirty="0" smtClean="0"/>
              <a:t>Dhaka, Bangladesh</a:t>
            </a:r>
          </a:p>
          <a:p>
            <a:r>
              <a:rPr lang="en-US" sz="4800" dirty="0" smtClean="0"/>
              <a:t>Islamabad, Pakistan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82000" cy="1752600"/>
          </a:xfrm>
        </p:spPr>
        <p:txBody>
          <a:bodyPr/>
          <a:lstStyle/>
          <a:p>
            <a:r>
              <a:rPr lang="en-US" smtClean="0"/>
              <a:t>Mount Everest</a:t>
            </a:r>
          </a:p>
        </p:txBody>
      </p:sp>
      <p:pic>
        <p:nvPicPr>
          <p:cNvPr id="6147" name="Picture 8" descr="ever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92788"/>
            <a:ext cx="8153400" cy="605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Calcutta, India</a:t>
            </a:r>
          </a:p>
        </p:txBody>
      </p:sp>
      <p:pic>
        <p:nvPicPr>
          <p:cNvPr id="9219" name="Picture 5" descr="KolkataTraff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38200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Mumbai (Bombay), India</a:t>
            </a:r>
          </a:p>
        </p:txBody>
      </p:sp>
      <p:pic>
        <p:nvPicPr>
          <p:cNvPr id="10243" name="Picture 6" descr="Bombay-mark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143000"/>
            <a:ext cx="6296025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Delhi, India</a:t>
            </a:r>
          </a:p>
        </p:txBody>
      </p:sp>
      <p:pic>
        <p:nvPicPr>
          <p:cNvPr id="11267" name="Picture 6" descr="Bahai_how_delhi-da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447800"/>
            <a:ext cx="89916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1524000" y="5638800"/>
            <a:ext cx="624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 tooltip="Enlarge"/>
              </a:rPr>
              <a:t> </a:t>
            </a:r>
            <a:endParaRPr lang="en-US"/>
          </a:p>
          <a:p>
            <a:r>
              <a:rPr lang="en-US"/>
              <a:t>Known in India as the "Lotus Temple", the Bahá'í House of Worship is one of the most famous landmarks in Delhi.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Dhaka, Bangladesh</a:t>
            </a:r>
          </a:p>
        </p:txBody>
      </p:sp>
      <p:pic>
        <p:nvPicPr>
          <p:cNvPr id="12291" name="Picture 5" descr="Dhaka-bangla-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62000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Islamabad, Pakistan</a:t>
            </a:r>
          </a:p>
        </p:txBody>
      </p:sp>
      <p:pic>
        <p:nvPicPr>
          <p:cNvPr id="13315" name="Picture 8" descr="Islamabad, Pakistan by Qaiser1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71575"/>
            <a:ext cx="7581900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6. Caste System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200" dirty="0" smtClean="0"/>
              <a:t>According to Hindu belief, each person is born into a caste &amp; has a certain moral duty, known as dharma, that is specific to that caste</a:t>
            </a:r>
          </a:p>
          <a:p>
            <a:pPr eaLnBrk="1" hangingPunct="1"/>
            <a:r>
              <a:rPr lang="en-US" sz="3200" dirty="0" smtClean="0"/>
              <a:t>A person can move into a different caste only through reincarnation</a:t>
            </a:r>
          </a:p>
          <a:p>
            <a:pPr eaLnBrk="1" hangingPunct="1"/>
            <a:r>
              <a:rPr lang="en-US" sz="3200" dirty="0" smtClean="0"/>
              <a:t>While the system brought social order, it also caused discrimination &amp; limited people’s ability to improve their lot in life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7. Religion - Hinduism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7239000" cy="5486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Grew out of Aryan culture &amp; incorporated the caste system</a:t>
            </a:r>
          </a:p>
          <a:p>
            <a:pPr eaLnBrk="1" hangingPunct="1"/>
            <a:r>
              <a:rPr lang="en-US" sz="3200" dirty="0" smtClean="0"/>
              <a:t>Polytheistic religion – recognize many gods &amp; goddess</a:t>
            </a:r>
          </a:p>
          <a:p>
            <a:pPr eaLnBrk="1" hangingPunct="1"/>
            <a:r>
              <a:rPr lang="en-US" sz="3200" dirty="0" smtClean="0"/>
              <a:t>A way of life &amp; a set of beliefs</a:t>
            </a:r>
          </a:p>
          <a:p>
            <a:pPr eaLnBrk="1" hangingPunct="1"/>
            <a:r>
              <a:rPr lang="en-US" sz="3200" dirty="0" smtClean="0"/>
              <a:t>Every individual must live according to his or her own dharma, or moral duty</a:t>
            </a:r>
          </a:p>
          <a:p>
            <a:pPr eaLnBrk="1" hangingPunct="1"/>
            <a:r>
              <a:rPr lang="en-US" sz="3200" dirty="0" smtClean="0"/>
              <a:t>All good actions are rewarded and bad deeds are punished according to the law of karma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Religion - Hinduism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5257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err="1" smtClean="0"/>
              <a:t>Samsara</a:t>
            </a:r>
            <a:r>
              <a:rPr lang="en-US" sz="3600" dirty="0" smtClean="0"/>
              <a:t> - Reincarnation – people are reborn repeatedly until they have overcome all their weaknesses &amp; earthly desires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At that point, they are released from the cycle of rebirth and reach </a:t>
            </a:r>
            <a:r>
              <a:rPr lang="en-US" sz="3600" dirty="0" err="1" smtClean="0"/>
              <a:t>Moksha</a:t>
            </a:r>
            <a:r>
              <a:rPr lang="en-US" sz="3600" dirty="0" smtClean="0"/>
              <a:t>, a state of changeless bliss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Hinduism sees all of the world’s religions as different paths toward the same goal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The Akshardham Hindu temple in Delhi, India </a:t>
            </a:r>
          </a:p>
        </p:txBody>
      </p:sp>
      <p:pic>
        <p:nvPicPr>
          <p:cNvPr id="22531" name="Picture 6" descr="Akshardhamindelh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8. Religion - Buddhism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219200"/>
            <a:ext cx="7239000" cy="5410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Approximately 563 BCE, in present-day Nepal, a prince was born – Siddhartha Gautama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had everything he could want, but because of his awareness of human suffering he went on a pilgrimage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After years of spiritual searching &amp; meditations, he perceived the true nature of human existence for the 1</a:t>
            </a:r>
            <a:r>
              <a:rPr lang="en-US" baseline="30000" dirty="0" smtClean="0"/>
              <a:t>st</a:t>
            </a:r>
            <a:r>
              <a:rPr lang="en-US" dirty="0" smtClean="0"/>
              <a:t> time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He became known as Buddha, or the Awakened One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Climbing Mt. Everest </a:t>
            </a:r>
          </a:p>
        </p:txBody>
      </p:sp>
      <p:pic>
        <p:nvPicPr>
          <p:cNvPr id="7171" name="Picture 5" descr="everes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23733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everes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600200"/>
            <a:ext cx="25971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9" descr="everest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026025"/>
            <a:ext cx="28194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everest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4621213"/>
            <a:ext cx="3524250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3" descr="everest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2057400"/>
            <a:ext cx="25574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Religion - Buddhism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Buddha spent the rest of his life trying to teach people they are suffering because they are overly attached to material things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 escape the chain of desire &amp; suffering which leads to endless rebirth, one must live by certain rules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No religious rituals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By following Buddha’s guidelines, people could enter a state of great insight, calm, &amp; happiness called Nirvana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9. Today’s Governments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governments in South Asia include democracies and monarchies</a:t>
            </a:r>
          </a:p>
          <a:p>
            <a:pPr eaLnBrk="1" hangingPunct="1"/>
            <a:r>
              <a:rPr lang="en-US" smtClean="0"/>
              <a:t>India – federal parliamentary republic</a:t>
            </a:r>
          </a:p>
          <a:p>
            <a:pPr eaLnBrk="1" hangingPunct="1"/>
            <a:r>
              <a:rPr lang="en-US" smtClean="0"/>
              <a:t>Sri Lanka &amp; Bangladesh – parliamentary systems</a:t>
            </a:r>
          </a:p>
          <a:p>
            <a:pPr eaLnBrk="1" hangingPunct="1"/>
            <a:r>
              <a:rPr lang="en-US" smtClean="0"/>
              <a:t>Pakistan – president elected indirectly by the legislature</a:t>
            </a:r>
          </a:p>
          <a:p>
            <a:pPr eaLnBrk="1" hangingPunct="1"/>
            <a:r>
              <a:rPr lang="en-US" smtClean="0"/>
              <a:t>Bhutan &amp; Nepal – constitutional monarchies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10. Struggling Economies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Large, rapidly growing populations</a:t>
            </a:r>
          </a:p>
          <a:p>
            <a:pPr eaLnBrk="1" hangingPunct="1"/>
            <a:r>
              <a:rPr lang="en-US" smtClean="0"/>
              <a:t>½ of the people of India live in poverty</a:t>
            </a:r>
          </a:p>
          <a:p>
            <a:pPr eaLnBrk="1" hangingPunct="1"/>
            <a:r>
              <a:rPr lang="en-US" smtClean="0"/>
              <a:t>Bangladesh – one of the poorest countries in the world</a:t>
            </a:r>
          </a:p>
          <a:p>
            <a:pPr eaLnBrk="1" hangingPunct="1"/>
            <a:r>
              <a:rPr lang="en-US" smtClean="0"/>
              <a:t>Most rely on subsistence farming to make a living in India, Bangladesh, &amp; Pakistan</a:t>
            </a:r>
          </a:p>
          <a:p>
            <a:pPr eaLnBrk="1" hangingPunct="1"/>
            <a:r>
              <a:rPr lang="en-US" smtClean="0"/>
              <a:t>Struggle to grow enough crops to feed their families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Mountains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Karakoram Mountains – along with the Himalayas create a barrier between the Indian subcontinent &amp; the rest of Asia, home of the 2</a:t>
            </a:r>
            <a:r>
              <a:rPr lang="en-US" baseline="30000" smtClean="0"/>
              <a:t>nd</a:t>
            </a:r>
            <a:r>
              <a:rPr lang="en-US" smtClean="0"/>
              <a:t> highest peak in the world – K2</a:t>
            </a:r>
          </a:p>
          <a:p>
            <a:r>
              <a:rPr lang="en-US" smtClean="0"/>
              <a:t>Vindya Mountains – central India</a:t>
            </a:r>
          </a:p>
          <a:p>
            <a:r>
              <a:rPr lang="en-US" smtClean="0"/>
              <a:t>Eastern Ghats &amp; Western Ghats – Deccan Plateau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8001000" cy="1371600"/>
          </a:xfrm>
        </p:spPr>
        <p:txBody>
          <a:bodyPr/>
          <a:lstStyle/>
          <a:p>
            <a:pPr algn="l"/>
            <a:r>
              <a:rPr lang="en-US" smtClean="0"/>
              <a:t>Karakoram Mountains</a:t>
            </a:r>
          </a:p>
        </p:txBody>
      </p:sp>
      <p:pic>
        <p:nvPicPr>
          <p:cNvPr id="9219" name="Picture 6" descr="450px-K2-bi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9906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1219200" y="15240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solidFill>
                  <a:schemeClr val="tx1"/>
                </a:solidFill>
              </a:rPr>
              <a:t>K2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7772400" cy="1066800"/>
          </a:xfrm>
        </p:spPr>
        <p:txBody>
          <a:bodyPr/>
          <a:lstStyle/>
          <a:p>
            <a:r>
              <a:rPr lang="en-US" dirty="0" smtClean="0"/>
              <a:t>Vindhya Mountains</a:t>
            </a:r>
          </a:p>
        </p:txBody>
      </p:sp>
      <p:pic>
        <p:nvPicPr>
          <p:cNvPr id="36866" name="Picture 2" descr="http://www.walkthroughindia.com/wp-content/uploads/2010/07/Vindhyachal-Mountain-Ran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7847189" cy="51054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Western Ghats</a:t>
            </a:r>
          </a:p>
        </p:txBody>
      </p:sp>
      <p:pic>
        <p:nvPicPr>
          <p:cNvPr id="35842" name="Picture 2" descr="http://wpcontent.answcdn.com/wikipedia/commons/thumb/c/c8/Western-Ghats-Matheran.jpg/256px-Western-Ghats-Mathe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River Systems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Rivers play a key role in supporting life in South Asia</a:t>
            </a:r>
          </a:p>
          <a:p>
            <a:pPr>
              <a:lnSpc>
                <a:spcPct val="90000"/>
              </a:lnSpc>
            </a:pPr>
            <a:r>
              <a:rPr lang="en-US" smtClean="0"/>
              <a:t>3 Great River Systems: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Indus – flows through Pakistan and empties into the Arabian Sea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Brahmaputra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The Ganges</a:t>
            </a:r>
          </a:p>
          <a:p>
            <a:pPr lvl="2">
              <a:lnSpc>
                <a:spcPct val="90000"/>
              </a:lnSpc>
            </a:pPr>
            <a:r>
              <a:rPr lang="en-US" smtClean="0"/>
              <a:t>These 2 flow east &amp; eventually join to form a broad delta along the Bay of Bengal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249</TotalTime>
  <Words>1111</Words>
  <Application>Microsoft Office PowerPoint</Application>
  <PresentationFormat>On-screen Show (4:3)</PresentationFormat>
  <Paragraphs>128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Metro</vt:lpstr>
      <vt:lpstr>SOUTH ASIA</vt:lpstr>
      <vt:lpstr>1. Mountains</vt:lpstr>
      <vt:lpstr>Mount Everest</vt:lpstr>
      <vt:lpstr>Climbing Mt. Everest </vt:lpstr>
      <vt:lpstr>Mountains</vt:lpstr>
      <vt:lpstr>Karakoram Mountains</vt:lpstr>
      <vt:lpstr>Vindhya Mountains</vt:lpstr>
      <vt:lpstr>Western Ghats</vt:lpstr>
      <vt:lpstr>2. River Systems</vt:lpstr>
      <vt:lpstr>Indus River Delta, photo: NASA</vt:lpstr>
      <vt:lpstr>Indus River - Pakistan</vt:lpstr>
      <vt:lpstr>Brahmaputra River</vt:lpstr>
      <vt:lpstr>Ganges River – A Sacred River</vt:lpstr>
      <vt:lpstr>The Ganges</vt:lpstr>
      <vt:lpstr>The Ganges – Pure??</vt:lpstr>
      <vt:lpstr>The Ganges</vt:lpstr>
      <vt:lpstr>The Ganges</vt:lpstr>
      <vt:lpstr>The Ganges</vt:lpstr>
      <vt:lpstr>The Ganges</vt:lpstr>
      <vt:lpstr>3. Monsoons</vt:lpstr>
      <vt:lpstr>Monsoons</vt:lpstr>
      <vt:lpstr>Monsoons</vt:lpstr>
      <vt:lpstr>Monsoons</vt:lpstr>
      <vt:lpstr>Monsoons</vt:lpstr>
      <vt:lpstr>Monsoons</vt:lpstr>
      <vt:lpstr>Monsoons</vt:lpstr>
      <vt:lpstr>4. Population</vt:lpstr>
      <vt:lpstr>5. Urbanization</vt:lpstr>
      <vt:lpstr>Largest Cities in South Asia</vt:lpstr>
      <vt:lpstr>Calcutta, India</vt:lpstr>
      <vt:lpstr>Mumbai (Bombay), India</vt:lpstr>
      <vt:lpstr>Delhi, India</vt:lpstr>
      <vt:lpstr>Dhaka, Bangladesh</vt:lpstr>
      <vt:lpstr>Islamabad, Pakistan</vt:lpstr>
      <vt:lpstr>6. Caste System</vt:lpstr>
      <vt:lpstr>7. Religion - Hinduism</vt:lpstr>
      <vt:lpstr>Religion - Hinduism</vt:lpstr>
      <vt:lpstr>The Akshardham Hindu temple in Delhi, India </vt:lpstr>
      <vt:lpstr>8. Religion - Buddhism</vt:lpstr>
      <vt:lpstr>Religion - Buddhism</vt:lpstr>
      <vt:lpstr>9. Today’s Governments</vt:lpstr>
      <vt:lpstr>10. Struggling Economies</vt:lpstr>
    </vt:vector>
  </TitlesOfParts>
  <Company>Madison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ASIA</dc:title>
  <dc:creator>Willis, Diana</dc:creator>
  <cp:lastModifiedBy>Massey, Todd L</cp:lastModifiedBy>
  <cp:revision>25</cp:revision>
  <dcterms:created xsi:type="dcterms:W3CDTF">2009-05-01T14:39:45Z</dcterms:created>
  <dcterms:modified xsi:type="dcterms:W3CDTF">2014-10-16T13:35:35Z</dcterms:modified>
</cp:coreProperties>
</file>