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71" r:id="rId3"/>
    <p:sldId id="257" r:id="rId4"/>
    <p:sldId id="258" r:id="rId5"/>
    <p:sldId id="259" r:id="rId6"/>
    <p:sldId id="260" r:id="rId7"/>
    <p:sldId id="261" r:id="rId8"/>
    <p:sldId id="263" r:id="rId9"/>
    <p:sldId id="262"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39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586583-2F84-4977-99FC-CB692FF461D2}" type="datetimeFigureOut">
              <a:rPr lang="en-US" smtClean="0"/>
              <a:t>3/19/2015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1FFA19-4B9E-475C-A0B1-5DBCFC7C82E2}" type="slidenum">
              <a:rPr lang="en-US" smtClean="0"/>
              <a:t>‹#›</a:t>
            </a:fld>
            <a:endParaRPr lang="en-US"/>
          </a:p>
        </p:txBody>
      </p:sp>
    </p:spTree>
    <p:extLst>
      <p:ext uri="{BB962C8B-B14F-4D97-AF65-F5344CB8AC3E}">
        <p14:creationId xmlns:p14="http://schemas.microsoft.com/office/powerpoint/2010/main" val="1409260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1FFA19-4B9E-475C-A0B1-5DBCFC7C82E2}"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688EE0B-DC29-48C8-9534-91123BEB2B8F}" type="datetimeFigureOut">
              <a:rPr lang="en-US" smtClean="0"/>
              <a:t>3/19/2015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F46D4B4-527B-4B75-8517-95476F75C2D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88EE0B-DC29-48C8-9534-91123BEB2B8F}" type="datetimeFigureOut">
              <a:rPr lang="en-US" smtClean="0"/>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6D4B4-527B-4B75-8517-95476F75C2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688EE0B-DC29-48C8-9534-91123BEB2B8F}" type="datetimeFigureOut">
              <a:rPr lang="en-US" smtClean="0"/>
              <a:t>3/19/2015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F46D4B4-527B-4B75-8517-95476F75C2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688EE0B-DC29-48C8-9534-91123BEB2B8F}" type="datetimeFigureOut">
              <a:rPr lang="en-US" smtClean="0"/>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F46D4B4-527B-4B75-8517-95476F75C2D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688EE0B-DC29-48C8-9534-91123BEB2B8F}" type="datetimeFigureOut">
              <a:rPr lang="en-US" smtClean="0"/>
              <a:t>3/19/2015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F46D4B4-527B-4B75-8517-95476F75C2D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688EE0B-DC29-48C8-9534-91123BEB2B8F}" type="datetimeFigureOut">
              <a:rPr lang="en-US" smtClean="0"/>
              <a:t>3/19/2015</a:t>
            </a:fld>
            <a:endParaRPr lang="en-US"/>
          </a:p>
        </p:txBody>
      </p:sp>
      <p:sp>
        <p:nvSpPr>
          <p:cNvPr id="10" name="Slide Number Placeholder 9"/>
          <p:cNvSpPr>
            <a:spLocks noGrp="1"/>
          </p:cNvSpPr>
          <p:nvPr>
            <p:ph type="sldNum" sz="quarter" idx="16"/>
          </p:nvPr>
        </p:nvSpPr>
        <p:spPr/>
        <p:txBody>
          <a:bodyPr rtlCol="0"/>
          <a:lstStyle/>
          <a:p>
            <a:fld id="{6F46D4B4-527B-4B75-8517-95476F75C2D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688EE0B-DC29-48C8-9534-91123BEB2B8F}" type="datetimeFigureOut">
              <a:rPr lang="en-US" smtClean="0"/>
              <a:t>3/19/2015</a:t>
            </a:fld>
            <a:endParaRPr lang="en-US"/>
          </a:p>
        </p:txBody>
      </p:sp>
      <p:sp>
        <p:nvSpPr>
          <p:cNvPr id="12" name="Slide Number Placeholder 11"/>
          <p:cNvSpPr>
            <a:spLocks noGrp="1"/>
          </p:cNvSpPr>
          <p:nvPr>
            <p:ph type="sldNum" sz="quarter" idx="16"/>
          </p:nvPr>
        </p:nvSpPr>
        <p:spPr/>
        <p:txBody>
          <a:bodyPr rtlCol="0"/>
          <a:lstStyle/>
          <a:p>
            <a:fld id="{6F46D4B4-527B-4B75-8517-95476F75C2D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88EE0B-DC29-48C8-9534-91123BEB2B8F}" type="datetimeFigureOut">
              <a:rPr lang="en-US" smtClean="0"/>
              <a:t>3/19/2015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F46D4B4-527B-4B75-8517-95476F75C2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8EE0B-DC29-48C8-9534-91123BEB2B8F}" type="datetimeFigureOut">
              <a:rPr lang="en-US" smtClean="0"/>
              <a:t>3/19/2015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F46D4B4-527B-4B75-8517-95476F75C2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688EE0B-DC29-48C8-9534-91123BEB2B8F}" type="datetimeFigureOut">
              <a:rPr lang="en-US" smtClean="0"/>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F46D4B4-527B-4B75-8517-95476F75C2D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688EE0B-DC29-48C8-9534-91123BEB2B8F}" type="datetimeFigureOut">
              <a:rPr lang="en-US" smtClean="0"/>
              <a:t>3/19/2015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F46D4B4-527B-4B75-8517-95476F75C2D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688EE0B-DC29-48C8-9534-91123BEB2B8F}" type="datetimeFigureOut">
              <a:rPr lang="en-US" smtClean="0"/>
              <a:t>3/19/2015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F46D4B4-527B-4B75-8517-95476F75C2D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Great Society</a:t>
            </a:r>
            <a:endParaRPr lang="en-US" dirty="0"/>
          </a:p>
        </p:txBody>
      </p:sp>
      <p:sp>
        <p:nvSpPr>
          <p:cNvPr id="3" name="Subtitle 2"/>
          <p:cNvSpPr>
            <a:spLocks noGrp="1"/>
          </p:cNvSpPr>
          <p:nvPr>
            <p:ph type="subTitle" idx="1"/>
          </p:nvPr>
        </p:nvSpPr>
        <p:spPr/>
        <p:txBody>
          <a:bodyPr/>
          <a:lstStyle/>
          <a:p>
            <a:r>
              <a:rPr lang="en-US" dirty="0" smtClean="0"/>
              <a:t>Lesson 4: Test 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Building the Great Society</a:t>
            </a:r>
            <a:endParaRPr lang="en-US" dirty="0"/>
          </a:p>
        </p:txBody>
      </p:sp>
      <p:sp>
        <p:nvSpPr>
          <p:cNvPr id="3" name="Content Placeholder 2"/>
          <p:cNvSpPr>
            <a:spLocks noGrp="1"/>
          </p:cNvSpPr>
          <p:nvPr>
            <p:ph sz="quarter" idx="2"/>
          </p:nvPr>
        </p:nvSpPr>
        <p:spPr>
          <a:xfrm>
            <a:off x="609600" y="2438400"/>
            <a:ext cx="3886200" cy="4419600"/>
          </a:xfrm>
        </p:spPr>
        <p:txBody>
          <a:bodyPr>
            <a:normAutofit fontScale="77500" lnSpcReduction="20000"/>
          </a:bodyPr>
          <a:lstStyle/>
          <a:p>
            <a:r>
              <a:rPr lang="en-US" dirty="0" smtClean="0"/>
              <a:t>Built 240,000 units of low-rent public housing</a:t>
            </a:r>
          </a:p>
          <a:p>
            <a:r>
              <a:rPr lang="en-US" dirty="0" smtClean="0"/>
              <a:t>Helped low- and moderate-income families pay for better private housing</a:t>
            </a:r>
          </a:p>
          <a:p>
            <a:r>
              <a:rPr lang="en-US" dirty="0" smtClean="0"/>
              <a:t>Established the Department of Housing and Urban Development (HUD)</a:t>
            </a:r>
          </a:p>
          <a:p>
            <a:r>
              <a:rPr lang="en-US" dirty="0" smtClean="0"/>
              <a:t>Appointed Robert Weaver, the first African-American cabinet member in American history, as Secretary of HUD.</a:t>
            </a:r>
          </a:p>
          <a:p>
            <a:endParaRPr lang="en-US" dirty="0"/>
          </a:p>
        </p:txBody>
      </p:sp>
      <p:sp>
        <p:nvSpPr>
          <p:cNvPr id="4" name="Content Placeholder 3"/>
          <p:cNvSpPr>
            <a:spLocks noGrp="1"/>
          </p:cNvSpPr>
          <p:nvPr>
            <p:ph sz="quarter" idx="4"/>
          </p:nvPr>
        </p:nvSpPr>
        <p:spPr>
          <a:xfrm>
            <a:off x="4800600" y="2438400"/>
            <a:ext cx="3886200" cy="4419600"/>
          </a:xfrm>
        </p:spPr>
        <p:txBody>
          <a:bodyPr>
            <a:normAutofit fontScale="77500" lnSpcReduction="20000"/>
          </a:bodyPr>
          <a:lstStyle/>
          <a:p>
            <a:r>
              <a:rPr lang="en-US" dirty="0" smtClean="0"/>
              <a:t>Immigration Act of 1924 and National Origins Act of 1924 established immigration quotas that discriminated strongly against people from outside Western Europe—especially eastern Europeans and Asians.</a:t>
            </a:r>
          </a:p>
          <a:p>
            <a:r>
              <a:rPr lang="en-US" dirty="0" smtClean="0"/>
              <a:t>Immigration Act of 1965 opened the door for many non-European immigrants to settle in the United States by ending quotas based on nationality.</a:t>
            </a:r>
          </a:p>
        </p:txBody>
      </p:sp>
      <p:sp>
        <p:nvSpPr>
          <p:cNvPr id="5" name="Text Placeholder 4"/>
          <p:cNvSpPr>
            <a:spLocks noGrp="1"/>
          </p:cNvSpPr>
          <p:nvPr>
            <p:ph type="body" sz="quarter" idx="1"/>
          </p:nvPr>
        </p:nvSpPr>
        <p:spPr/>
        <p:txBody>
          <a:bodyPr/>
          <a:lstStyle/>
          <a:p>
            <a:pPr algn="ctr"/>
            <a:r>
              <a:rPr lang="en-US" dirty="0" smtClean="0"/>
              <a:t>Housing</a:t>
            </a:r>
            <a:endParaRPr lang="en-US" dirty="0"/>
          </a:p>
        </p:txBody>
      </p:sp>
      <p:sp>
        <p:nvSpPr>
          <p:cNvPr id="6" name="Text Placeholder 5"/>
          <p:cNvSpPr>
            <a:spLocks noGrp="1"/>
          </p:cNvSpPr>
          <p:nvPr>
            <p:ph type="body" sz="quarter" idx="3"/>
          </p:nvPr>
        </p:nvSpPr>
        <p:spPr/>
        <p:txBody>
          <a:bodyPr/>
          <a:lstStyle/>
          <a:p>
            <a:pPr algn="ctr"/>
            <a:r>
              <a:rPr lang="en-US" dirty="0" smtClean="0"/>
              <a:t>Immigration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Building the Great Society</a:t>
            </a:r>
            <a:endParaRPr lang="en-US" dirty="0"/>
          </a:p>
        </p:txBody>
      </p:sp>
      <p:sp>
        <p:nvSpPr>
          <p:cNvPr id="3" name="Content Placeholder 2"/>
          <p:cNvSpPr>
            <a:spLocks noGrp="1"/>
          </p:cNvSpPr>
          <p:nvPr>
            <p:ph sz="quarter" idx="2"/>
          </p:nvPr>
        </p:nvSpPr>
        <p:spPr/>
        <p:txBody>
          <a:bodyPr>
            <a:normAutofit fontScale="92500" lnSpcReduction="20000"/>
          </a:bodyPr>
          <a:lstStyle/>
          <a:p>
            <a:r>
              <a:rPr lang="en-US" dirty="0" smtClean="0"/>
              <a:t>Rachel Carson’s </a:t>
            </a:r>
            <a:r>
              <a:rPr lang="en-US" i="1" dirty="0" smtClean="0"/>
              <a:t>Silent Spring</a:t>
            </a:r>
            <a:r>
              <a:rPr lang="en-US" dirty="0" smtClean="0"/>
              <a:t> exposed the dangers of pesticides.</a:t>
            </a:r>
          </a:p>
          <a:p>
            <a:r>
              <a:rPr lang="en-US" dirty="0" smtClean="0"/>
              <a:t>Water Quality Act of 1965: required states to clean up rivers.  </a:t>
            </a:r>
          </a:p>
          <a:p>
            <a:r>
              <a:rPr lang="en-US" dirty="0" smtClean="0"/>
              <a:t>The government also sought out the worst chemical polluters.  </a:t>
            </a:r>
            <a:endParaRPr lang="en-US" dirty="0"/>
          </a:p>
        </p:txBody>
      </p:sp>
      <p:sp>
        <p:nvSpPr>
          <p:cNvPr id="4" name="Content Placeholder 3"/>
          <p:cNvSpPr>
            <a:spLocks noGrp="1"/>
          </p:cNvSpPr>
          <p:nvPr>
            <p:ph sz="quarter" idx="4"/>
          </p:nvPr>
        </p:nvSpPr>
        <p:spPr/>
        <p:txBody>
          <a:bodyPr>
            <a:normAutofit fontScale="77500" lnSpcReduction="20000"/>
          </a:bodyPr>
          <a:lstStyle/>
          <a:p>
            <a:r>
              <a:rPr lang="en-US" dirty="0" smtClean="0"/>
              <a:t>Congress passed major safety laws like the truth-in-packaging law that set standards for labeling consumer goods.  </a:t>
            </a:r>
          </a:p>
          <a:p>
            <a:r>
              <a:rPr lang="en-US" dirty="0" smtClean="0"/>
              <a:t>Congress also established safety standards for automobiles and tires after Ralph Nader’s book, </a:t>
            </a:r>
            <a:r>
              <a:rPr lang="en-US" i="1" dirty="0" smtClean="0"/>
              <a:t>Unsafe at Any Speed</a:t>
            </a:r>
            <a:r>
              <a:rPr lang="en-US" dirty="0" smtClean="0"/>
              <a:t>, criticized the mobile industry for ignoring safety concerns.  </a:t>
            </a:r>
          </a:p>
          <a:p>
            <a:pPr>
              <a:buNone/>
            </a:pPr>
            <a:endParaRPr lang="en-US" dirty="0"/>
          </a:p>
        </p:txBody>
      </p:sp>
      <p:sp>
        <p:nvSpPr>
          <p:cNvPr id="5" name="Text Placeholder 4"/>
          <p:cNvSpPr>
            <a:spLocks noGrp="1"/>
          </p:cNvSpPr>
          <p:nvPr>
            <p:ph type="body" sz="quarter" idx="1"/>
          </p:nvPr>
        </p:nvSpPr>
        <p:spPr/>
        <p:txBody>
          <a:bodyPr/>
          <a:lstStyle/>
          <a:p>
            <a:pPr algn="ctr"/>
            <a:r>
              <a:rPr lang="en-US" dirty="0" smtClean="0"/>
              <a:t>The Environment</a:t>
            </a:r>
            <a:endParaRPr lang="en-US" dirty="0"/>
          </a:p>
        </p:txBody>
      </p:sp>
      <p:sp>
        <p:nvSpPr>
          <p:cNvPr id="6" name="Text Placeholder 5"/>
          <p:cNvSpPr>
            <a:spLocks noGrp="1"/>
          </p:cNvSpPr>
          <p:nvPr>
            <p:ph type="body" sz="quarter" idx="3"/>
          </p:nvPr>
        </p:nvSpPr>
        <p:spPr/>
        <p:txBody>
          <a:bodyPr/>
          <a:lstStyle/>
          <a:p>
            <a:pPr algn="ctr"/>
            <a:r>
              <a:rPr lang="en-US" dirty="0" smtClean="0"/>
              <a:t>Consumer Protection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Reforms of the Warren Court</a:t>
            </a:r>
            <a:endParaRPr lang="en-US" dirty="0"/>
          </a:p>
        </p:txBody>
      </p:sp>
      <p:sp>
        <p:nvSpPr>
          <p:cNvPr id="3" name="Content Placeholder 2"/>
          <p:cNvSpPr>
            <a:spLocks noGrp="1"/>
          </p:cNvSpPr>
          <p:nvPr>
            <p:ph sz="quarter" idx="1"/>
          </p:nvPr>
        </p:nvSpPr>
        <p:spPr>
          <a:xfrm>
            <a:off x="609600" y="1589566"/>
            <a:ext cx="4419600" cy="5268434"/>
          </a:xfrm>
        </p:spPr>
        <p:txBody>
          <a:bodyPr>
            <a:normAutofit fontScale="77500" lnSpcReduction="20000"/>
          </a:bodyPr>
          <a:lstStyle/>
          <a:p>
            <a:r>
              <a:rPr lang="en-US" dirty="0" smtClean="0"/>
              <a:t>The Supreme Court of the 1960s took an activist stance on leading issues with Chief Justice Earl Warren.  </a:t>
            </a:r>
          </a:p>
          <a:p>
            <a:r>
              <a:rPr lang="en-US" dirty="0" smtClean="0"/>
              <a:t>The Warren Court:</a:t>
            </a:r>
          </a:p>
          <a:p>
            <a:pPr lvl="1"/>
            <a:r>
              <a:rPr lang="en-US" dirty="0" smtClean="0"/>
              <a:t>Banned state-sanctioned prayer in public schools</a:t>
            </a:r>
          </a:p>
          <a:p>
            <a:pPr lvl="1"/>
            <a:r>
              <a:rPr lang="en-US" dirty="0" smtClean="0"/>
              <a:t>Declared state-required loyalty oaths unconstitutional</a:t>
            </a:r>
          </a:p>
          <a:p>
            <a:pPr lvl="1"/>
            <a:r>
              <a:rPr lang="en-US" dirty="0" smtClean="0"/>
              <a:t>Limited the power of communities to censor books and films</a:t>
            </a:r>
          </a:p>
          <a:p>
            <a:pPr lvl="1"/>
            <a:r>
              <a:rPr lang="en-US" dirty="0" smtClean="0"/>
              <a:t>Said that free speech included the wearing of black armbands to school by antiwar students.  </a:t>
            </a:r>
          </a:p>
          <a:p>
            <a:pPr lvl="1"/>
            <a:r>
              <a:rPr lang="en-US" dirty="0" smtClean="0"/>
              <a:t>Changed federal and state reapportionment and the criminal justice system.</a:t>
            </a:r>
            <a:endParaRPr lang="en-US" dirty="0"/>
          </a:p>
        </p:txBody>
      </p:sp>
      <p:pic>
        <p:nvPicPr>
          <p:cNvPr id="6146" name="Picture 2"/>
          <p:cNvPicPr>
            <a:picLocks noChangeAspect="1" noChangeArrowheads="1"/>
          </p:cNvPicPr>
          <p:nvPr/>
        </p:nvPicPr>
        <p:blipFill>
          <a:blip r:embed="rId3"/>
          <a:srcRect/>
          <a:stretch>
            <a:fillRect/>
          </a:stretch>
        </p:blipFill>
        <p:spPr bwMode="auto">
          <a:xfrm>
            <a:off x="5410200" y="1981200"/>
            <a:ext cx="3230880" cy="40386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Reapportionment</a:t>
            </a:r>
            <a:endParaRPr lang="en-US" dirty="0"/>
          </a:p>
        </p:txBody>
      </p:sp>
      <p:sp>
        <p:nvSpPr>
          <p:cNvPr id="4" name="Content Placeholder 3"/>
          <p:cNvSpPr>
            <a:spLocks noGrp="1"/>
          </p:cNvSpPr>
          <p:nvPr>
            <p:ph sz="quarter" idx="2"/>
          </p:nvPr>
        </p:nvSpPr>
        <p:spPr>
          <a:xfrm>
            <a:off x="4495800" y="1589566"/>
            <a:ext cx="4235301" cy="5268433"/>
          </a:xfrm>
        </p:spPr>
        <p:txBody>
          <a:bodyPr>
            <a:normAutofit fontScale="92500" lnSpcReduction="20000"/>
          </a:bodyPr>
          <a:lstStyle/>
          <a:p>
            <a:r>
              <a:rPr lang="en-US" u="sng" dirty="0" smtClean="0"/>
              <a:t>Reapportionment</a:t>
            </a:r>
            <a:r>
              <a:rPr lang="en-US" dirty="0" smtClean="0"/>
              <a:t>: the way in which states redraw election districts based on the changing number of people in them.  </a:t>
            </a:r>
          </a:p>
          <a:p>
            <a:r>
              <a:rPr lang="en-US" dirty="0" smtClean="0"/>
              <a:t>By 1960, 80% of Americans lived in cities and suburbs.  However, many states had failed to change their congressional districts which gave voters in rural areas more representation and more power than those in urban areas.</a:t>
            </a:r>
            <a:endParaRPr lang="en-US" dirty="0"/>
          </a:p>
        </p:txBody>
      </p:sp>
      <p:pic>
        <p:nvPicPr>
          <p:cNvPr id="7170" name="Picture 2"/>
          <p:cNvPicPr>
            <a:picLocks noGrp="1" noChangeAspect="1" noChangeArrowheads="1"/>
          </p:cNvPicPr>
          <p:nvPr>
            <p:ph sz="quarter" idx="1"/>
          </p:nvPr>
        </p:nvPicPr>
        <p:blipFill>
          <a:blip r:embed="rId3"/>
          <a:srcRect/>
          <a:stretch>
            <a:fillRect/>
          </a:stretch>
        </p:blipFill>
        <p:spPr bwMode="auto">
          <a:xfrm rot="20488376">
            <a:off x="243553" y="2668270"/>
            <a:ext cx="4206889" cy="221913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Congressional Reapportionment</a:t>
            </a:r>
            <a:endParaRPr lang="en-US" dirty="0"/>
          </a:p>
        </p:txBody>
      </p:sp>
      <p:sp>
        <p:nvSpPr>
          <p:cNvPr id="6" name="Content Placeholder 5"/>
          <p:cNvSpPr>
            <a:spLocks noGrp="1"/>
          </p:cNvSpPr>
          <p:nvPr>
            <p:ph sz="quarter" idx="2"/>
          </p:nvPr>
        </p:nvSpPr>
        <p:spPr/>
        <p:txBody>
          <a:bodyPr>
            <a:normAutofit fontScale="92500" lnSpcReduction="10000"/>
          </a:bodyPr>
          <a:lstStyle/>
          <a:p>
            <a:r>
              <a:rPr lang="en-US" dirty="0" smtClean="0"/>
              <a:t>Stated that the government had the right to tell states to reapportion their districts for more equal representation and that they should be redrawn so that districts were equal in population.</a:t>
            </a:r>
            <a:endParaRPr lang="en-US" dirty="0"/>
          </a:p>
        </p:txBody>
      </p:sp>
      <p:sp>
        <p:nvSpPr>
          <p:cNvPr id="8" name="Content Placeholder 7"/>
          <p:cNvSpPr>
            <a:spLocks noGrp="1"/>
          </p:cNvSpPr>
          <p:nvPr>
            <p:ph sz="quarter" idx="4"/>
          </p:nvPr>
        </p:nvSpPr>
        <p:spPr>
          <a:xfrm>
            <a:off x="4800600" y="2514600"/>
            <a:ext cx="3886200" cy="3581400"/>
          </a:xfrm>
        </p:spPr>
        <p:txBody>
          <a:bodyPr>
            <a:normAutofit fontScale="92500" lnSpcReduction="10000"/>
          </a:bodyPr>
          <a:lstStyle/>
          <a:p>
            <a:r>
              <a:rPr lang="en-US" dirty="0" smtClean="0"/>
              <a:t>This extended the principle of “one person, one vote” to state legislative districts.  </a:t>
            </a:r>
          </a:p>
          <a:p>
            <a:r>
              <a:rPr lang="en-US" dirty="0" smtClean="0"/>
              <a:t>Both of these decisions led to a shift of political power throughout the nation from rural to urban areas.</a:t>
            </a:r>
            <a:endParaRPr lang="en-US" dirty="0"/>
          </a:p>
        </p:txBody>
      </p:sp>
      <p:sp>
        <p:nvSpPr>
          <p:cNvPr id="5" name="Text Placeholder 4"/>
          <p:cNvSpPr>
            <a:spLocks noGrp="1"/>
          </p:cNvSpPr>
          <p:nvPr>
            <p:ph type="body" sz="quarter" idx="1"/>
          </p:nvPr>
        </p:nvSpPr>
        <p:spPr/>
        <p:txBody>
          <a:bodyPr/>
          <a:lstStyle/>
          <a:p>
            <a:pPr algn="ctr"/>
            <a:r>
              <a:rPr lang="en-US" dirty="0" smtClean="0"/>
              <a:t>Baker v. Carr (1962)</a:t>
            </a:r>
            <a:endParaRPr lang="en-US" dirty="0"/>
          </a:p>
        </p:txBody>
      </p:sp>
      <p:sp>
        <p:nvSpPr>
          <p:cNvPr id="7" name="Text Placeholder 6"/>
          <p:cNvSpPr>
            <a:spLocks noGrp="1"/>
          </p:cNvSpPr>
          <p:nvPr>
            <p:ph type="body" sz="quarter" idx="3"/>
          </p:nvPr>
        </p:nvSpPr>
        <p:spPr/>
        <p:txBody>
          <a:bodyPr/>
          <a:lstStyle/>
          <a:p>
            <a:pPr algn="ctr"/>
            <a:r>
              <a:rPr lang="en-US" dirty="0" smtClean="0"/>
              <a:t>Reynolds v. Sims (1964)</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Rights of the Accused</a:t>
            </a:r>
            <a:endParaRPr lang="en-US" dirty="0"/>
          </a:p>
        </p:txBody>
      </p:sp>
      <p:sp>
        <p:nvSpPr>
          <p:cNvPr id="3" name="Content Placeholder 2"/>
          <p:cNvSpPr>
            <a:spLocks noGrp="1"/>
          </p:cNvSpPr>
          <p:nvPr>
            <p:ph sz="quarter" idx="1"/>
          </p:nvPr>
        </p:nvSpPr>
        <p:spPr/>
        <p:txBody>
          <a:bodyPr>
            <a:normAutofit fontScale="92500"/>
          </a:bodyPr>
          <a:lstStyle/>
          <a:p>
            <a:r>
              <a:rPr lang="en-US" dirty="0" err="1" smtClean="0"/>
              <a:t>Mapp</a:t>
            </a:r>
            <a:r>
              <a:rPr lang="en-US" dirty="0" smtClean="0"/>
              <a:t> v. Ohio (1961): </a:t>
            </a:r>
          </a:p>
          <a:p>
            <a:pPr lvl="1"/>
            <a:r>
              <a:rPr lang="en-US" dirty="0" smtClean="0"/>
              <a:t>Evidence seized illegally can not be used in state courts (the exclusionary rule).</a:t>
            </a:r>
          </a:p>
          <a:p>
            <a:r>
              <a:rPr lang="en-US" dirty="0" smtClean="0"/>
              <a:t>Gideon v. </a:t>
            </a:r>
            <a:r>
              <a:rPr lang="en-US" dirty="0" err="1" smtClean="0"/>
              <a:t>Wainright</a:t>
            </a:r>
            <a:r>
              <a:rPr lang="en-US" dirty="0" smtClean="0"/>
              <a:t> (1963): </a:t>
            </a:r>
          </a:p>
          <a:p>
            <a:pPr lvl="1"/>
            <a:r>
              <a:rPr lang="en-US" dirty="0" smtClean="0"/>
              <a:t>Required criminal courts to provide free legal counsel to those who could not afford it.</a:t>
            </a:r>
            <a:endParaRPr lang="en-US" dirty="0"/>
          </a:p>
        </p:txBody>
      </p:sp>
      <p:sp>
        <p:nvSpPr>
          <p:cNvPr id="4" name="Content Placeholder 3"/>
          <p:cNvSpPr>
            <a:spLocks noGrp="1"/>
          </p:cNvSpPr>
          <p:nvPr>
            <p:ph sz="quarter" idx="2"/>
          </p:nvPr>
        </p:nvSpPr>
        <p:spPr/>
        <p:txBody>
          <a:bodyPr>
            <a:normAutofit fontScale="92500"/>
          </a:bodyPr>
          <a:lstStyle/>
          <a:p>
            <a:r>
              <a:rPr lang="en-US" dirty="0" smtClean="0"/>
              <a:t>Escobedo v. Illinois (1964): </a:t>
            </a:r>
          </a:p>
          <a:p>
            <a:pPr lvl="1"/>
            <a:r>
              <a:rPr lang="en-US" dirty="0" smtClean="0"/>
              <a:t>An accused person has a right to have a lawyer represent during police questioning.</a:t>
            </a:r>
          </a:p>
          <a:p>
            <a:r>
              <a:rPr lang="en-US" dirty="0" smtClean="0"/>
              <a:t>Miranda v. Arizona: </a:t>
            </a:r>
          </a:p>
          <a:p>
            <a:pPr lvl="1"/>
            <a:r>
              <a:rPr lang="en-US" dirty="0" smtClean="0"/>
              <a:t>All suspects must be read their rights before questioning.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Impact of the Great Society</a:t>
            </a:r>
            <a:endParaRPr lang="en-US" dirty="0"/>
          </a:p>
        </p:txBody>
      </p:sp>
      <p:sp>
        <p:nvSpPr>
          <p:cNvPr id="3" name="Content Placeholder 2"/>
          <p:cNvSpPr>
            <a:spLocks noGrp="1"/>
          </p:cNvSpPr>
          <p:nvPr>
            <p:ph sz="quarter" idx="1"/>
          </p:nvPr>
        </p:nvSpPr>
        <p:spPr>
          <a:xfrm>
            <a:off x="609600" y="1589566"/>
            <a:ext cx="3886200" cy="5268433"/>
          </a:xfrm>
        </p:spPr>
        <p:txBody>
          <a:bodyPr>
            <a:normAutofit fontScale="85000" lnSpcReduction="20000"/>
          </a:bodyPr>
          <a:lstStyle/>
          <a:p>
            <a:r>
              <a:rPr lang="en-US" dirty="0" smtClean="0"/>
              <a:t>People disagree on whether  the changes made in the Great Society made the nation better or worse.  </a:t>
            </a:r>
          </a:p>
          <a:p>
            <a:r>
              <a:rPr lang="en-US" dirty="0" smtClean="0"/>
              <a:t>LBJ extended the power and reach of the federal government more than any other post WWII president.</a:t>
            </a:r>
          </a:p>
          <a:p>
            <a:r>
              <a:rPr lang="en-US" dirty="0" smtClean="0"/>
              <a:t>The “war on poverty” did help.  The number of poor people fell from 21% of the population in 1962 to 11% in 1973.  </a:t>
            </a:r>
            <a:endParaRPr lang="en-US" dirty="0"/>
          </a:p>
        </p:txBody>
      </p:sp>
      <p:sp>
        <p:nvSpPr>
          <p:cNvPr id="4" name="Content Placeholder 3"/>
          <p:cNvSpPr>
            <a:spLocks noGrp="1"/>
          </p:cNvSpPr>
          <p:nvPr>
            <p:ph sz="quarter" idx="2"/>
          </p:nvPr>
        </p:nvSpPr>
        <p:spPr>
          <a:xfrm>
            <a:off x="4844901" y="1589566"/>
            <a:ext cx="3886200" cy="5268433"/>
          </a:xfrm>
        </p:spPr>
        <p:txBody>
          <a:bodyPr>
            <a:normAutofit fontScale="85000" lnSpcReduction="20000"/>
          </a:bodyPr>
          <a:lstStyle/>
          <a:p>
            <a:r>
              <a:rPr lang="en-US" dirty="0" smtClean="0"/>
              <a:t>LBJ’s tax cut spurred the economy.  However, funding the Great Society caused for a growing budget deficit.</a:t>
            </a:r>
          </a:p>
          <a:p>
            <a:r>
              <a:rPr lang="en-US" dirty="0" smtClean="0"/>
              <a:t>A conservative backlash arose as a new group of Republican leaders were put into power.</a:t>
            </a:r>
          </a:p>
          <a:p>
            <a:r>
              <a:rPr lang="en-US" dirty="0" smtClean="0"/>
              <a:t>Also, the increase of Communist forces in Vietnam began to overshadow the goals of the Great Society.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I Can: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LBJ’s Path to Power</a:t>
            </a:r>
            <a:endParaRPr lang="en-US" dirty="0"/>
          </a:p>
        </p:txBody>
      </p:sp>
      <p:sp>
        <p:nvSpPr>
          <p:cNvPr id="4" name="Content Placeholder 3"/>
          <p:cNvSpPr>
            <a:spLocks noGrp="1"/>
          </p:cNvSpPr>
          <p:nvPr>
            <p:ph sz="quarter" idx="2"/>
          </p:nvPr>
        </p:nvSpPr>
        <p:spPr>
          <a:xfrm>
            <a:off x="4343400" y="1589566"/>
            <a:ext cx="4387701" cy="5268433"/>
          </a:xfrm>
        </p:spPr>
        <p:txBody>
          <a:bodyPr>
            <a:normAutofit fontScale="92500" lnSpcReduction="10000"/>
          </a:bodyPr>
          <a:lstStyle/>
          <a:p>
            <a:r>
              <a:rPr lang="en-US" dirty="0" smtClean="0"/>
              <a:t>Lyndon Baines Johnson  grew up in a middle class family in Blanco County, Texas.  </a:t>
            </a:r>
          </a:p>
          <a:p>
            <a:r>
              <a:rPr lang="en-US" dirty="0" smtClean="0"/>
              <a:t>LBJ entered politics in 1937  as a U.S. House Representative quickly establishing himself as a “New Dealer” and imitating FDR’s leadership style. </a:t>
            </a:r>
          </a:p>
          <a:p>
            <a:r>
              <a:rPr lang="en-US" dirty="0" smtClean="0"/>
              <a:t>Finally, in 1948, LBJ won the Democratic primary election for the Senate.</a:t>
            </a:r>
          </a:p>
          <a:p>
            <a:endParaRPr lang="en-US" dirty="0" smtClean="0"/>
          </a:p>
        </p:txBody>
      </p:sp>
      <p:pic>
        <p:nvPicPr>
          <p:cNvPr id="1027" name="Picture 3"/>
          <p:cNvPicPr>
            <a:picLocks noChangeAspect="1" noChangeArrowheads="1"/>
          </p:cNvPicPr>
          <p:nvPr/>
        </p:nvPicPr>
        <p:blipFill>
          <a:blip r:embed="rId3"/>
          <a:srcRect/>
          <a:stretch>
            <a:fillRect/>
          </a:stretch>
        </p:blipFill>
        <p:spPr bwMode="auto">
          <a:xfrm>
            <a:off x="457200" y="1828800"/>
            <a:ext cx="2674620" cy="3429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6" name="Picture 2"/>
          <p:cNvPicPr>
            <a:picLocks noChangeAspect="1" noChangeArrowheads="1"/>
          </p:cNvPicPr>
          <p:nvPr/>
        </p:nvPicPr>
        <p:blipFill>
          <a:blip r:embed="rId4"/>
          <a:srcRect/>
          <a:stretch>
            <a:fillRect/>
          </a:stretch>
        </p:blipFill>
        <p:spPr bwMode="auto">
          <a:xfrm>
            <a:off x="762000" y="3733800"/>
            <a:ext cx="3468414" cy="2514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A Master Politician</a:t>
            </a:r>
            <a:endParaRPr lang="en-US" dirty="0"/>
          </a:p>
        </p:txBody>
      </p:sp>
      <p:sp>
        <p:nvSpPr>
          <p:cNvPr id="3" name="Content Placeholder 2"/>
          <p:cNvSpPr>
            <a:spLocks noGrp="1"/>
          </p:cNvSpPr>
          <p:nvPr>
            <p:ph sz="quarter" idx="1"/>
          </p:nvPr>
        </p:nvSpPr>
        <p:spPr>
          <a:xfrm>
            <a:off x="533400" y="1589567"/>
            <a:ext cx="4419600" cy="5268433"/>
          </a:xfrm>
        </p:spPr>
        <p:txBody>
          <a:bodyPr>
            <a:normAutofit fontScale="77500" lnSpcReduction="20000"/>
          </a:bodyPr>
          <a:lstStyle/>
          <a:p>
            <a:r>
              <a:rPr lang="en-US" dirty="0" smtClean="0"/>
              <a:t>1955: Johnson becomes Senate majority leader.</a:t>
            </a:r>
          </a:p>
          <a:p>
            <a:r>
              <a:rPr lang="en-US" dirty="0" smtClean="0"/>
              <a:t>His legendary ability to persuade senators to support his bills became known as the “LBJ treatment.”  </a:t>
            </a:r>
          </a:p>
          <a:p>
            <a:r>
              <a:rPr lang="en-US" dirty="0" smtClean="0"/>
              <a:t>Such treatment helped pass the Civil Rights Act of 1957:  a voting rights measure that was the first civil rights legislation since Reconstruction.</a:t>
            </a:r>
          </a:p>
          <a:p>
            <a:r>
              <a:rPr lang="en-US" dirty="0" smtClean="0"/>
              <a:t>LBJ’s ability to get legislation passed and his Southern Protestant Background got the attention of JFK who asked Johnson to be his running mate helping him to win the 1960 presidential election.</a:t>
            </a:r>
            <a:endParaRPr lang="en-US" dirty="0"/>
          </a:p>
        </p:txBody>
      </p:sp>
      <p:pic>
        <p:nvPicPr>
          <p:cNvPr id="2050" name="Picture 2"/>
          <p:cNvPicPr>
            <a:picLocks noChangeAspect="1" noChangeArrowheads="1"/>
          </p:cNvPicPr>
          <p:nvPr/>
        </p:nvPicPr>
        <p:blipFill>
          <a:blip r:embed="rId3"/>
          <a:srcRect/>
          <a:stretch>
            <a:fillRect/>
          </a:stretch>
        </p:blipFill>
        <p:spPr bwMode="auto">
          <a:xfrm>
            <a:off x="4953000" y="1676400"/>
            <a:ext cx="3665342" cy="2667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1" name="Picture 3"/>
          <p:cNvPicPr>
            <a:picLocks noChangeAspect="1" noChangeArrowheads="1"/>
          </p:cNvPicPr>
          <p:nvPr/>
        </p:nvPicPr>
        <p:blipFill>
          <a:blip r:embed="rId4"/>
          <a:srcRect/>
          <a:stretch>
            <a:fillRect/>
          </a:stretch>
        </p:blipFill>
        <p:spPr bwMode="auto">
          <a:xfrm>
            <a:off x="5334000" y="3810000"/>
            <a:ext cx="3514725" cy="27336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Johnson’s Domestic Agenda</a:t>
            </a:r>
            <a:endParaRPr lang="en-US" dirty="0"/>
          </a:p>
        </p:txBody>
      </p:sp>
      <p:sp>
        <p:nvSpPr>
          <p:cNvPr id="4" name="Content Placeholder 3"/>
          <p:cNvSpPr>
            <a:spLocks noGrp="1"/>
          </p:cNvSpPr>
          <p:nvPr>
            <p:ph sz="quarter" idx="2"/>
          </p:nvPr>
        </p:nvSpPr>
        <p:spPr>
          <a:xfrm>
            <a:off x="4495800" y="1589566"/>
            <a:ext cx="4648199" cy="5268433"/>
          </a:xfrm>
        </p:spPr>
        <p:txBody>
          <a:bodyPr>
            <a:normAutofit fontScale="77500" lnSpcReduction="20000"/>
          </a:bodyPr>
          <a:lstStyle/>
          <a:p>
            <a:r>
              <a:rPr lang="en-US" dirty="0" smtClean="0"/>
              <a:t>Just two hours after Kennedy was killed, Johnson took the oath of office aboard Air Force One.</a:t>
            </a:r>
          </a:p>
          <a:p>
            <a:r>
              <a:rPr lang="en-US" dirty="0" smtClean="0"/>
              <a:t>Five days into his administration, he urged Congress to pass the civil rights and tax-cut bills that Kennedy had sent to Capitol Hill. </a:t>
            </a:r>
          </a:p>
          <a:p>
            <a:r>
              <a:rPr lang="en-US" dirty="0" smtClean="0"/>
              <a:t>February 1964: Congress passed a tax reduction of over $10 billion into law stimulating economic growth.</a:t>
            </a:r>
          </a:p>
          <a:p>
            <a:r>
              <a:rPr lang="en-US" dirty="0" smtClean="0"/>
              <a:t>July 1964: Johnson pushed the Civil Rights Act of 1964 through Congress by persuading Southern senators to stop blocking its passage.  The act prohibited discrimination based on race, religion, national origin, and sex granting the federal government the power to enforce its terms.</a:t>
            </a:r>
            <a:endParaRPr lang="en-US" dirty="0"/>
          </a:p>
        </p:txBody>
      </p:sp>
      <p:pic>
        <p:nvPicPr>
          <p:cNvPr id="3074" name="Picture 2"/>
          <p:cNvPicPr>
            <a:picLocks noChangeAspect="1" noChangeArrowheads="1"/>
          </p:cNvPicPr>
          <p:nvPr/>
        </p:nvPicPr>
        <p:blipFill>
          <a:blip r:embed="rId3"/>
          <a:srcRect/>
          <a:stretch>
            <a:fillRect/>
          </a:stretch>
        </p:blipFill>
        <p:spPr bwMode="auto">
          <a:xfrm>
            <a:off x="381000" y="1752600"/>
            <a:ext cx="3048000" cy="304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5" name="Picture 3"/>
          <p:cNvPicPr>
            <a:picLocks noChangeAspect="1" noChangeArrowheads="1"/>
          </p:cNvPicPr>
          <p:nvPr/>
        </p:nvPicPr>
        <p:blipFill>
          <a:blip r:embed="rId4"/>
          <a:srcRect/>
          <a:stretch>
            <a:fillRect/>
          </a:stretch>
        </p:blipFill>
        <p:spPr bwMode="auto">
          <a:xfrm>
            <a:off x="1371600" y="3047999"/>
            <a:ext cx="2667000" cy="33476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War on Poverty</a:t>
            </a:r>
            <a:endParaRPr lang="en-US" dirty="0"/>
          </a:p>
        </p:txBody>
      </p:sp>
      <p:sp>
        <p:nvSpPr>
          <p:cNvPr id="3" name="Content Placeholder 2"/>
          <p:cNvSpPr>
            <a:spLocks noGrp="1"/>
          </p:cNvSpPr>
          <p:nvPr>
            <p:ph sz="quarter" idx="1"/>
          </p:nvPr>
        </p:nvSpPr>
        <p:spPr>
          <a:xfrm>
            <a:off x="609600" y="1589566"/>
            <a:ext cx="3962400" cy="5268433"/>
          </a:xfrm>
        </p:spPr>
        <p:txBody>
          <a:bodyPr>
            <a:normAutofit fontScale="92500" lnSpcReduction="10000"/>
          </a:bodyPr>
          <a:lstStyle/>
          <a:p>
            <a:r>
              <a:rPr lang="en-US" dirty="0" smtClean="0"/>
              <a:t>1964: LBJ declares an “unconditional war on poverty in America” proposing legislation to help Americans prosper.</a:t>
            </a:r>
          </a:p>
          <a:p>
            <a:r>
              <a:rPr lang="en-US" dirty="0" smtClean="0"/>
              <a:t>August 1964: Congress enacted the Economic Opportunity Act which provided $1 billion for youth programs, antipoverty measures, small-business loans, and job training.</a:t>
            </a:r>
          </a:p>
          <a:p>
            <a:endParaRPr lang="en-US" dirty="0"/>
          </a:p>
        </p:txBody>
      </p:sp>
      <p:sp>
        <p:nvSpPr>
          <p:cNvPr id="5" name="Content Placeholder 2"/>
          <p:cNvSpPr>
            <a:spLocks noGrp="1"/>
          </p:cNvSpPr>
          <p:nvPr>
            <p:ph sz="quarter" idx="2"/>
          </p:nvPr>
        </p:nvSpPr>
        <p:spPr>
          <a:xfrm>
            <a:off x="4844901" y="1589566"/>
            <a:ext cx="3886200" cy="5268433"/>
          </a:xfrm>
        </p:spPr>
        <p:txBody>
          <a:bodyPr>
            <a:normAutofit fontScale="92500" lnSpcReduction="10000"/>
          </a:bodyPr>
          <a:lstStyle/>
          <a:p>
            <a:r>
              <a:rPr lang="en-US" dirty="0" smtClean="0"/>
              <a:t>EOA created:</a:t>
            </a:r>
          </a:p>
          <a:p>
            <a:pPr lvl="1"/>
            <a:r>
              <a:rPr lang="en-US" dirty="0" smtClean="0"/>
              <a:t> Job Corps Youth Training Program</a:t>
            </a:r>
          </a:p>
          <a:p>
            <a:pPr lvl="1"/>
            <a:r>
              <a:rPr lang="en-US" dirty="0" smtClean="0"/>
              <a:t>VISTA-Volunteers in Service to America</a:t>
            </a:r>
          </a:p>
          <a:p>
            <a:pPr lvl="1"/>
            <a:r>
              <a:rPr lang="en-US" dirty="0" smtClean="0"/>
              <a:t>Project Head Start      (an education program for underprivileged preschoolers)</a:t>
            </a:r>
          </a:p>
          <a:p>
            <a:pPr lvl="1"/>
            <a:r>
              <a:rPr lang="en-US" dirty="0" smtClean="0"/>
              <a:t>Community Action Program that encouraged poor people to participate in public-works programs.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1964 Election </a:t>
            </a:r>
            <a:endParaRPr lang="en-US" dirty="0"/>
          </a:p>
        </p:txBody>
      </p:sp>
      <p:sp>
        <p:nvSpPr>
          <p:cNvPr id="3" name="Content Placeholder 2"/>
          <p:cNvSpPr>
            <a:spLocks noGrp="1"/>
          </p:cNvSpPr>
          <p:nvPr>
            <p:ph sz="quarter" idx="1"/>
          </p:nvPr>
        </p:nvSpPr>
        <p:spPr>
          <a:xfrm>
            <a:off x="609600" y="1589566"/>
            <a:ext cx="4267200" cy="5268433"/>
          </a:xfrm>
        </p:spPr>
        <p:txBody>
          <a:bodyPr>
            <a:normAutofit fontScale="62500" lnSpcReduction="20000"/>
          </a:bodyPr>
          <a:lstStyle/>
          <a:p>
            <a:r>
              <a:rPr lang="en-US" sz="3400" dirty="0" smtClean="0"/>
              <a:t>Republicans nominated conservative senator Barry Goldwater of Arizona to oppose Johnson.</a:t>
            </a:r>
          </a:p>
          <a:p>
            <a:r>
              <a:rPr lang="en-US" sz="3400" dirty="0" smtClean="0"/>
              <a:t>He maintained that the federal government should not try to correct social and economic wrongs like poverty, discrimination, and lack of opportunity.</a:t>
            </a:r>
          </a:p>
          <a:p>
            <a:r>
              <a:rPr lang="en-US" sz="3400" dirty="0" smtClean="0"/>
              <a:t>He also threatened the use of nuclear weapons on Cuba and North Vietnam.</a:t>
            </a:r>
          </a:p>
          <a:p>
            <a:r>
              <a:rPr lang="en-US" sz="3400" dirty="0" smtClean="0"/>
              <a:t>However, America was in agreement with President Johnson’s policies.  As a result, LBJ won the election by a landslide and the Democrats increased their majority in Congress</a:t>
            </a:r>
            <a:r>
              <a:rPr lang="en-US" dirty="0" smtClean="0"/>
              <a:t>.</a:t>
            </a:r>
            <a:endParaRPr lang="en-US" dirty="0"/>
          </a:p>
        </p:txBody>
      </p:sp>
      <p:pic>
        <p:nvPicPr>
          <p:cNvPr id="4098" name="Picture 2"/>
          <p:cNvPicPr>
            <a:picLocks noChangeAspect="1" noChangeArrowheads="1"/>
          </p:cNvPicPr>
          <p:nvPr/>
        </p:nvPicPr>
        <p:blipFill>
          <a:blip r:embed="rId3"/>
          <a:srcRect/>
          <a:stretch>
            <a:fillRect/>
          </a:stretch>
        </p:blipFill>
        <p:spPr bwMode="auto">
          <a:xfrm>
            <a:off x="5105400" y="1676400"/>
            <a:ext cx="2857500" cy="27336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099" name="Picture 3"/>
          <p:cNvPicPr>
            <a:picLocks noChangeAspect="1" noChangeArrowheads="1"/>
          </p:cNvPicPr>
          <p:nvPr/>
        </p:nvPicPr>
        <p:blipFill>
          <a:blip r:embed="rId4"/>
          <a:srcRect/>
          <a:stretch>
            <a:fillRect/>
          </a:stretch>
        </p:blipFill>
        <p:spPr bwMode="auto">
          <a:xfrm>
            <a:off x="6400800" y="2590800"/>
            <a:ext cx="2400300" cy="24479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100" name="Picture 4"/>
          <p:cNvPicPr>
            <a:picLocks noChangeAspect="1" noChangeArrowheads="1"/>
          </p:cNvPicPr>
          <p:nvPr/>
        </p:nvPicPr>
        <p:blipFill>
          <a:blip r:embed="rId5"/>
          <a:srcRect/>
          <a:stretch>
            <a:fillRect/>
          </a:stretch>
        </p:blipFill>
        <p:spPr bwMode="auto">
          <a:xfrm>
            <a:off x="5562600" y="4038600"/>
            <a:ext cx="2352675" cy="23717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Great Society</a:t>
            </a:r>
            <a:endParaRPr lang="en-US" dirty="0"/>
          </a:p>
        </p:txBody>
      </p:sp>
      <p:sp>
        <p:nvSpPr>
          <p:cNvPr id="4" name="Content Placeholder 3"/>
          <p:cNvSpPr>
            <a:spLocks noGrp="1"/>
          </p:cNvSpPr>
          <p:nvPr>
            <p:ph sz="quarter" idx="2"/>
          </p:nvPr>
        </p:nvSpPr>
        <p:spPr>
          <a:xfrm>
            <a:off x="4844900" y="1589566"/>
            <a:ext cx="4070499" cy="5268433"/>
          </a:xfrm>
        </p:spPr>
        <p:txBody>
          <a:bodyPr>
            <a:normAutofit fontScale="92500" lnSpcReduction="20000"/>
          </a:bodyPr>
          <a:lstStyle/>
          <a:p>
            <a:r>
              <a:rPr lang="en-US" dirty="0" smtClean="0"/>
              <a:t>LBJ had a vision for America called the “Great Society.”  He outlined a legislative program that would end poverty and racial injustice and create a higher standard of living, equal opportunity, and promote a richer quality of life for all.  </a:t>
            </a:r>
          </a:p>
          <a:p>
            <a:r>
              <a:rPr lang="en-US" dirty="0" smtClean="0"/>
              <a:t>By 1969, Congress had passed 206 of his measures.</a:t>
            </a:r>
            <a:endParaRPr lang="en-US" dirty="0"/>
          </a:p>
        </p:txBody>
      </p:sp>
      <p:pic>
        <p:nvPicPr>
          <p:cNvPr id="5122" name="Picture 2"/>
          <p:cNvPicPr>
            <a:picLocks noGrp="1" noChangeAspect="1" noChangeArrowheads="1"/>
          </p:cNvPicPr>
          <p:nvPr>
            <p:ph sz="quarter" idx="1"/>
          </p:nvPr>
        </p:nvPicPr>
        <p:blipFill>
          <a:blip r:embed="rId3"/>
          <a:srcRect/>
          <a:stretch>
            <a:fillRect/>
          </a:stretch>
        </p:blipFill>
        <p:spPr bwMode="auto">
          <a:xfrm>
            <a:off x="609600" y="1905000"/>
            <a:ext cx="3760827" cy="3276600"/>
          </a:xfrm>
          <a:prstGeom prst="roundRect">
            <a:avLst>
              <a:gd name="adj" fmla="val 8594"/>
            </a:avLst>
          </a:prstGeom>
          <a:solidFill>
            <a:srgbClr val="FFFFFF">
              <a:shade val="85000"/>
            </a:srgbClr>
          </a:solidFill>
          <a:ln>
            <a:noFill/>
          </a:ln>
          <a:effectLst/>
        </p:spPr>
      </p:pic>
      <p:sp>
        <p:nvSpPr>
          <p:cNvPr id="6" name="TextBox 5"/>
          <p:cNvSpPr txBox="1"/>
          <p:nvPr/>
        </p:nvSpPr>
        <p:spPr>
          <a:xfrm>
            <a:off x="685800" y="5334000"/>
            <a:ext cx="3581400" cy="646331"/>
          </a:xfrm>
          <a:prstGeom prst="rect">
            <a:avLst/>
          </a:prstGeom>
          <a:noFill/>
        </p:spPr>
        <p:txBody>
          <a:bodyPr wrap="square" rtlCol="0">
            <a:spAutoFit/>
          </a:bodyPr>
          <a:lstStyle/>
          <a:p>
            <a:pPr algn="ctr"/>
            <a:r>
              <a:rPr lang="en-US" dirty="0" smtClean="0"/>
              <a:t>LBJ at University of Michigan     giving this speech.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Building the Great Society</a:t>
            </a:r>
            <a:endParaRPr lang="en-US" dirty="0"/>
          </a:p>
        </p:txBody>
      </p:sp>
      <p:sp>
        <p:nvSpPr>
          <p:cNvPr id="3" name="Content Placeholder 2"/>
          <p:cNvSpPr>
            <a:spLocks noGrp="1"/>
          </p:cNvSpPr>
          <p:nvPr>
            <p:ph sz="quarter" idx="2"/>
          </p:nvPr>
        </p:nvSpPr>
        <p:spPr>
          <a:xfrm>
            <a:off x="609600" y="2438400"/>
            <a:ext cx="3886200" cy="4419600"/>
          </a:xfrm>
        </p:spPr>
        <p:txBody>
          <a:bodyPr>
            <a:normAutofit fontScale="85000" lnSpcReduction="10000"/>
          </a:bodyPr>
          <a:lstStyle/>
          <a:p>
            <a:r>
              <a:rPr lang="en-US" dirty="0" smtClean="0"/>
              <a:t>LBJ considered education “the key which can unlock the door to the Great Society.”</a:t>
            </a:r>
          </a:p>
          <a:p>
            <a:r>
              <a:rPr lang="en-US" dirty="0" smtClean="0"/>
              <a:t>The Elementary and Secondary Education Act of 1965 provided more than $1 billion in federal aid to help public and parochial schools purchase textbooks and new library materials.</a:t>
            </a:r>
            <a:endParaRPr lang="en-US" dirty="0"/>
          </a:p>
        </p:txBody>
      </p:sp>
      <p:sp>
        <p:nvSpPr>
          <p:cNvPr id="4" name="Content Placeholder 3"/>
          <p:cNvSpPr>
            <a:spLocks noGrp="1"/>
          </p:cNvSpPr>
          <p:nvPr>
            <p:ph sz="quarter" idx="4"/>
          </p:nvPr>
        </p:nvSpPr>
        <p:spPr>
          <a:xfrm>
            <a:off x="4800600" y="2438400"/>
            <a:ext cx="3886200" cy="4419600"/>
          </a:xfrm>
        </p:spPr>
        <p:txBody>
          <a:bodyPr>
            <a:normAutofit fontScale="85000" lnSpcReduction="10000"/>
          </a:bodyPr>
          <a:lstStyle/>
          <a:p>
            <a:r>
              <a:rPr lang="en-US" dirty="0" smtClean="0"/>
              <a:t>LBJ and Congress changed Social Security by establishing Medicare and Medicaid.  </a:t>
            </a:r>
          </a:p>
          <a:p>
            <a:r>
              <a:rPr lang="en-US" dirty="0" smtClean="0"/>
              <a:t>Medicare provided hospital insurance and low-cost medical insurance for almost every American 65 or older.</a:t>
            </a:r>
          </a:p>
          <a:p>
            <a:r>
              <a:rPr lang="en-US" dirty="0" smtClean="0"/>
              <a:t>Medicaid extended health insurance to welfare recipients. </a:t>
            </a:r>
            <a:endParaRPr lang="en-US" dirty="0"/>
          </a:p>
        </p:txBody>
      </p:sp>
      <p:sp>
        <p:nvSpPr>
          <p:cNvPr id="5" name="Text Placeholder 4"/>
          <p:cNvSpPr>
            <a:spLocks noGrp="1"/>
          </p:cNvSpPr>
          <p:nvPr>
            <p:ph type="body" sz="quarter" idx="1"/>
          </p:nvPr>
        </p:nvSpPr>
        <p:spPr/>
        <p:txBody>
          <a:bodyPr/>
          <a:lstStyle/>
          <a:p>
            <a:pPr algn="ctr"/>
            <a:r>
              <a:rPr lang="en-US" dirty="0" smtClean="0"/>
              <a:t>Education</a:t>
            </a:r>
            <a:endParaRPr lang="en-US" dirty="0"/>
          </a:p>
        </p:txBody>
      </p:sp>
      <p:sp>
        <p:nvSpPr>
          <p:cNvPr id="6" name="Text Placeholder 5"/>
          <p:cNvSpPr>
            <a:spLocks noGrp="1"/>
          </p:cNvSpPr>
          <p:nvPr>
            <p:ph type="body" sz="quarter" idx="3"/>
          </p:nvPr>
        </p:nvSpPr>
        <p:spPr/>
        <p:txBody>
          <a:bodyPr/>
          <a:lstStyle/>
          <a:p>
            <a:pPr algn="ctr"/>
            <a:r>
              <a:rPr lang="en-US" dirty="0" smtClean="0"/>
              <a:t>Healthcare</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336</TotalTime>
  <Words>1245</Words>
  <Application>Microsoft Office PowerPoint</Application>
  <PresentationFormat>On-screen Show (4:3)</PresentationFormat>
  <Paragraphs>108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The Great Society</vt:lpstr>
      <vt:lpstr>I Can: </vt:lpstr>
      <vt:lpstr>LBJ’s Path to Power</vt:lpstr>
      <vt:lpstr>A Master Politician</vt:lpstr>
      <vt:lpstr>Johnson’s Domestic Agenda</vt:lpstr>
      <vt:lpstr>The War on Poverty</vt:lpstr>
      <vt:lpstr>1964 Election </vt:lpstr>
      <vt:lpstr>Building the Great Society</vt:lpstr>
      <vt:lpstr>Building the Great Society</vt:lpstr>
      <vt:lpstr>Building the Great Society</vt:lpstr>
      <vt:lpstr>Building the Great Society</vt:lpstr>
      <vt:lpstr>Reforms of the Warren Court</vt:lpstr>
      <vt:lpstr>Congressional Reapportionment</vt:lpstr>
      <vt:lpstr>Congressional Reapportionment</vt:lpstr>
      <vt:lpstr>Rights of the Accused</vt:lpstr>
      <vt:lpstr>Impact of the Great Society</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Society</dc:title>
  <dc:creator>Valued Acer Customer</dc:creator>
  <cp:lastModifiedBy>Massey, Todd L</cp:lastModifiedBy>
  <cp:revision>1</cp:revision>
  <dcterms:created xsi:type="dcterms:W3CDTF">2011-04-21T12:29:11Z</dcterms:created>
  <dcterms:modified xsi:type="dcterms:W3CDTF">2015-03-19T12:57:52Z</dcterms:modified>
</cp:coreProperties>
</file>