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466" autoAdjust="0"/>
  </p:normalViewPr>
  <p:slideViewPr>
    <p:cSldViewPr>
      <p:cViewPr varScale="1">
        <p:scale>
          <a:sx n="74" d="100"/>
          <a:sy n="74" d="100"/>
        </p:scale>
        <p:origin x="-876" y="-90"/>
      </p:cViewPr>
      <p:guideLst>
        <p:guide orient="horz" pos="2160"/>
        <p:guide pos="2880"/>
      </p:guideLst>
    </p:cSldViewPr>
  </p:slideViewPr>
  <p:outlineViewPr>
    <p:cViewPr>
      <p:scale>
        <a:sx n="33" d="100"/>
        <a:sy n="33" d="100"/>
      </p:scale>
      <p:origin x="240" y="501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4FBE7B-1C7C-415A-97AF-9DD54A73F530}" type="datetimeFigureOut">
              <a:rPr lang="en-US" smtClean="0"/>
              <a:pPr/>
              <a:t>3/25/2014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057FA6-F584-4B2C-A827-3E37664ACB77}" type="slidenum">
              <a:rPr lang="en-US" smtClean="0"/>
              <a:pPr/>
              <a:t>‹#›</a:t>
            </a:fld>
            <a:endParaRPr lang="en-US"/>
          </a:p>
        </p:txBody>
      </p:sp>
    </p:spTree>
    <p:extLst>
      <p:ext uri="{BB962C8B-B14F-4D97-AF65-F5344CB8AC3E}">
        <p14:creationId xmlns:p14="http://schemas.microsoft.com/office/powerpoint/2010/main" val="4033505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057FA6-F584-4B2C-A827-3E37664ACB7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3EB0B1D-0186-4F97-BBA3-1E71C293B3D0}" type="datetimeFigureOut">
              <a:rPr lang="en-US" smtClean="0"/>
              <a:pPr/>
              <a:t>3/25/2014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67FE307-F021-4C73-9C3C-CDCFDE088DD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EB0B1D-0186-4F97-BBA3-1E71C293B3D0}"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7FE307-F021-4C73-9C3C-CDCFDE088D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3EB0B1D-0186-4F97-BBA3-1E71C293B3D0}" type="datetimeFigureOut">
              <a:rPr lang="en-US" smtClean="0"/>
              <a:pPr/>
              <a:t>3/25/2014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67FE307-F021-4C73-9C3C-CDCFDE088DD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3EB0B1D-0186-4F97-BBA3-1E71C293B3D0}" type="datetimeFigureOut">
              <a:rPr lang="en-US" smtClean="0"/>
              <a:pPr/>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67FE307-F021-4C73-9C3C-CDCFDE088DD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3EB0B1D-0186-4F97-BBA3-1E71C293B3D0}" type="datetimeFigureOut">
              <a:rPr lang="en-US" smtClean="0"/>
              <a:pPr/>
              <a:t>3/25/2014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67FE307-F021-4C73-9C3C-CDCFDE088DD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3EB0B1D-0186-4F97-BBA3-1E71C293B3D0}" type="datetimeFigureOut">
              <a:rPr lang="en-US" smtClean="0"/>
              <a:pPr/>
              <a:t>3/25/2014</a:t>
            </a:fld>
            <a:endParaRPr lang="en-US"/>
          </a:p>
        </p:txBody>
      </p:sp>
      <p:sp>
        <p:nvSpPr>
          <p:cNvPr id="10" name="Slide Number Placeholder 9"/>
          <p:cNvSpPr>
            <a:spLocks noGrp="1"/>
          </p:cNvSpPr>
          <p:nvPr>
            <p:ph type="sldNum" sz="quarter" idx="16"/>
          </p:nvPr>
        </p:nvSpPr>
        <p:spPr/>
        <p:txBody>
          <a:bodyPr rtlCol="0"/>
          <a:lstStyle/>
          <a:p>
            <a:fld id="{067FE307-F021-4C73-9C3C-CDCFDE088DD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3EB0B1D-0186-4F97-BBA3-1E71C293B3D0}" type="datetimeFigureOut">
              <a:rPr lang="en-US" smtClean="0"/>
              <a:pPr/>
              <a:t>3/25/2014</a:t>
            </a:fld>
            <a:endParaRPr lang="en-US"/>
          </a:p>
        </p:txBody>
      </p:sp>
      <p:sp>
        <p:nvSpPr>
          <p:cNvPr id="12" name="Slide Number Placeholder 11"/>
          <p:cNvSpPr>
            <a:spLocks noGrp="1"/>
          </p:cNvSpPr>
          <p:nvPr>
            <p:ph type="sldNum" sz="quarter" idx="16"/>
          </p:nvPr>
        </p:nvSpPr>
        <p:spPr/>
        <p:txBody>
          <a:bodyPr rtlCol="0"/>
          <a:lstStyle/>
          <a:p>
            <a:fld id="{067FE307-F021-4C73-9C3C-CDCFDE088DD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3EB0B1D-0186-4F97-BBA3-1E71C293B3D0}" type="datetimeFigureOut">
              <a:rPr lang="en-US" smtClean="0"/>
              <a:pPr/>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67FE307-F021-4C73-9C3C-CDCFDE088D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EB0B1D-0186-4F97-BBA3-1E71C293B3D0}" type="datetimeFigureOut">
              <a:rPr lang="en-US" smtClean="0"/>
              <a:pPr/>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67FE307-F021-4C73-9C3C-CDCFDE088D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EB0B1D-0186-4F97-BBA3-1E71C293B3D0}" type="datetimeFigureOut">
              <a:rPr lang="en-US" smtClean="0"/>
              <a:pPr/>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67FE307-F021-4C73-9C3C-CDCFDE088DD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3EB0B1D-0186-4F97-BBA3-1E71C293B3D0}" type="datetimeFigureOut">
              <a:rPr lang="en-US" smtClean="0"/>
              <a:pPr/>
              <a:t>3/25/2014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67FE307-F021-4C73-9C3C-CDCFDE088DD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3EB0B1D-0186-4F97-BBA3-1E71C293B3D0}" type="datetimeFigureOut">
              <a:rPr lang="en-US" smtClean="0"/>
              <a:pPr/>
              <a:t>3/25/2014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67FE307-F021-4C73-9C3C-CDCFDE088D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KOREAN War</a:t>
            </a:r>
            <a:endParaRPr lang="en-US" dirty="0"/>
          </a:p>
        </p:txBody>
      </p:sp>
      <p:sp>
        <p:nvSpPr>
          <p:cNvPr id="3" name="Subtitle 2"/>
          <p:cNvSpPr>
            <a:spLocks noGrp="1"/>
          </p:cNvSpPr>
          <p:nvPr>
            <p:ph type="subTitle" idx="1"/>
          </p:nvPr>
        </p:nvSpPr>
        <p:spPr/>
        <p:txBody>
          <a:bodyPr/>
          <a:lstStyle/>
          <a:p>
            <a:r>
              <a:rPr lang="en-US" dirty="0" smtClean="0"/>
              <a:t>Lesson 2: Part 1: Test 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the Chinese</a:t>
            </a:r>
            <a:endParaRPr lang="en-US" dirty="0"/>
          </a:p>
        </p:txBody>
      </p:sp>
      <p:sp>
        <p:nvSpPr>
          <p:cNvPr id="3" name="Content Placeholder 2"/>
          <p:cNvSpPr>
            <a:spLocks noGrp="1"/>
          </p:cNvSpPr>
          <p:nvPr>
            <p:ph sz="quarter" idx="1"/>
          </p:nvPr>
        </p:nvSpPr>
        <p:spPr>
          <a:xfrm>
            <a:off x="304800" y="1676400"/>
            <a:ext cx="4191000" cy="4876800"/>
          </a:xfrm>
        </p:spPr>
        <p:txBody>
          <a:bodyPr>
            <a:normAutofit fontScale="85000" lnSpcReduction="10000"/>
          </a:bodyPr>
          <a:lstStyle/>
          <a:p>
            <a:r>
              <a:rPr lang="en-US" dirty="0" smtClean="0"/>
              <a:t>This did not go over well with the Chinese.  Consequently, in late November of 1950, China joined the war in support of North Korea. </a:t>
            </a:r>
          </a:p>
          <a:p>
            <a:r>
              <a:rPr lang="en-US" dirty="0" smtClean="0"/>
              <a:t>They pushed the UN army southward and by January 1951, all UN and South Korean forces had been forced out of North Korea and the Chinese captured Seoul.</a:t>
            </a:r>
          </a:p>
          <a:p>
            <a:r>
              <a:rPr lang="en-US" dirty="0" smtClean="0"/>
              <a:t>The result: a stalemate.</a:t>
            </a:r>
            <a:endParaRPr lang="en-US" dirty="0"/>
          </a:p>
        </p:txBody>
      </p:sp>
      <p:pic>
        <p:nvPicPr>
          <p:cNvPr id="5" name="Picture 2"/>
          <p:cNvPicPr>
            <a:picLocks noGrp="1" noChangeAspect="1" noChangeArrowheads="1"/>
          </p:cNvPicPr>
          <p:nvPr>
            <p:ph sz="quarter" idx="2"/>
          </p:nvPr>
        </p:nvPicPr>
        <p:blipFill>
          <a:blip r:embed="rId3"/>
          <a:srcRect/>
          <a:stretch>
            <a:fillRect/>
          </a:stretch>
        </p:blipFill>
        <p:spPr bwMode="auto">
          <a:xfrm>
            <a:off x="5105400" y="1828800"/>
            <a:ext cx="3416265" cy="4755416"/>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suggestion</a:t>
            </a:r>
            <a:endParaRPr lang="en-US" dirty="0"/>
          </a:p>
        </p:txBody>
      </p:sp>
      <p:sp>
        <p:nvSpPr>
          <p:cNvPr id="4" name="Content Placeholder 3"/>
          <p:cNvSpPr>
            <a:spLocks noGrp="1"/>
          </p:cNvSpPr>
          <p:nvPr>
            <p:ph sz="quarter" idx="2"/>
          </p:nvPr>
        </p:nvSpPr>
        <p:spPr/>
        <p:txBody>
          <a:bodyPr>
            <a:normAutofit fontScale="85000" lnSpcReduction="20000"/>
          </a:bodyPr>
          <a:lstStyle/>
          <a:p>
            <a:r>
              <a:rPr lang="en-US" dirty="0" smtClean="0"/>
              <a:t>In 1951, to bring an end to the stalemate, MacArthur suggested a nuclear war against China.  </a:t>
            </a:r>
          </a:p>
          <a:p>
            <a:r>
              <a:rPr lang="en-US" dirty="0" smtClean="0"/>
              <a:t>President Truman rejected the idea in fear of starting WWIII.  </a:t>
            </a:r>
          </a:p>
          <a:p>
            <a:r>
              <a:rPr lang="en-US" dirty="0" smtClean="0"/>
              <a:t>Instead, South Korean forces decided to advance again and retake Seoul making the situation identical to what it had been before fighting ever began.</a:t>
            </a:r>
            <a:endParaRPr lang="en-US" dirty="0"/>
          </a:p>
        </p:txBody>
      </p:sp>
      <p:pic>
        <p:nvPicPr>
          <p:cNvPr id="3074" name="Picture 2"/>
          <p:cNvPicPr>
            <a:picLocks noGrp="1" noChangeAspect="1" noChangeArrowheads="1"/>
          </p:cNvPicPr>
          <p:nvPr>
            <p:ph sz="quarter" idx="1"/>
          </p:nvPr>
        </p:nvPicPr>
        <p:blipFill>
          <a:blip r:embed="rId3"/>
          <a:srcRect/>
          <a:stretch>
            <a:fillRect/>
          </a:stretch>
        </p:blipFill>
        <p:spPr bwMode="auto">
          <a:xfrm>
            <a:off x="228600" y="2057400"/>
            <a:ext cx="4643631" cy="342899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the dispute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MacArthur vs. Truman: believing that his suggestions were correct, MacArthur spoke and wrote privately to newspaper and magazine publishers and Republican leaders publically criticizing President Truman’s policies.</a:t>
            </a:r>
            <a:endParaRPr lang="en-US" dirty="0"/>
          </a:p>
        </p:txBody>
      </p:sp>
      <p:pic>
        <p:nvPicPr>
          <p:cNvPr id="5122" name="Picture 2"/>
          <p:cNvPicPr>
            <a:picLocks noGrp="1" noChangeAspect="1" noChangeArrowheads="1"/>
          </p:cNvPicPr>
          <p:nvPr>
            <p:ph sz="quarter" idx="2"/>
          </p:nvPr>
        </p:nvPicPr>
        <p:blipFill>
          <a:blip r:embed="rId3"/>
          <a:srcRect/>
          <a:stretch>
            <a:fillRect/>
          </a:stretch>
        </p:blipFill>
        <p:spPr bwMode="auto">
          <a:xfrm>
            <a:off x="4800600" y="1828800"/>
            <a:ext cx="3724740" cy="38930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president’s response</a:t>
            </a:r>
            <a:endParaRPr lang="en-US" dirty="0"/>
          </a:p>
        </p:txBody>
      </p:sp>
      <p:sp>
        <p:nvSpPr>
          <p:cNvPr id="4" name="Content Placeholder 3"/>
          <p:cNvSpPr>
            <a:spLocks noGrp="1"/>
          </p:cNvSpPr>
          <p:nvPr>
            <p:ph sz="quarter" idx="2"/>
          </p:nvPr>
        </p:nvSpPr>
        <p:spPr>
          <a:xfrm>
            <a:off x="4572000" y="1589566"/>
            <a:ext cx="4572000" cy="4963633"/>
          </a:xfrm>
        </p:spPr>
        <p:txBody>
          <a:bodyPr>
            <a:normAutofit fontScale="92500" lnSpcReduction="20000"/>
          </a:bodyPr>
          <a:lstStyle/>
          <a:p>
            <a:r>
              <a:rPr lang="en-US" dirty="0" smtClean="0"/>
              <a:t>In response, President Truman fired MacArthur on April 11, 1951.  </a:t>
            </a:r>
          </a:p>
          <a:p>
            <a:r>
              <a:rPr lang="en-US" dirty="0" smtClean="0"/>
              <a:t>Initially, the American public was shocked and outraged at the treatment of this wartime hero. He even received a military hero’s welcome when he returned to the U.S.</a:t>
            </a:r>
          </a:p>
          <a:p>
            <a:r>
              <a:rPr lang="en-US" dirty="0" smtClean="0"/>
              <a:t>However, after taking a closer look at the situation, the public decided that Truman had done the right thing. </a:t>
            </a:r>
            <a:endParaRPr lang="en-US" dirty="0"/>
          </a:p>
        </p:txBody>
      </p:sp>
      <p:pic>
        <p:nvPicPr>
          <p:cNvPr id="2050" name="Picture 2"/>
          <p:cNvPicPr>
            <a:picLocks noGrp="1" noChangeAspect="1" noChangeArrowheads="1"/>
          </p:cNvPicPr>
          <p:nvPr>
            <p:ph sz="quarter" idx="1"/>
          </p:nvPr>
        </p:nvPicPr>
        <p:blipFill>
          <a:blip r:embed="rId3"/>
          <a:srcRect/>
          <a:stretch>
            <a:fillRect/>
          </a:stretch>
        </p:blipFill>
        <p:spPr bwMode="auto">
          <a:xfrm>
            <a:off x="228600" y="2209800"/>
            <a:ext cx="4267200" cy="3352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settlement</a:t>
            </a:r>
            <a:endParaRPr lang="en-US" dirty="0"/>
          </a:p>
        </p:txBody>
      </p:sp>
      <p:sp>
        <p:nvSpPr>
          <p:cNvPr id="4" name="Content Placeholder 3"/>
          <p:cNvSpPr>
            <a:spLocks noGrp="1"/>
          </p:cNvSpPr>
          <p:nvPr>
            <p:ph sz="quarter" idx="2"/>
          </p:nvPr>
        </p:nvSpPr>
        <p:spPr>
          <a:xfrm>
            <a:off x="4572000" y="1589566"/>
            <a:ext cx="4572000" cy="5268434"/>
          </a:xfrm>
        </p:spPr>
        <p:txBody>
          <a:bodyPr>
            <a:normAutofit fontScale="92500" lnSpcReduction="20000"/>
          </a:bodyPr>
          <a:lstStyle/>
          <a:p>
            <a:r>
              <a:rPr lang="en-US" dirty="0" smtClean="0"/>
              <a:t>The Soviet Union suggested a cease-fire on June 23, 1951.  After a year of discussion and decisions, the two signed an armistice to end the war.</a:t>
            </a:r>
          </a:p>
          <a:p>
            <a:r>
              <a:rPr lang="en-US" dirty="0" smtClean="0"/>
              <a:t>At best, the agreement was a stalemate.  Communism had been contained without the use of atomic weapons. </a:t>
            </a:r>
          </a:p>
          <a:p>
            <a:r>
              <a:rPr lang="en-US" dirty="0" smtClean="0"/>
              <a:t>However, Korea was still a divided nation and a cease-fire line along with a demilitarized zone was established at the 38</a:t>
            </a:r>
            <a:r>
              <a:rPr lang="en-US" baseline="30000" dirty="0" smtClean="0"/>
              <a:t>th</a:t>
            </a:r>
            <a:r>
              <a:rPr lang="en-US" dirty="0" smtClean="0"/>
              <a:t> parallel.</a:t>
            </a:r>
          </a:p>
          <a:p>
            <a:endParaRPr lang="en-US" dirty="0"/>
          </a:p>
        </p:txBody>
      </p:sp>
      <p:pic>
        <p:nvPicPr>
          <p:cNvPr id="6146" name="Picture 2"/>
          <p:cNvPicPr>
            <a:picLocks noGrp="1" noChangeAspect="1" noChangeArrowheads="1"/>
          </p:cNvPicPr>
          <p:nvPr>
            <p:ph sz="quarter" idx="1"/>
          </p:nvPr>
        </p:nvPicPr>
        <p:blipFill>
          <a:blip r:embed="rId3"/>
          <a:srcRect/>
          <a:stretch>
            <a:fillRect/>
          </a:stretch>
        </p:blipFill>
        <p:spPr bwMode="auto">
          <a:xfrm>
            <a:off x="304801" y="2209800"/>
            <a:ext cx="4158574" cy="3429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the effects</a:t>
            </a:r>
            <a:endParaRPr lang="en-US" dirty="0"/>
          </a:p>
        </p:txBody>
      </p:sp>
      <p:sp>
        <p:nvSpPr>
          <p:cNvPr id="3" name="Content Placeholder 2"/>
          <p:cNvSpPr>
            <a:spLocks noGrp="1"/>
          </p:cNvSpPr>
          <p:nvPr>
            <p:ph sz="quarter" idx="1"/>
          </p:nvPr>
        </p:nvSpPr>
        <p:spPr>
          <a:xfrm>
            <a:off x="609600" y="1676400"/>
            <a:ext cx="4343400" cy="4572000"/>
          </a:xfrm>
        </p:spPr>
        <p:txBody>
          <a:bodyPr>
            <a:normAutofit fontScale="92500"/>
          </a:bodyPr>
          <a:lstStyle/>
          <a:p>
            <a:r>
              <a:rPr lang="en-US" dirty="0" smtClean="0"/>
              <a:t>54,000 American casualties</a:t>
            </a:r>
          </a:p>
          <a:p>
            <a:r>
              <a:rPr lang="en-US" dirty="0" smtClean="0"/>
              <a:t>$67 billion in expenditures</a:t>
            </a:r>
          </a:p>
          <a:p>
            <a:r>
              <a:rPr lang="en-US" dirty="0" smtClean="0"/>
              <a:t>American rejection of Democratic party in 1952</a:t>
            </a:r>
          </a:p>
          <a:p>
            <a:r>
              <a:rPr lang="en-US" dirty="0" smtClean="0"/>
              <a:t>Election of Republican President Dwight D. Eisenhower.</a:t>
            </a:r>
          </a:p>
          <a:p>
            <a:r>
              <a:rPr lang="en-US" dirty="0" smtClean="0"/>
              <a:t>Increased fear of communism</a:t>
            </a:r>
            <a:endParaRPr lang="en-US" dirty="0"/>
          </a:p>
        </p:txBody>
      </p:sp>
      <p:pic>
        <p:nvPicPr>
          <p:cNvPr id="4098" name="Picture 2"/>
          <p:cNvPicPr>
            <a:picLocks noGrp="1" noChangeAspect="1" noChangeArrowheads="1"/>
          </p:cNvPicPr>
          <p:nvPr>
            <p:ph sz="quarter" idx="2"/>
          </p:nvPr>
        </p:nvPicPr>
        <p:blipFill>
          <a:blip r:embed="rId3"/>
          <a:srcRect/>
          <a:stretch>
            <a:fillRect/>
          </a:stretch>
        </p:blipFill>
        <p:spPr bwMode="auto">
          <a:xfrm>
            <a:off x="5105400" y="1752600"/>
            <a:ext cx="3128739" cy="4454357"/>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Chronological Spectrum Activity</a:t>
            </a:r>
            <a:endParaRPr lang="en-US" dirty="0"/>
          </a:p>
        </p:txBody>
      </p:sp>
      <p:sp>
        <p:nvSpPr>
          <p:cNvPr id="3" name="Text Placeholder 2"/>
          <p:cNvSpPr>
            <a:spLocks noGrp="1"/>
          </p:cNvSpPr>
          <p:nvPr>
            <p:ph type="body" idx="2"/>
          </p:nvPr>
        </p:nvSpPr>
        <p:spPr/>
        <p:txBody>
          <a:bodyPr/>
          <a:lstStyle/>
          <a:p>
            <a:r>
              <a:rPr lang="en-US" u="sng" dirty="0" smtClean="0"/>
              <a:t>Guidelines</a:t>
            </a:r>
            <a:r>
              <a:rPr lang="en-US" dirty="0" smtClean="0"/>
              <a:t>: </a:t>
            </a:r>
          </a:p>
          <a:p>
            <a:r>
              <a:rPr lang="en-US" dirty="0" smtClean="0"/>
              <a:t>1. Be quiet! Other classes are working!</a:t>
            </a:r>
          </a:p>
          <a:p>
            <a:r>
              <a:rPr lang="en-US" dirty="0" smtClean="0"/>
              <a:t>2.  Leave &amp; enter the classroom  quietly.  </a:t>
            </a:r>
          </a:p>
          <a:p>
            <a:r>
              <a:rPr lang="en-US" dirty="0" smtClean="0"/>
              <a:t>3.  Do not take anything with you.</a:t>
            </a:r>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Each person will be given a card labeled with an incident that occurred during the Korean War.</a:t>
            </a:r>
          </a:p>
          <a:p>
            <a:r>
              <a:rPr lang="en-US" dirty="0" smtClean="0"/>
              <a:t>Next, we are going to go out in the hallway and make a human timeline by determining which event goes where in relation to the others.  </a:t>
            </a:r>
          </a:p>
          <a:p>
            <a:r>
              <a:rPr lang="en-US" u="sng" dirty="0" smtClean="0"/>
              <a:t>Purpose</a:t>
            </a:r>
            <a:r>
              <a:rPr lang="en-US" dirty="0" smtClean="0"/>
              <a:t>: This will help you to see a visual representation of the events of the Korean War and help you to comprehend those events as you discuss and determine the order of the events.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71600" y="2743200"/>
            <a:ext cx="7162799" cy="3429000"/>
          </a:xfrm>
        </p:spPr>
        <p:txBody>
          <a:bodyPr>
            <a:normAutofit/>
          </a:bodyPr>
          <a:lstStyle/>
          <a:p>
            <a:pPr>
              <a:buFont typeface="Arial" pitchFamily="34" charset="0"/>
              <a:buChar char="•"/>
            </a:pPr>
            <a:r>
              <a:rPr lang="en-US" dirty="0" smtClean="0"/>
              <a:t>Identify the causes of the Korean War and the grounds for U.S. involvement.</a:t>
            </a:r>
          </a:p>
          <a:p>
            <a:pPr>
              <a:buFont typeface="Arial" pitchFamily="34" charset="0"/>
              <a:buChar char="•"/>
            </a:pPr>
            <a:r>
              <a:rPr lang="en-US" dirty="0" smtClean="0"/>
              <a:t>Explain how the events of the war lead to outcome and how that outcome has continued to impact Korea today.</a:t>
            </a:r>
          </a:p>
          <a:p>
            <a:pPr>
              <a:buFont typeface="Arial" pitchFamily="34" charset="0"/>
              <a:buChar char="•"/>
            </a:pPr>
            <a:endParaRPr lang="en-US" dirty="0"/>
          </a:p>
        </p:txBody>
      </p:sp>
      <p:sp>
        <p:nvSpPr>
          <p:cNvPr id="3" name="Title 2"/>
          <p:cNvSpPr>
            <a:spLocks noGrp="1"/>
          </p:cNvSpPr>
          <p:nvPr>
            <p:ph type="title"/>
          </p:nvPr>
        </p:nvSpPr>
        <p:spPr/>
        <p:txBody>
          <a:bodyPr/>
          <a:lstStyle/>
          <a:p>
            <a:r>
              <a:rPr lang="en-US" dirty="0" smtClean="0"/>
              <a:t>“I Can”—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dirty="0" smtClean="0"/>
              <a:t>the situation</a:t>
            </a:r>
            <a:endParaRPr lang="en-US" dirty="0"/>
          </a:p>
        </p:txBody>
      </p:sp>
      <p:sp>
        <p:nvSpPr>
          <p:cNvPr id="5" name="Text Placeholder 4"/>
          <p:cNvSpPr>
            <a:spLocks noGrp="1"/>
          </p:cNvSpPr>
          <p:nvPr>
            <p:ph sz="quarter" idx="1"/>
          </p:nvPr>
        </p:nvSpPr>
        <p:spPr>
          <a:xfrm>
            <a:off x="304800" y="1676400"/>
            <a:ext cx="4495800" cy="4887433"/>
          </a:xfrm>
        </p:spPr>
        <p:txBody>
          <a:bodyPr>
            <a:normAutofit fontScale="85000" lnSpcReduction="20000"/>
          </a:bodyPr>
          <a:lstStyle/>
          <a:p>
            <a:r>
              <a:rPr lang="en-US" dirty="0" smtClean="0"/>
              <a:t>Before WWII, Japan had control of Korea.</a:t>
            </a:r>
          </a:p>
          <a:p>
            <a:r>
              <a:rPr lang="en-US" dirty="0" smtClean="0"/>
              <a:t>But, at the end of WWII, Japanese troops north of the 38</a:t>
            </a:r>
            <a:r>
              <a:rPr lang="en-US" baseline="30000" dirty="0" smtClean="0"/>
              <a:t>th</a:t>
            </a:r>
            <a:r>
              <a:rPr lang="en-US" dirty="0" smtClean="0"/>
              <a:t> parallel (38˚ North latitude) surrendered to the Soviets.  </a:t>
            </a:r>
          </a:p>
          <a:p>
            <a:r>
              <a:rPr lang="en-US" dirty="0" smtClean="0"/>
              <a:t>Japanese troops to the south of the line surrendered to the Americans.</a:t>
            </a:r>
          </a:p>
          <a:p>
            <a:r>
              <a:rPr lang="en-US" dirty="0" smtClean="0"/>
              <a:t>Korea developed into two nations: one with a communist government and one with a democratic.</a:t>
            </a:r>
            <a:endParaRPr lang="en-US" dirty="0"/>
          </a:p>
        </p:txBody>
      </p:sp>
      <p:pic>
        <p:nvPicPr>
          <p:cNvPr id="4098" name="Picture 2"/>
          <p:cNvPicPr>
            <a:picLocks noGrp="1" noChangeAspect="1" noChangeArrowheads="1"/>
          </p:cNvPicPr>
          <p:nvPr>
            <p:ph sz="quarter" idx="2"/>
          </p:nvPr>
        </p:nvPicPr>
        <p:blipFill>
          <a:blip r:embed="rId3"/>
          <a:srcRect/>
          <a:stretch>
            <a:fillRect/>
          </a:stretch>
        </p:blipFill>
        <p:spPr bwMode="auto">
          <a:xfrm>
            <a:off x="5029200" y="1752600"/>
            <a:ext cx="3787308" cy="4343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division</a:t>
            </a:r>
            <a:endParaRPr lang="en-US" dirty="0"/>
          </a:p>
        </p:txBody>
      </p:sp>
      <p:sp>
        <p:nvSpPr>
          <p:cNvPr id="3" name="Content Placeholder 2"/>
          <p:cNvSpPr>
            <a:spLocks noGrp="1"/>
          </p:cNvSpPr>
          <p:nvPr>
            <p:ph sz="quarter" idx="2"/>
          </p:nvPr>
        </p:nvSpPr>
        <p:spPr/>
        <p:txBody>
          <a:bodyPr>
            <a:normAutofit lnSpcReduction="10000"/>
          </a:bodyPr>
          <a:lstStyle/>
          <a:p>
            <a:r>
              <a:rPr lang="en-US" dirty="0" smtClean="0"/>
              <a:t>Democratic People’s Republic of Korea</a:t>
            </a:r>
          </a:p>
          <a:p>
            <a:r>
              <a:rPr lang="en-US" dirty="0" smtClean="0"/>
              <a:t>Occupied by Communists</a:t>
            </a:r>
          </a:p>
          <a:p>
            <a:r>
              <a:rPr lang="en-US" dirty="0" smtClean="0"/>
              <a:t>Government Leader: Kim </a:t>
            </a:r>
            <a:r>
              <a:rPr lang="en-US" dirty="0" err="1" smtClean="0"/>
              <a:t>il</a:t>
            </a:r>
            <a:r>
              <a:rPr lang="en-US" dirty="0" smtClean="0"/>
              <a:t> Sung</a:t>
            </a:r>
          </a:p>
          <a:p>
            <a:r>
              <a:rPr lang="en-US" dirty="0" smtClean="0"/>
              <a:t>Government based in Pyongyang</a:t>
            </a:r>
          </a:p>
          <a:p>
            <a:endParaRPr lang="en-US" dirty="0"/>
          </a:p>
        </p:txBody>
      </p:sp>
      <p:sp>
        <p:nvSpPr>
          <p:cNvPr id="4" name="Content Placeholder 3"/>
          <p:cNvSpPr>
            <a:spLocks noGrp="1"/>
          </p:cNvSpPr>
          <p:nvPr>
            <p:ph sz="quarter" idx="4"/>
          </p:nvPr>
        </p:nvSpPr>
        <p:spPr>
          <a:xfrm>
            <a:off x="4800600" y="2438400"/>
            <a:ext cx="4038600" cy="3962400"/>
          </a:xfrm>
        </p:spPr>
        <p:txBody>
          <a:bodyPr>
            <a:normAutofit/>
          </a:bodyPr>
          <a:lstStyle/>
          <a:p>
            <a:r>
              <a:rPr lang="en-US" dirty="0" smtClean="0"/>
              <a:t>The Republic of Korea</a:t>
            </a:r>
          </a:p>
          <a:p>
            <a:r>
              <a:rPr lang="en-US" dirty="0" smtClean="0"/>
              <a:t>Occupied by the United States</a:t>
            </a:r>
          </a:p>
          <a:p>
            <a:r>
              <a:rPr lang="en-US" dirty="0" smtClean="0"/>
              <a:t>Government Leader: Syngman Rhee</a:t>
            </a:r>
          </a:p>
          <a:p>
            <a:r>
              <a:rPr lang="en-US" dirty="0" smtClean="0"/>
              <a:t>Government based in Seoul (Korea’s traditional capital)</a:t>
            </a:r>
            <a:endParaRPr lang="en-US" dirty="0"/>
          </a:p>
        </p:txBody>
      </p:sp>
      <p:sp>
        <p:nvSpPr>
          <p:cNvPr id="5" name="Text Placeholder 4"/>
          <p:cNvSpPr>
            <a:spLocks noGrp="1"/>
          </p:cNvSpPr>
          <p:nvPr>
            <p:ph type="body" sz="quarter" idx="1"/>
          </p:nvPr>
        </p:nvSpPr>
        <p:spPr/>
        <p:txBody>
          <a:bodyPr>
            <a:normAutofit/>
          </a:bodyPr>
          <a:lstStyle/>
          <a:p>
            <a:r>
              <a:rPr lang="en-US" dirty="0" smtClean="0"/>
              <a:t>North Korea			</a:t>
            </a:r>
            <a:endParaRPr lang="en-US" dirty="0"/>
          </a:p>
        </p:txBody>
      </p:sp>
      <p:sp>
        <p:nvSpPr>
          <p:cNvPr id="6" name="Text Placeholder 5"/>
          <p:cNvSpPr>
            <a:spLocks noGrp="1"/>
          </p:cNvSpPr>
          <p:nvPr>
            <p:ph type="body" sz="quarter" idx="3"/>
          </p:nvPr>
        </p:nvSpPr>
        <p:spPr/>
        <p:txBody>
          <a:bodyPr/>
          <a:lstStyle/>
          <a:p>
            <a:pPr algn="r"/>
            <a:r>
              <a:rPr lang="en-US" dirty="0" smtClean="0"/>
              <a:t>South Korea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 calcmode="lin" valueType="num">
                                      <p:cBhvr additive="base">
                                        <p:cTn id="3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anim calcmode="lin" valueType="num">
                                      <p:cBhvr additive="base">
                                        <p:cTn id="3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2" end="2"/>
                                            </p:txEl>
                                          </p:spTgt>
                                        </p:tgtEl>
                                        <p:attrNameLst>
                                          <p:attrName>style.visibility</p:attrName>
                                        </p:attrNameLst>
                                      </p:cBhvr>
                                      <p:to>
                                        <p:strVal val="visible"/>
                                      </p:to>
                                    </p:set>
                                    <p:anim calcmode="lin" valueType="num">
                                      <p:cBhvr additive="base">
                                        <p:cTn id="4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 calcmode="lin" valueType="num">
                                      <p:cBhvr additive="base">
                                        <p:cTn id="4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a:t>
            </a:r>
            <a:endParaRPr lang="en-US" dirty="0"/>
          </a:p>
        </p:txBody>
      </p:sp>
      <p:sp>
        <p:nvSpPr>
          <p:cNvPr id="4" name="Content Placeholder 3"/>
          <p:cNvSpPr>
            <a:spLocks noGrp="1"/>
          </p:cNvSpPr>
          <p:nvPr>
            <p:ph sz="quarter" idx="2"/>
          </p:nvPr>
        </p:nvSpPr>
        <p:spPr>
          <a:xfrm>
            <a:off x="4844900" y="1589566"/>
            <a:ext cx="3994299" cy="5039833"/>
          </a:xfrm>
        </p:spPr>
        <p:txBody>
          <a:bodyPr>
            <a:normAutofit fontScale="92500" lnSpcReduction="10000"/>
          </a:bodyPr>
          <a:lstStyle/>
          <a:p>
            <a:r>
              <a:rPr lang="en-US" dirty="0" smtClean="0"/>
              <a:t>Also after WWII, the U.S.  had withdrawn most of their troops.</a:t>
            </a:r>
          </a:p>
          <a:p>
            <a:r>
              <a:rPr lang="en-US" dirty="0" smtClean="0"/>
              <a:t>As a result, the Soviets assumed that the U.S. would not fight to defend South Korea and began preparations to support North Korea with tanks, planes, and money to try and take control of the entire peninsula and unite the country.</a:t>
            </a:r>
            <a:endParaRPr lang="en-US" dirty="0"/>
          </a:p>
        </p:txBody>
      </p:sp>
      <p:pic>
        <p:nvPicPr>
          <p:cNvPr id="7" name="Picture 2"/>
          <p:cNvPicPr>
            <a:picLocks noGrp="1" noChangeAspect="1" noChangeArrowheads="1"/>
          </p:cNvPicPr>
          <p:nvPr>
            <p:ph sz="quarter" idx="1"/>
          </p:nvPr>
        </p:nvPicPr>
        <p:blipFill>
          <a:blip r:embed="rId3"/>
          <a:srcRect/>
          <a:stretch>
            <a:fillRect/>
          </a:stretch>
        </p:blipFill>
        <p:spPr bwMode="auto">
          <a:xfrm>
            <a:off x="228601" y="2209801"/>
            <a:ext cx="4580596" cy="33528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the attack</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June 25, 1950: North Korea crossed the 38</a:t>
            </a:r>
            <a:r>
              <a:rPr lang="en-US" baseline="30000" dirty="0" smtClean="0"/>
              <a:t>th</a:t>
            </a:r>
            <a:r>
              <a:rPr lang="en-US" dirty="0" smtClean="0"/>
              <a:t> parallel in a surprise attack that developed into a conflict known as the Korean War.</a:t>
            </a:r>
          </a:p>
          <a:p>
            <a:r>
              <a:rPr lang="en-US" dirty="0" smtClean="0"/>
              <a:t>In response, South Korea asked the United Nations  to stop the invasion and when put to vote, it passed.</a:t>
            </a:r>
          </a:p>
          <a:p>
            <a:endParaRPr lang="en-US" dirty="0" smtClean="0"/>
          </a:p>
          <a:p>
            <a:endParaRPr lang="en-US" dirty="0"/>
          </a:p>
        </p:txBody>
      </p:sp>
      <p:pic>
        <p:nvPicPr>
          <p:cNvPr id="1026" name="Picture 2"/>
          <p:cNvPicPr>
            <a:picLocks noGrp="1" noChangeAspect="1" noChangeArrowheads="1"/>
          </p:cNvPicPr>
          <p:nvPr>
            <p:ph sz="quarter" idx="2"/>
          </p:nvPr>
        </p:nvPicPr>
        <p:blipFill>
          <a:blip r:embed="rId3"/>
          <a:srcRect/>
          <a:stretch>
            <a:fillRect/>
          </a:stretch>
        </p:blipFill>
        <p:spPr bwMode="auto">
          <a:xfrm>
            <a:off x="4572000" y="2209800"/>
            <a:ext cx="4266407" cy="3048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response</a:t>
            </a:r>
            <a:endParaRPr lang="en-US" dirty="0"/>
          </a:p>
        </p:txBody>
      </p:sp>
      <p:sp>
        <p:nvSpPr>
          <p:cNvPr id="4" name="Content Placeholder 3"/>
          <p:cNvSpPr>
            <a:spLocks noGrp="1"/>
          </p:cNvSpPr>
          <p:nvPr>
            <p:ph sz="quarter" idx="2"/>
          </p:nvPr>
        </p:nvSpPr>
        <p:spPr>
          <a:xfrm>
            <a:off x="4191000" y="1676400"/>
            <a:ext cx="4540101" cy="4572000"/>
          </a:xfrm>
        </p:spPr>
        <p:txBody>
          <a:bodyPr>
            <a:normAutofit fontScale="92500" lnSpcReduction="10000"/>
          </a:bodyPr>
          <a:lstStyle/>
          <a:p>
            <a:r>
              <a:rPr lang="en-US" dirty="0" smtClean="0"/>
              <a:t>June 27, 1950: President Truman sent </a:t>
            </a:r>
            <a:br>
              <a:rPr lang="en-US" dirty="0" smtClean="0"/>
            </a:br>
            <a:r>
              <a:rPr lang="en-US" dirty="0" smtClean="0"/>
              <a:t>American forces in to back South Korea.</a:t>
            </a:r>
          </a:p>
          <a:p>
            <a:r>
              <a:rPr lang="en-US" dirty="0" smtClean="0"/>
              <a:t>Overall, 16 nations sent approx. 520,000 troops to help.</a:t>
            </a:r>
          </a:p>
          <a:p>
            <a:r>
              <a:rPr lang="en-US" dirty="0" smtClean="0"/>
              <a:t>The combined forces of all 17 nations were put under the command of General Douglas MacArthur.</a:t>
            </a:r>
            <a:endParaRPr lang="en-US" dirty="0"/>
          </a:p>
        </p:txBody>
      </p:sp>
      <p:pic>
        <p:nvPicPr>
          <p:cNvPr id="1026" name="Picture 2"/>
          <p:cNvPicPr>
            <a:picLocks noGrp="1" noChangeAspect="1" noChangeArrowheads="1"/>
          </p:cNvPicPr>
          <p:nvPr>
            <p:ph sz="quarter" idx="1"/>
          </p:nvPr>
        </p:nvPicPr>
        <p:blipFill>
          <a:blip r:embed="rId3"/>
          <a:srcRect/>
          <a:stretch>
            <a:fillRect/>
          </a:stretch>
        </p:blipFill>
        <p:spPr bwMode="auto">
          <a:xfrm>
            <a:off x="838200" y="1676400"/>
            <a:ext cx="3048000" cy="4638989"/>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the counterattack</a:t>
            </a:r>
            <a:endParaRPr lang="en-US" dirty="0"/>
          </a:p>
        </p:txBody>
      </p:sp>
      <p:sp>
        <p:nvSpPr>
          <p:cNvPr id="3" name="Content Placeholder 2"/>
          <p:cNvSpPr>
            <a:spLocks noGrp="1"/>
          </p:cNvSpPr>
          <p:nvPr>
            <p:ph sz="quarter" idx="1"/>
          </p:nvPr>
        </p:nvSpPr>
        <p:spPr>
          <a:xfrm>
            <a:off x="381000" y="1589566"/>
            <a:ext cx="4419600" cy="4963633"/>
          </a:xfrm>
        </p:spPr>
        <p:txBody>
          <a:bodyPr>
            <a:normAutofit fontScale="92500"/>
          </a:bodyPr>
          <a:lstStyle/>
          <a:p>
            <a:r>
              <a:rPr lang="en-US" dirty="0" smtClean="0"/>
              <a:t>Within just a month, North Korean forces had pushed South Korea and their allies into a small defensive zone near Pusan.</a:t>
            </a:r>
          </a:p>
          <a:p>
            <a:r>
              <a:rPr lang="en-US" dirty="0" smtClean="0"/>
              <a:t>Then, on September 15, 1950, MacArthur launched a surprise amphibious landing at Inchon while the rest of South Korea’s forces moved north from Pusan.</a:t>
            </a:r>
          </a:p>
        </p:txBody>
      </p:sp>
      <p:pic>
        <p:nvPicPr>
          <p:cNvPr id="2050" name="Picture 2"/>
          <p:cNvPicPr>
            <a:picLocks noGrp="1" noChangeAspect="1" noChangeArrowheads="1"/>
          </p:cNvPicPr>
          <p:nvPr>
            <p:ph sz="quarter" idx="2"/>
          </p:nvPr>
        </p:nvPicPr>
        <p:blipFill>
          <a:blip r:embed="rId3"/>
          <a:srcRect/>
          <a:stretch>
            <a:fillRect/>
          </a:stretch>
        </p:blipFill>
        <p:spPr bwMode="auto">
          <a:xfrm>
            <a:off x="5105400" y="1828800"/>
            <a:ext cx="3435054" cy="40290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1" name="Picture 3"/>
          <p:cNvPicPr>
            <a:picLocks noChangeAspect="1" noChangeArrowheads="1"/>
          </p:cNvPicPr>
          <p:nvPr/>
        </p:nvPicPr>
        <p:blipFill>
          <a:blip r:embed="rId4"/>
          <a:srcRect/>
          <a:stretch>
            <a:fillRect/>
          </a:stretch>
        </p:blipFill>
        <p:spPr bwMode="auto">
          <a:xfrm>
            <a:off x="4953000" y="2514600"/>
            <a:ext cx="3802331" cy="40290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animEffect transition="in" filter="wipe(down)">
                                      <p:cBhvr>
                                        <p:cTn id="19" dur="500"/>
                                        <p:tgtEl>
                                          <p:spTgt spid="2050"/>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051"/>
                                        </p:tgtEl>
                                        <p:attrNameLst>
                                          <p:attrName>style.visibility</p:attrName>
                                        </p:attrNameLst>
                                      </p:cBhvr>
                                      <p:to>
                                        <p:strVal val="visible"/>
                                      </p:to>
                                    </p:set>
                                    <p:anim calcmode="lin" valueType="num">
                                      <p:cBhvr additive="base">
                                        <p:cTn id="24" dur="500" fill="hold"/>
                                        <p:tgtEl>
                                          <p:spTgt spid="2051"/>
                                        </p:tgtEl>
                                        <p:attrNameLst>
                                          <p:attrName>ppt_x</p:attrName>
                                        </p:attrNameLst>
                                      </p:cBhvr>
                                      <p:tavLst>
                                        <p:tav tm="0">
                                          <p:val>
                                            <p:strVal val="#ppt_x"/>
                                          </p:val>
                                        </p:tav>
                                        <p:tav tm="100000">
                                          <p:val>
                                            <p:strVal val="#ppt_x"/>
                                          </p:val>
                                        </p:tav>
                                      </p:tavLst>
                                    </p:anim>
                                    <p:anim calcmode="lin" valueType="num">
                                      <p:cBhvr additive="base">
                                        <p:cTn id="25"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a:t>
            </a:r>
            <a:endParaRPr lang="en-US" dirty="0"/>
          </a:p>
        </p:txBody>
      </p:sp>
      <p:sp>
        <p:nvSpPr>
          <p:cNvPr id="4" name="Content Placeholder 3"/>
          <p:cNvSpPr>
            <a:spLocks noGrp="1"/>
          </p:cNvSpPr>
          <p:nvPr>
            <p:ph sz="quarter" idx="2"/>
          </p:nvPr>
        </p:nvSpPr>
        <p:spPr>
          <a:xfrm>
            <a:off x="4953000" y="1589566"/>
            <a:ext cx="3778101" cy="4963633"/>
          </a:xfrm>
        </p:spPr>
        <p:txBody>
          <a:bodyPr>
            <a:normAutofit lnSpcReduction="10000"/>
          </a:bodyPr>
          <a:lstStyle/>
          <a:p>
            <a:r>
              <a:rPr lang="en-US" dirty="0" smtClean="0"/>
              <a:t>This caused half of the North Korean troops to surrender while the rest fled back into North Korean territory.</a:t>
            </a:r>
          </a:p>
          <a:p>
            <a:r>
              <a:rPr lang="en-US" dirty="0" smtClean="0"/>
              <a:t>UN forces continued to push North Korea to the Chinese border, bombing bridges on the </a:t>
            </a:r>
            <a:r>
              <a:rPr lang="en-US" dirty="0" err="1" smtClean="0"/>
              <a:t>Yalu</a:t>
            </a:r>
            <a:r>
              <a:rPr lang="en-US" dirty="0" smtClean="0"/>
              <a:t> River. </a:t>
            </a:r>
          </a:p>
        </p:txBody>
      </p:sp>
      <p:pic>
        <p:nvPicPr>
          <p:cNvPr id="3075" name="Picture 3"/>
          <p:cNvPicPr>
            <a:picLocks noGrp="1" noChangeAspect="1" noChangeArrowheads="1"/>
          </p:cNvPicPr>
          <p:nvPr>
            <p:ph sz="quarter" idx="1"/>
          </p:nvPr>
        </p:nvPicPr>
        <p:blipFill>
          <a:blip r:embed="rId3"/>
          <a:srcRect/>
          <a:stretch>
            <a:fillRect/>
          </a:stretch>
        </p:blipFill>
        <p:spPr bwMode="auto">
          <a:xfrm>
            <a:off x="312350" y="1905000"/>
            <a:ext cx="4564450" cy="381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554</TotalTime>
  <Words>844</Words>
  <Application>Microsoft Office PowerPoint</Application>
  <PresentationFormat>On-screen Show (4:3)</PresentationFormat>
  <Paragraphs>85</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The KOREAN War</vt:lpstr>
      <vt:lpstr>“I Can”—</vt:lpstr>
      <vt:lpstr>the situation</vt:lpstr>
      <vt:lpstr>the division</vt:lpstr>
      <vt:lpstr>the plan</vt:lpstr>
      <vt:lpstr>the attack</vt:lpstr>
      <vt:lpstr>the response</vt:lpstr>
      <vt:lpstr>the counterattack</vt:lpstr>
      <vt:lpstr>the result</vt:lpstr>
      <vt:lpstr>the Chinese</vt:lpstr>
      <vt:lpstr>the suggestion</vt:lpstr>
      <vt:lpstr>the dispute</vt:lpstr>
      <vt:lpstr>the president’s response</vt:lpstr>
      <vt:lpstr>the settlement</vt:lpstr>
      <vt:lpstr>the effects</vt:lpstr>
      <vt:lpstr>Chronological Spectrum Activity</vt:lpstr>
    </vt:vector>
  </TitlesOfParts>
  <Company>Acer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Korean War</dc:title>
  <dc:creator>Valued Acer Customer</dc:creator>
  <cp:lastModifiedBy>Massey, Todd L</cp:lastModifiedBy>
  <cp:revision>11</cp:revision>
  <dcterms:created xsi:type="dcterms:W3CDTF">2011-03-08T19:02:49Z</dcterms:created>
  <dcterms:modified xsi:type="dcterms:W3CDTF">2014-03-25T12:04:22Z</dcterms:modified>
</cp:coreProperties>
</file>