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57" r:id="rId3"/>
    <p:sldId id="258" r:id="rId4"/>
    <p:sldId id="259" r:id="rId5"/>
    <p:sldId id="260" r:id="rId6"/>
    <p:sldId id="275" r:id="rId7"/>
    <p:sldId id="261" r:id="rId8"/>
    <p:sldId id="262" r:id="rId9"/>
    <p:sldId id="263" r:id="rId10"/>
    <p:sldId id="264" r:id="rId11"/>
    <p:sldId id="266" r:id="rId12"/>
    <p:sldId id="267" r:id="rId13"/>
    <p:sldId id="268" r:id="rId14"/>
    <p:sldId id="269" r:id="rId15"/>
    <p:sldId id="270" r:id="rId16"/>
    <p:sldId id="272" r:id="rId17"/>
    <p:sldId id="271" r:id="rId18"/>
    <p:sldId id="273"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p:scale>
          <a:sx n="50" d="100"/>
          <a:sy n="50" d="100"/>
        </p:scale>
        <p:origin x="-1086"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19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32411-F208-4C41-B1E3-1685D182B50A}" type="datetimeFigureOut">
              <a:rPr lang="en-US" smtClean="0"/>
              <a:pPr/>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E0D6DE-92CC-4FC6-8559-18D622884251}" type="slidenum">
              <a:rPr lang="en-US" smtClean="0"/>
              <a:pPr/>
              <a:t>‹#›</a:t>
            </a:fld>
            <a:endParaRPr lang="en-US"/>
          </a:p>
        </p:txBody>
      </p:sp>
    </p:spTree>
    <p:extLst>
      <p:ext uri="{BB962C8B-B14F-4D97-AF65-F5344CB8AC3E}">
        <p14:creationId xmlns:p14="http://schemas.microsoft.com/office/powerpoint/2010/main" val="83669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0D6DE-92CC-4FC6-8559-18D62288425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590D56E-CCE2-43F0-94BB-F3CDFAF13094}" type="datetimeFigureOut">
              <a:rPr lang="en-US" smtClean="0"/>
              <a:pPr/>
              <a:t>3/19/2015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6E10300-D566-4D9B-9CE8-3470026FA3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90D56E-CCE2-43F0-94BB-F3CDFAF13094}"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10300-D566-4D9B-9CE8-3470026FA3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90D56E-CCE2-43F0-94BB-F3CDFAF13094}"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10300-D566-4D9B-9CE8-3470026FA3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90D56E-CCE2-43F0-94BB-F3CDFAF13094}"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10300-D566-4D9B-9CE8-3470026FA3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90D56E-CCE2-43F0-94BB-F3CDFAF13094}"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10300-D566-4D9B-9CE8-3470026FA3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90D56E-CCE2-43F0-94BB-F3CDFAF13094}"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10300-D566-4D9B-9CE8-3470026FA3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590D56E-CCE2-43F0-94BB-F3CDFAF13094}" type="datetimeFigureOut">
              <a:rPr lang="en-US" smtClean="0"/>
              <a:pPr/>
              <a:t>3/19/2015</a:t>
            </a:fld>
            <a:endParaRPr lang="en-US"/>
          </a:p>
        </p:txBody>
      </p:sp>
      <p:sp>
        <p:nvSpPr>
          <p:cNvPr id="27" name="Slide Number Placeholder 26"/>
          <p:cNvSpPr>
            <a:spLocks noGrp="1"/>
          </p:cNvSpPr>
          <p:nvPr>
            <p:ph type="sldNum" sz="quarter" idx="11"/>
          </p:nvPr>
        </p:nvSpPr>
        <p:spPr/>
        <p:txBody>
          <a:bodyPr rtlCol="0"/>
          <a:lstStyle/>
          <a:p>
            <a:fld id="{66E10300-D566-4D9B-9CE8-3470026FA32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590D56E-CCE2-43F0-94BB-F3CDFAF13094}" type="datetimeFigureOut">
              <a:rPr lang="en-US" smtClean="0"/>
              <a:pPr/>
              <a:t>3/19/2015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6E10300-D566-4D9B-9CE8-3470026FA3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0D56E-CCE2-43F0-94BB-F3CDFAF13094}"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E10300-D566-4D9B-9CE8-3470026FA3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90D56E-CCE2-43F0-94BB-F3CDFAF13094}"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10300-D566-4D9B-9CE8-3470026FA3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90D56E-CCE2-43F0-94BB-F3CDFAF13094}"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10300-D566-4D9B-9CE8-3470026FA3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590D56E-CCE2-43F0-94BB-F3CDFAF13094}" type="datetimeFigureOut">
              <a:rPr lang="en-US" smtClean="0"/>
              <a:pPr/>
              <a:t>3/19/2015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6E10300-D566-4D9B-9CE8-3470026FA3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player.discoveryeducation.com/index.cfm?guidAssetId=FCB719A7-3553-4D56-BD7C-3E9D2A7C8A36&amp;blnFromSearch=1&amp;productcode=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Kennedy &amp; The Cold War</a:t>
            </a:r>
            <a:endParaRPr lang="en-US" dirty="0"/>
          </a:p>
        </p:txBody>
      </p:sp>
      <p:sp>
        <p:nvSpPr>
          <p:cNvPr id="3" name="Subtitle 2"/>
          <p:cNvSpPr>
            <a:spLocks noGrp="1"/>
          </p:cNvSpPr>
          <p:nvPr>
            <p:ph type="subTitle" idx="1"/>
          </p:nvPr>
        </p:nvSpPr>
        <p:spPr/>
        <p:txBody>
          <a:bodyPr/>
          <a:lstStyle/>
          <a:p>
            <a:r>
              <a:rPr lang="en-US" dirty="0" smtClean="0"/>
              <a:t>Lesson 1: Test 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pPr algn="ctr"/>
            <a:r>
              <a:rPr lang="en-US" sz="4800" dirty="0" smtClean="0"/>
              <a:t>Cuba</a:t>
            </a:r>
            <a:endParaRPr lang="en-US" sz="4800" dirty="0"/>
          </a:p>
        </p:txBody>
      </p:sp>
      <p:sp>
        <p:nvSpPr>
          <p:cNvPr id="3" name="Content Placeholder 2"/>
          <p:cNvSpPr>
            <a:spLocks noGrp="1"/>
          </p:cNvSpPr>
          <p:nvPr>
            <p:ph sz="half" idx="1"/>
          </p:nvPr>
        </p:nvSpPr>
        <p:spPr>
          <a:xfrm>
            <a:off x="457200" y="1600200"/>
            <a:ext cx="8305800" cy="5022787"/>
          </a:xfrm>
        </p:spPr>
        <p:txBody>
          <a:bodyPr>
            <a:normAutofit/>
          </a:bodyPr>
          <a:lstStyle/>
          <a:p>
            <a:r>
              <a:rPr lang="en-US" sz="2400" dirty="0" smtClean="0"/>
              <a:t>As a result, the American sugar companies that controlled 75% of the crop land in Cuba appealed to the U.S. government for help.  </a:t>
            </a:r>
          </a:p>
          <a:p>
            <a:r>
              <a:rPr lang="en-US" sz="2400" dirty="0" smtClean="0"/>
              <a:t>Congress responded by enacting trade barriers against Cuban sugar.</a:t>
            </a:r>
          </a:p>
          <a:p>
            <a:r>
              <a:rPr lang="en-US" sz="2400" dirty="0" smtClean="0"/>
              <a:t>It was not long after this when Castro openly declared himself a communist welcoming aid from the Soviets.</a:t>
            </a:r>
          </a:p>
          <a:p>
            <a:r>
              <a:rPr lang="en-US" sz="2400" dirty="0" smtClean="0"/>
              <a:t>It was at this point that Castro began to suppress anyone who was in disagreement with him—especially politically.</a:t>
            </a:r>
          </a:p>
          <a:p>
            <a:r>
              <a:rPr lang="en-US" sz="2400" dirty="0" smtClean="0"/>
              <a:t>As a result, about 10% of Cuba’s population went into exile escaping mostly to the United States—specifically in Miami, Florida where a counterrevolutionary movement took shape.</a:t>
            </a:r>
          </a:p>
          <a:p>
            <a:endParaRPr lang="en-US" sz="2400"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dirty="0" smtClean="0"/>
              <a:t>The Bay of Pigs</a:t>
            </a:r>
            <a:endParaRPr lang="en-US" dirty="0"/>
          </a:p>
        </p:txBody>
      </p:sp>
      <p:sp>
        <p:nvSpPr>
          <p:cNvPr id="4" name="Content Placeholder 3"/>
          <p:cNvSpPr>
            <a:spLocks noGrp="1"/>
          </p:cNvSpPr>
          <p:nvPr>
            <p:ph sz="half" idx="2"/>
          </p:nvPr>
        </p:nvSpPr>
        <p:spPr>
          <a:xfrm>
            <a:off x="4648200" y="1676400"/>
            <a:ext cx="4495800" cy="5181599"/>
          </a:xfrm>
        </p:spPr>
        <p:txBody>
          <a:bodyPr>
            <a:normAutofit/>
          </a:bodyPr>
          <a:lstStyle/>
          <a:p>
            <a:r>
              <a:rPr lang="en-US" sz="2400" dirty="0" smtClean="0"/>
              <a:t>In March of 1960, President Eisenhower gave the CIA permission to secretly train Cuban exiles for an invasion of Cuba hoping to trigger a mass uprising that would overthrow Castro. </a:t>
            </a:r>
          </a:p>
          <a:p>
            <a:r>
              <a:rPr lang="en-US" sz="2400" dirty="0" smtClean="0"/>
              <a:t>Kennedy learned of the plan just nine days after his election and reluctantly approved it.</a:t>
            </a:r>
            <a:endParaRPr lang="en-US" sz="2400" dirty="0"/>
          </a:p>
        </p:txBody>
      </p:sp>
      <p:pic>
        <p:nvPicPr>
          <p:cNvPr id="8194" name="Picture 2"/>
          <p:cNvPicPr>
            <a:picLocks noChangeAspect="1" noChangeArrowheads="1"/>
          </p:cNvPicPr>
          <p:nvPr/>
        </p:nvPicPr>
        <p:blipFill>
          <a:blip r:embed="rId3"/>
          <a:srcRect/>
          <a:stretch>
            <a:fillRect/>
          </a:stretch>
        </p:blipFill>
        <p:spPr bwMode="auto">
          <a:xfrm>
            <a:off x="304800" y="1752600"/>
            <a:ext cx="4401844" cy="3400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5" name="Picture 3"/>
          <p:cNvPicPr>
            <a:picLocks noChangeAspect="1" noChangeArrowheads="1"/>
          </p:cNvPicPr>
          <p:nvPr/>
        </p:nvPicPr>
        <p:blipFill>
          <a:blip r:embed="rId4"/>
          <a:srcRect/>
          <a:stretch>
            <a:fillRect/>
          </a:stretch>
        </p:blipFill>
        <p:spPr bwMode="auto">
          <a:xfrm>
            <a:off x="914400" y="3124200"/>
            <a:ext cx="4714875" cy="3381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gtEl>
                                        <p:attrNameLst>
                                          <p:attrName>style.visibility</p:attrName>
                                        </p:attrNameLst>
                                      </p:cBhvr>
                                      <p:to>
                                        <p:strVal val="visible"/>
                                      </p:to>
                                    </p:set>
                                    <p:anim calcmode="lin" valueType="num">
                                      <p:cBhvr additive="base">
                                        <p:cTn id="25" dur="500" fill="hold"/>
                                        <p:tgtEl>
                                          <p:spTgt spid="8195"/>
                                        </p:tgtEl>
                                        <p:attrNameLst>
                                          <p:attrName>ppt_x</p:attrName>
                                        </p:attrNameLst>
                                      </p:cBhvr>
                                      <p:tavLst>
                                        <p:tav tm="0">
                                          <p:val>
                                            <p:strVal val="#ppt_x"/>
                                          </p:val>
                                        </p:tav>
                                        <p:tav tm="100000">
                                          <p:val>
                                            <p:strVal val="#ppt_x"/>
                                          </p:val>
                                        </p:tav>
                                      </p:tavLst>
                                    </p:anim>
                                    <p:anim calcmode="lin" valueType="num">
                                      <p:cBhvr additive="base">
                                        <p:cTn id="26"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32688"/>
          </a:xfrm>
        </p:spPr>
        <p:txBody>
          <a:bodyPr/>
          <a:lstStyle/>
          <a:p>
            <a:r>
              <a:rPr lang="en-US" dirty="0" smtClean="0"/>
              <a:t>The Bay of Pigs</a:t>
            </a:r>
            <a:endParaRPr lang="en-US" dirty="0"/>
          </a:p>
        </p:txBody>
      </p:sp>
      <p:sp>
        <p:nvSpPr>
          <p:cNvPr id="4" name="Content Placeholder 3"/>
          <p:cNvSpPr>
            <a:spLocks noGrp="1"/>
          </p:cNvSpPr>
          <p:nvPr>
            <p:ph sz="half" idx="2"/>
          </p:nvPr>
        </p:nvSpPr>
        <p:spPr>
          <a:xfrm>
            <a:off x="4419600" y="1676400"/>
            <a:ext cx="4724400" cy="5181599"/>
          </a:xfrm>
        </p:spPr>
        <p:txBody>
          <a:bodyPr>
            <a:noAutofit/>
          </a:bodyPr>
          <a:lstStyle/>
          <a:p>
            <a:r>
              <a:rPr lang="en-US" sz="2000" dirty="0" smtClean="0"/>
              <a:t>On April 17, 1961, around 1500 Cuban exiles, with the support of the U.S. military, landed on the Bay of Pigs—nothing went as planned.</a:t>
            </a:r>
          </a:p>
          <a:p>
            <a:r>
              <a:rPr lang="en-US" sz="2000" dirty="0" smtClean="0"/>
              <a:t>An air strike that was supposed to eliminate the Cuban air force failed.</a:t>
            </a:r>
          </a:p>
          <a:p>
            <a:r>
              <a:rPr lang="en-US" sz="2000" dirty="0" smtClean="0"/>
              <a:t>A small advance group that was sent to distract Castro’s forces never arrived.</a:t>
            </a:r>
          </a:p>
          <a:p>
            <a:r>
              <a:rPr lang="en-US" sz="2000" dirty="0" smtClean="0"/>
              <a:t>When the main unit landed, it lacked American air support and were met by 25,000 Cuban troops who had the support of Soviet tanks and jets.</a:t>
            </a:r>
          </a:p>
          <a:p>
            <a:r>
              <a:rPr lang="en-US" sz="2000" dirty="0" smtClean="0"/>
              <a:t>The result: defeat.  Some invaders were killed while others were imprisoned.</a:t>
            </a:r>
            <a:endParaRPr lang="en-US" sz="2000" dirty="0"/>
          </a:p>
        </p:txBody>
      </p:sp>
      <p:pic>
        <p:nvPicPr>
          <p:cNvPr id="9218" name="Picture 2"/>
          <p:cNvPicPr>
            <a:picLocks noChangeAspect="1" noChangeArrowheads="1"/>
          </p:cNvPicPr>
          <p:nvPr/>
        </p:nvPicPr>
        <p:blipFill>
          <a:blip r:embed="rId3"/>
          <a:srcRect/>
          <a:stretch>
            <a:fillRect/>
          </a:stretch>
        </p:blipFill>
        <p:spPr bwMode="auto">
          <a:xfrm>
            <a:off x="304800" y="1676400"/>
            <a:ext cx="3524426" cy="3590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9" name="Picture 3"/>
          <p:cNvPicPr>
            <a:picLocks noChangeAspect="1" noChangeArrowheads="1"/>
          </p:cNvPicPr>
          <p:nvPr/>
        </p:nvPicPr>
        <p:blipFill>
          <a:blip r:embed="rId4"/>
          <a:srcRect/>
          <a:stretch>
            <a:fillRect/>
          </a:stretch>
        </p:blipFill>
        <p:spPr bwMode="auto">
          <a:xfrm>
            <a:off x="457200" y="3200400"/>
            <a:ext cx="3962400" cy="3048000"/>
          </a:xfrm>
          <a:prstGeom prst="rect">
            <a:avLst/>
          </a:prstGeom>
          <a:ln w="88900" cap="sq" cmpd="thickThin">
            <a:solidFill>
              <a:srgbClr val="000000"/>
            </a:solidFill>
            <a:prstDash val="solid"/>
            <a:miter lim="800000"/>
          </a:ln>
          <a:effectLst>
            <a:innerShdw blurRad="76200">
              <a:srgbClr val="000000"/>
            </a:innerShdw>
          </a:effectLst>
        </p:spPr>
      </p:pic>
      <p:pic>
        <p:nvPicPr>
          <p:cNvPr id="9220" name="Picture 4"/>
          <p:cNvPicPr>
            <a:picLocks noChangeAspect="1" noChangeArrowheads="1"/>
          </p:cNvPicPr>
          <p:nvPr/>
        </p:nvPicPr>
        <p:blipFill>
          <a:blip r:embed="rId5"/>
          <a:srcRect/>
          <a:stretch>
            <a:fillRect/>
          </a:stretch>
        </p:blipFill>
        <p:spPr bwMode="auto">
          <a:xfrm>
            <a:off x="685800" y="2209800"/>
            <a:ext cx="3636818"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wipe(down)">
                                      <p:cBhvr>
                                        <p:cTn id="32" dur="500"/>
                                        <p:tgtEl>
                                          <p:spTgt spid="92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219"/>
                                        </p:tgtEl>
                                        <p:attrNameLst>
                                          <p:attrName>style.visibility</p:attrName>
                                        </p:attrNameLst>
                                      </p:cBhvr>
                                      <p:to>
                                        <p:strVal val="visible"/>
                                      </p:to>
                                    </p:set>
                                    <p:animEffect transition="in" filter="wipe(down)">
                                      <p:cBhvr>
                                        <p:cTn id="37" dur="500"/>
                                        <p:tgtEl>
                                          <p:spTgt spid="92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220"/>
                                        </p:tgtEl>
                                        <p:attrNameLst>
                                          <p:attrName>style.visibility</p:attrName>
                                        </p:attrNameLst>
                                      </p:cBhvr>
                                      <p:to>
                                        <p:strVal val="visible"/>
                                      </p:to>
                                    </p:set>
                                    <p:animEffect transition="in" filter="wipe(down)">
                                      <p:cBhvr>
                                        <p:cTn id="4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The Bay of Pigs</a:t>
            </a:r>
            <a:endParaRPr lang="en-US" dirty="0"/>
          </a:p>
        </p:txBody>
      </p:sp>
      <p:sp>
        <p:nvSpPr>
          <p:cNvPr id="4" name="Content Placeholder 3"/>
          <p:cNvSpPr>
            <a:spLocks noGrp="1"/>
          </p:cNvSpPr>
          <p:nvPr>
            <p:ph sz="half" idx="2"/>
          </p:nvPr>
        </p:nvSpPr>
        <p:spPr>
          <a:xfrm>
            <a:off x="4648200" y="1447800"/>
            <a:ext cx="4495800" cy="5327587"/>
          </a:xfrm>
        </p:spPr>
        <p:txBody>
          <a:bodyPr>
            <a:normAutofit/>
          </a:bodyPr>
          <a:lstStyle/>
          <a:p>
            <a:r>
              <a:rPr lang="en-US" sz="2800" dirty="0" smtClean="0"/>
              <a:t>This disaster left Kennedy embarrassed, however, he publically accepted the blame for the failure.</a:t>
            </a:r>
          </a:p>
          <a:p>
            <a:r>
              <a:rPr lang="en-US" sz="2800" dirty="0" smtClean="0"/>
              <a:t>He also negotiated with Castro for the release of the imprisoned survivors paying a ransom of $53 million in food and medical supplies.  </a:t>
            </a:r>
          </a:p>
          <a:p>
            <a:endParaRPr lang="en-US" dirty="0"/>
          </a:p>
        </p:txBody>
      </p:sp>
      <p:pic>
        <p:nvPicPr>
          <p:cNvPr id="10242" name="Picture 2"/>
          <p:cNvPicPr>
            <a:picLocks noChangeAspect="1" noChangeArrowheads="1"/>
          </p:cNvPicPr>
          <p:nvPr/>
        </p:nvPicPr>
        <p:blipFill>
          <a:blip r:embed="rId3"/>
          <a:srcRect/>
          <a:stretch>
            <a:fillRect/>
          </a:stretch>
        </p:blipFill>
        <p:spPr bwMode="auto">
          <a:xfrm>
            <a:off x="304800" y="1600200"/>
            <a:ext cx="329184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3" name="Picture 3"/>
          <p:cNvPicPr>
            <a:picLocks noChangeAspect="1" noChangeArrowheads="1"/>
          </p:cNvPicPr>
          <p:nvPr/>
        </p:nvPicPr>
        <p:blipFill>
          <a:blip r:embed="rId4"/>
          <a:srcRect/>
          <a:stretch>
            <a:fillRect/>
          </a:stretch>
        </p:blipFill>
        <p:spPr bwMode="auto">
          <a:xfrm>
            <a:off x="1295400" y="1752600"/>
            <a:ext cx="3114675"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additive="base">
                                        <p:cTn id="19" dur="500" fill="hold"/>
                                        <p:tgtEl>
                                          <p:spTgt spid="10242"/>
                                        </p:tgtEl>
                                        <p:attrNameLst>
                                          <p:attrName>ppt_x</p:attrName>
                                        </p:attrNameLst>
                                      </p:cBhvr>
                                      <p:tavLst>
                                        <p:tav tm="0">
                                          <p:val>
                                            <p:strVal val="#ppt_x"/>
                                          </p:val>
                                        </p:tav>
                                        <p:tav tm="100000">
                                          <p:val>
                                            <p:strVal val="#ppt_x"/>
                                          </p:val>
                                        </p:tav>
                                      </p:tavLst>
                                    </p:anim>
                                    <p:anim calcmode="lin" valueType="num">
                                      <p:cBhvr additive="base">
                                        <p:cTn id="20"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3"/>
                                        </p:tgtEl>
                                        <p:attrNameLst>
                                          <p:attrName>style.visibility</p:attrName>
                                        </p:attrNameLst>
                                      </p:cBhvr>
                                      <p:to>
                                        <p:strVal val="visible"/>
                                      </p:to>
                                    </p:set>
                                    <p:anim calcmode="lin" valueType="num">
                                      <p:cBhvr additive="base">
                                        <p:cTn id="25" dur="500" fill="hold"/>
                                        <p:tgtEl>
                                          <p:spTgt spid="10243"/>
                                        </p:tgtEl>
                                        <p:attrNameLst>
                                          <p:attrName>ppt_x</p:attrName>
                                        </p:attrNameLst>
                                      </p:cBhvr>
                                      <p:tavLst>
                                        <p:tav tm="0">
                                          <p:val>
                                            <p:strVal val="#ppt_x"/>
                                          </p:val>
                                        </p:tav>
                                        <p:tav tm="100000">
                                          <p:val>
                                            <p:strVal val="#ppt_x"/>
                                          </p:val>
                                        </p:tav>
                                      </p:tavLst>
                                    </p:anim>
                                    <p:anim calcmode="lin" valueType="num">
                                      <p:cBhvr additive="base">
                                        <p:cTn id="26"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pPr algn="r"/>
            <a:r>
              <a:rPr lang="en-US" dirty="0" smtClean="0"/>
              <a:t>The Cuban Missile Crisis</a:t>
            </a:r>
            <a:endParaRPr lang="en-US" dirty="0"/>
          </a:p>
        </p:txBody>
      </p:sp>
      <p:sp>
        <p:nvSpPr>
          <p:cNvPr id="3" name="Content Placeholder 2"/>
          <p:cNvSpPr>
            <a:spLocks noGrp="1"/>
          </p:cNvSpPr>
          <p:nvPr>
            <p:ph sz="half" idx="1"/>
          </p:nvPr>
        </p:nvSpPr>
        <p:spPr>
          <a:xfrm>
            <a:off x="457200" y="1600200"/>
            <a:ext cx="4038600" cy="5175187"/>
          </a:xfrm>
        </p:spPr>
        <p:txBody>
          <a:bodyPr>
            <a:normAutofit lnSpcReduction="10000"/>
          </a:bodyPr>
          <a:lstStyle/>
          <a:p>
            <a:r>
              <a:rPr lang="en-US" sz="2200" dirty="0" smtClean="0"/>
              <a:t>After the incident at the Bay of Pigs, Castro continued to welcome Soviet aid.</a:t>
            </a:r>
          </a:p>
          <a:p>
            <a:r>
              <a:rPr lang="en-US" sz="2200" dirty="0" smtClean="0"/>
              <a:t>Summer 1962: After promising to defend Cuba with Soviet arms, Soviet Premier Nikita Khrushchev increasingly sent weapons including nuclear missiles.</a:t>
            </a:r>
          </a:p>
          <a:p>
            <a:r>
              <a:rPr lang="en-US" sz="2200" dirty="0" smtClean="0"/>
              <a:t>In response, President Kennedy issued a warning that America would not tolerate offensive nuclear weapons in Cuba—so close to home.</a:t>
            </a:r>
          </a:p>
          <a:p>
            <a:pPr>
              <a:buNone/>
            </a:pPr>
            <a:endParaRPr lang="en-US" dirty="0"/>
          </a:p>
        </p:txBody>
      </p:sp>
      <p:pic>
        <p:nvPicPr>
          <p:cNvPr id="11266" name="Picture 2"/>
          <p:cNvPicPr>
            <a:picLocks noChangeAspect="1" noChangeArrowheads="1"/>
          </p:cNvPicPr>
          <p:nvPr/>
        </p:nvPicPr>
        <p:blipFill>
          <a:blip r:embed="rId3"/>
          <a:srcRect/>
          <a:stretch>
            <a:fillRect/>
          </a:stretch>
        </p:blipFill>
        <p:spPr bwMode="auto">
          <a:xfrm>
            <a:off x="4876800" y="1676400"/>
            <a:ext cx="3429000" cy="2434590"/>
          </a:xfrm>
          <a:prstGeom prst="rect">
            <a:avLst/>
          </a:prstGeom>
          <a:ln w="88900" cap="sq" cmpd="thickThin">
            <a:solidFill>
              <a:srgbClr val="000000"/>
            </a:solidFill>
            <a:prstDash val="solid"/>
            <a:miter lim="800000"/>
          </a:ln>
          <a:effectLst>
            <a:innerShdw blurRad="76200">
              <a:srgbClr val="000000"/>
            </a:innerShdw>
          </a:effectLst>
        </p:spPr>
      </p:pic>
      <p:pic>
        <p:nvPicPr>
          <p:cNvPr id="11267" name="Picture 3"/>
          <p:cNvPicPr>
            <a:picLocks noChangeAspect="1" noChangeArrowheads="1"/>
          </p:cNvPicPr>
          <p:nvPr/>
        </p:nvPicPr>
        <p:blipFill>
          <a:blip r:embed="rId4"/>
          <a:srcRect/>
          <a:stretch>
            <a:fillRect/>
          </a:stretch>
        </p:blipFill>
        <p:spPr bwMode="auto">
          <a:xfrm>
            <a:off x="5417976" y="3962400"/>
            <a:ext cx="3230724" cy="26384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r"/>
            <a:r>
              <a:rPr lang="en-US" dirty="0" smtClean="0"/>
              <a:t>The Cuban Missile Crisis</a:t>
            </a:r>
            <a:endParaRPr lang="en-US" dirty="0"/>
          </a:p>
        </p:txBody>
      </p:sp>
      <p:sp>
        <p:nvSpPr>
          <p:cNvPr id="3" name="Content Placeholder 2"/>
          <p:cNvSpPr>
            <a:spLocks noGrp="1"/>
          </p:cNvSpPr>
          <p:nvPr>
            <p:ph sz="half" idx="1"/>
          </p:nvPr>
        </p:nvSpPr>
        <p:spPr>
          <a:xfrm>
            <a:off x="457200" y="1752600"/>
            <a:ext cx="4038600" cy="5022787"/>
          </a:xfrm>
        </p:spPr>
        <p:txBody>
          <a:bodyPr>
            <a:normAutofit lnSpcReduction="10000"/>
          </a:bodyPr>
          <a:lstStyle/>
          <a:p>
            <a:r>
              <a:rPr lang="en-US" dirty="0" smtClean="0"/>
              <a:t>October 14, 1962: photographs taken by American planes revealed Soviet missile bases in Cuba some of which were ready to launch—and could reach the U.S. in minutes.</a:t>
            </a:r>
          </a:p>
          <a:p>
            <a:r>
              <a:rPr lang="en-US" dirty="0" smtClean="0"/>
              <a:t>October 22, 1962: Kennedy publicizes the information making it clear that any missile attack from Cuba would trigger an all-out attack on the Soviet Union.</a:t>
            </a:r>
          </a:p>
          <a:p>
            <a:r>
              <a:rPr lang="en-US" dirty="0" smtClean="0"/>
              <a:t>For the next six days, America waited terrified of the possibility of a nuclear war.</a:t>
            </a:r>
          </a:p>
          <a:p>
            <a:r>
              <a:rPr lang="en-US" dirty="0" smtClean="0"/>
              <a:t>Book page 675.</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4724401" y="1828800"/>
            <a:ext cx="3124200" cy="3148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2" name="Picture 4"/>
          <p:cNvPicPr>
            <a:picLocks noChangeAspect="1" noChangeArrowheads="1"/>
          </p:cNvPicPr>
          <p:nvPr/>
        </p:nvPicPr>
        <p:blipFill>
          <a:blip r:embed="rId4"/>
          <a:srcRect/>
          <a:stretch>
            <a:fillRect/>
          </a:stretch>
        </p:blipFill>
        <p:spPr bwMode="auto">
          <a:xfrm>
            <a:off x="5562600" y="2362200"/>
            <a:ext cx="3238500" cy="3282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1" name="Picture 3"/>
          <p:cNvPicPr>
            <a:picLocks noChangeAspect="1" noChangeArrowheads="1"/>
          </p:cNvPicPr>
          <p:nvPr/>
        </p:nvPicPr>
        <p:blipFill>
          <a:blip r:embed="rId5"/>
          <a:srcRect/>
          <a:stretch>
            <a:fillRect/>
          </a:stretch>
        </p:blipFill>
        <p:spPr bwMode="auto">
          <a:xfrm>
            <a:off x="4419600" y="3276600"/>
            <a:ext cx="3794837" cy="3243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290"/>
                                        </p:tgtEl>
                                        <p:attrNameLst>
                                          <p:attrName>style.visibility</p:attrName>
                                        </p:attrNameLst>
                                      </p:cBhvr>
                                      <p:to>
                                        <p:strVal val="visible"/>
                                      </p:to>
                                    </p:set>
                                    <p:animEffect transition="in" filter="wipe(down)">
                                      <p:cBhvr>
                                        <p:cTn id="27" dur="500"/>
                                        <p:tgtEl>
                                          <p:spTgt spid="122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292"/>
                                        </p:tgtEl>
                                        <p:attrNameLst>
                                          <p:attrName>style.visibility</p:attrName>
                                        </p:attrNameLst>
                                      </p:cBhvr>
                                      <p:to>
                                        <p:strVal val="visible"/>
                                      </p:to>
                                    </p:set>
                                    <p:animEffect transition="in" filter="wipe(down)">
                                      <p:cBhvr>
                                        <p:cTn id="32" dur="500"/>
                                        <p:tgtEl>
                                          <p:spTgt spid="122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291"/>
                                        </p:tgtEl>
                                        <p:attrNameLst>
                                          <p:attrName>style.visibility</p:attrName>
                                        </p:attrNameLst>
                                      </p:cBhvr>
                                      <p:to>
                                        <p:strVal val="visible"/>
                                      </p:to>
                                    </p:set>
                                    <p:animEffect transition="in" filter="wipe(down)">
                                      <p:cBhvr>
                                        <p:cTn id="3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pPr algn="r"/>
            <a:r>
              <a:rPr lang="en-US" dirty="0" smtClean="0"/>
              <a:t>The Cuban Missile Crisis</a:t>
            </a:r>
            <a:endParaRPr lang="en-US" dirty="0"/>
          </a:p>
        </p:txBody>
      </p:sp>
      <p:sp>
        <p:nvSpPr>
          <p:cNvPr id="3" name="Content Placeholder 2"/>
          <p:cNvSpPr>
            <a:spLocks noGrp="1"/>
          </p:cNvSpPr>
          <p:nvPr>
            <p:ph sz="half" idx="1"/>
          </p:nvPr>
        </p:nvSpPr>
        <p:spPr>
          <a:xfrm>
            <a:off x="457200" y="1752600"/>
            <a:ext cx="4038600" cy="5022787"/>
          </a:xfrm>
        </p:spPr>
        <p:txBody>
          <a:bodyPr>
            <a:normAutofit/>
          </a:bodyPr>
          <a:lstStyle/>
          <a:p>
            <a:r>
              <a:rPr lang="en-US" sz="2200" dirty="0" smtClean="0"/>
              <a:t>Crisis Averted: the first break came when Soviet ships stopped suddenly to avoid a confrontation at sea. </a:t>
            </a:r>
          </a:p>
          <a:p>
            <a:r>
              <a:rPr lang="en-US" sz="2200" dirty="0" smtClean="0"/>
              <a:t>Next, Khrushchev offered to remove the missiles if America promised not to invade Cuba.  The United States also secretly  agreed to remove missiles from Turkey.  </a:t>
            </a:r>
          </a:p>
          <a:p>
            <a:r>
              <a:rPr lang="en-US" sz="2200" dirty="0" smtClean="0"/>
              <a:t>The leaders agreed and the crisis was over.  </a:t>
            </a:r>
            <a:endParaRPr lang="en-US" sz="2200" dirty="0"/>
          </a:p>
        </p:txBody>
      </p:sp>
      <p:pic>
        <p:nvPicPr>
          <p:cNvPr id="13314" name="Picture 2"/>
          <p:cNvPicPr>
            <a:picLocks noChangeAspect="1" noChangeArrowheads="1"/>
          </p:cNvPicPr>
          <p:nvPr/>
        </p:nvPicPr>
        <p:blipFill>
          <a:blip r:embed="rId3"/>
          <a:srcRect/>
          <a:stretch>
            <a:fillRect/>
          </a:stretch>
        </p:blipFill>
        <p:spPr bwMode="auto">
          <a:xfrm>
            <a:off x="4800600" y="1828800"/>
            <a:ext cx="3704585"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gtEl>
                                        <p:attrNameLst>
                                          <p:attrName>style.visibility</p:attrName>
                                        </p:attrNameLst>
                                      </p:cBhvr>
                                      <p:to>
                                        <p:strVal val="visible"/>
                                      </p:to>
                                    </p:set>
                                    <p:anim calcmode="lin" valueType="num">
                                      <p:cBhvr additive="base">
                                        <p:cTn id="25" dur="500" fill="hold"/>
                                        <p:tgtEl>
                                          <p:spTgt spid="13314"/>
                                        </p:tgtEl>
                                        <p:attrNameLst>
                                          <p:attrName>ppt_x</p:attrName>
                                        </p:attrNameLst>
                                      </p:cBhvr>
                                      <p:tavLst>
                                        <p:tav tm="0">
                                          <p:val>
                                            <p:strVal val="#ppt_x"/>
                                          </p:val>
                                        </p:tav>
                                        <p:tav tm="100000">
                                          <p:val>
                                            <p:strVal val="#ppt_x"/>
                                          </p:val>
                                        </p:tav>
                                      </p:tavLst>
                                    </p:anim>
                                    <p:anim calcmode="lin" valueType="num">
                                      <p:cBhvr additive="base">
                                        <p:cTn id="26"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The Berlin Crisis</a:t>
            </a:r>
            <a:endParaRPr lang="en-US" dirty="0"/>
          </a:p>
        </p:txBody>
      </p:sp>
      <p:sp>
        <p:nvSpPr>
          <p:cNvPr id="4" name="Content Placeholder 3"/>
          <p:cNvSpPr>
            <a:spLocks noGrp="1"/>
          </p:cNvSpPr>
          <p:nvPr>
            <p:ph sz="half" idx="2"/>
          </p:nvPr>
        </p:nvSpPr>
        <p:spPr>
          <a:xfrm>
            <a:off x="4648200" y="1676400"/>
            <a:ext cx="4038600" cy="5098987"/>
          </a:xfrm>
        </p:spPr>
        <p:txBody>
          <a:bodyPr>
            <a:noAutofit/>
          </a:bodyPr>
          <a:lstStyle/>
          <a:p>
            <a:r>
              <a:rPr lang="en-US" sz="2400" dirty="0" smtClean="0"/>
              <a:t>In 1961, the city of Berlin was in great turmoil.  </a:t>
            </a:r>
          </a:p>
          <a:p>
            <a:r>
              <a:rPr lang="en-US" sz="2400" dirty="0" smtClean="0"/>
              <a:t>In the past 11 years, almost 3 million East Germans fled to West Berlin because it was free from Communist rule.  </a:t>
            </a:r>
          </a:p>
          <a:p>
            <a:r>
              <a:rPr lang="en-US" sz="2400" dirty="0" smtClean="0"/>
              <a:t>As a result of losing 20% of its population, the country’s economy was significantly weakened.  </a:t>
            </a:r>
            <a:endParaRPr lang="en-US" sz="2400" dirty="0"/>
          </a:p>
        </p:txBody>
      </p:sp>
      <p:pic>
        <p:nvPicPr>
          <p:cNvPr id="14338" name="Picture 2"/>
          <p:cNvPicPr>
            <a:picLocks noChangeAspect="1" noChangeArrowheads="1"/>
          </p:cNvPicPr>
          <p:nvPr/>
        </p:nvPicPr>
        <p:blipFill>
          <a:blip r:embed="rId3"/>
          <a:srcRect/>
          <a:stretch>
            <a:fillRect/>
          </a:stretch>
        </p:blipFill>
        <p:spPr bwMode="auto">
          <a:xfrm>
            <a:off x="457200" y="1828800"/>
            <a:ext cx="4173326" cy="396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r"/>
            <a:r>
              <a:rPr lang="en-US" dirty="0" smtClean="0"/>
              <a:t>Khrushchev’s Solution</a:t>
            </a:r>
            <a:endParaRPr lang="en-US" dirty="0"/>
          </a:p>
        </p:txBody>
      </p:sp>
      <p:sp>
        <p:nvSpPr>
          <p:cNvPr id="3" name="Content Placeholder 2"/>
          <p:cNvSpPr>
            <a:spLocks noGrp="1"/>
          </p:cNvSpPr>
          <p:nvPr>
            <p:ph sz="half" idx="1"/>
          </p:nvPr>
        </p:nvSpPr>
        <p:spPr>
          <a:xfrm>
            <a:off x="457200" y="1600200"/>
            <a:ext cx="4038600" cy="5175187"/>
          </a:xfrm>
        </p:spPr>
        <p:txBody>
          <a:bodyPr>
            <a:normAutofit lnSpcReduction="10000"/>
          </a:bodyPr>
          <a:lstStyle/>
          <a:p>
            <a:r>
              <a:rPr lang="en-US" dirty="0" smtClean="0"/>
              <a:t>Recognizing the necessity for a solution to this problem, at a summit meeting in June 1961, Khrushchev  threatened to sign a treaty with East Germany that would enable that country to close all the access roads to West Berlin.  </a:t>
            </a:r>
          </a:p>
          <a:p>
            <a:r>
              <a:rPr lang="en-US" dirty="0" smtClean="0"/>
              <a:t>However, Kennedy refused to relinquish U.S. access to West Berlin and, with his determination and America’s superior nuclear striking power, prevented Khrushchev from closing the air and land routes between West Berlin and West Germany.  </a:t>
            </a:r>
            <a:endParaRPr lang="en-US" dirty="0"/>
          </a:p>
        </p:txBody>
      </p:sp>
      <p:pic>
        <p:nvPicPr>
          <p:cNvPr id="15362" name="Picture 2"/>
          <p:cNvPicPr>
            <a:picLocks noChangeAspect="1" noChangeArrowheads="1"/>
          </p:cNvPicPr>
          <p:nvPr/>
        </p:nvPicPr>
        <p:blipFill>
          <a:blip r:embed="rId3"/>
          <a:srcRect/>
          <a:stretch>
            <a:fillRect/>
          </a:stretch>
        </p:blipFill>
        <p:spPr bwMode="auto">
          <a:xfrm>
            <a:off x="4953000" y="1676400"/>
            <a:ext cx="3505200" cy="48917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r"/>
            <a:r>
              <a:rPr lang="en-US" dirty="0" smtClean="0"/>
              <a:t>Khrushchev’s Solution</a:t>
            </a:r>
            <a:endParaRPr lang="en-US" dirty="0"/>
          </a:p>
        </p:txBody>
      </p:sp>
      <p:sp>
        <p:nvSpPr>
          <p:cNvPr id="3" name="Content Placeholder 2"/>
          <p:cNvSpPr>
            <a:spLocks noGrp="1"/>
          </p:cNvSpPr>
          <p:nvPr>
            <p:ph sz="half" idx="1"/>
          </p:nvPr>
        </p:nvSpPr>
        <p:spPr>
          <a:xfrm>
            <a:off x="304800" y="1447800"/>
            <a:ext cx="4038600" cy="5098987"/>
          </a:xfrm>
        </p:spPr>
        <p:txBody>
          <a:bodyPr>
            <a:normAutofit fontScale="92500" lnSpcReduction="10000"/>
          </a:bodyPr>
          <a:lstStyle/>
          <a:p>
            <a:r>
              <a:rPr lang="en-US" dirty="0" smtClean="0"/>
              <a:t>August 13, 1961: In response, Khrushchev directed East German troops to begin building the Berlin Wall separating East Germany from West Germany.  </a:t>
            </a:r>
          </a:p>
          <a:p>
            <a:r>
              <a:rPr lang="en-US" dirty="0" smtClean="0"/>
              <a:t>The wall was 15 feet high stretching 110 miles around the city.  It was made of  brick, barbed wire, cement, and steel, complete with patrols, flood lights, electric fences, and vehicle traps,</a:t>
            </a:r>
          </a:p>
          <a:p>
            <a:r>
              <a:rPr lang="en-US" dirty="0" smtClean="0"/>
              <a:t>The Berlin Wall ended the Berlin crisis but increased Cold War tensions and became an ugly symbol of Communist oppression.</a:t>
            </a:r>
          </a:p>
          <a:p>
            <a:r>
              <a:rPr lang="en-US" dirty="0" smtClean="0"/>
              <a:t>Show political cartoon on Elmo.</a:t>
            </a:r>
          </a:p>
        </p:txBody>
      </p:sp>
      <p:pic>
        <p:nvPicPr>
          <p:cNvPr id="16387" name="Picture 3"/>
          <p:cNvPicPr>
            <a:picLocks noChangeAspect="1" noChangeArrowheads="1"/>
          </p:cNvPicPr>
          <p:nvPr/>
        </p:nvPicPr>
        <p:blipFill>
          <a:blip r:embed="rId3"/>
          <a:srcRect/>
          <a:stretch>
            <a:fillRect/>
          </a:stretch>
        </p:blipFill>
        <p:spPr bwMode="auto">
          <a:xfrm>
            <a:off x="4572000" y="1447800"/>
            <a:ext cx="3463636"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8" name="Picture 4"/>
          <p:cNvPicPr>
            <a:picLocks noChangeAspect="1" noChangeArrowheads="1"/>
          </p:cNvPicPr>
          <p:nvPr/>
        </p:nvPicPr>
        <p:blipFill>
          <a:blip r:embed="rId4"/>
          <a:srcRect/>
          <a:stretch>
            <a:fillRect/>
          </a:stretch>
        </p:blipFill>
        <p:spPr bwMode="auto">
          <a:xfrm>
            <a:off x="5638800" y="2057400"/>
            <a:ext cx="3238500" cy="2482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90" name="Picture 6"/>
          <p:cNvPicPr>
            <a:picLocks noChangeAspect="1" noChangeArrowheads="1"/>
          </p:cNvPicPr>
          <p:nvPr/>
        </p:nvPicPr>
        <p:blipFill>
          <a:blip r:embed="rId5"/>
          <a:srcRect/>
          <a:stretch>
            <a:fillRect/>
          </a:stretch>
        </p:blipFill>
        <p:spPr bwMode="auto">
          <a:xfrm>
            <a:off x="4800600" y="3276600"/>
            <a:ext cx="3800180" cy="245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9" name="Picture 5"/>
          <p:cNvPicPr>
            <a:picLocks noChangeAspect="1" noChangeArrowheads="1"/>
          </p:cNvPicPr>
          <p:nvPr/>
        </p:nvPicPr>
        <p:blipFill>
          <a:blip r:embed="rId6"/>
          <a:srcRect/>
          <a:stretch>
            <a:fillRect/>
          </a:stretch>
        </p:blipFill>
        <p:spPr bwMode="auto">
          <a:xfrm>
            <a:off x="5334000" y="4358640"/>
            <a:ext cx="3162300" cy="2213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91" name="Picture 7"/>
          <p:cNvPicPr>
            <a:picLocks noChangeAspect="1" noChangeArrowheads="1"/>
          </p:cNvPicPr>
          <p:nvPr/>
        </p:nvPicPr>
        <p:blipFill>
          <a:blip r:embed="rId7"/>
          <a:srcRect/>
          <a:stretch>
            <a:fillRect/>
          </a:stretch>
        </p:blipFill>
        <p:spPr bwMode="auto">
          <a:xfrm>
            <a:off x="4953000" y="2209800"/>
            <a:ext cx="2743200" cy="3625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gtEl>
                                        <p:attrNameLst>
                                          <p:attrName>style.visibility</p:attrName>
                                        </p:attrNameLst>
                                      </p:cBhvr>
                                      <p:to>
                                        <p:strVal val="visible"/>
                                      </p:to>
                                    </p:set>
                                    <p:anim calcmode="lin" valueType="num">
                                      <p:cBhvr additive="base">
                                        <p:cTn id="31" dur="500" fill="hold"/>
                                        <p:tgtEl>
                                          <p:spTgt spid="16387"/>
                                        </p:tgtEl>
                                        <p:attrNameLst>
                                          <p:attrName>ppt_x</p:attrName>
                                        </p:attrNameLst>
                                      </p:cBhvr>
                                      <p:tavLst>
                                        <p:tav tm="0">
                                          <p:val>
                                            <p:strVal val="#ppt_x"/>
                                          </p:val>
                                        </p:tav>
                                        <p:tav tm="100000">
                                          <p:val>
                                            <p:strVal val="#ppt_x"/>
                                          </p:val>
                                        </p:tav>
                                      </p:tavLst>
                                    </p:anim>
                                    <p:anim calcmode="lin" valueType="num">
                                      <p:cBhvr additive="base">
                                        <p:cTn id="32"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8"/>
                                        </p:tgtEl>
                                        <p:attrNameLst>
                                          <p:attrName>style.visibility</p:attrName>
                                        </p:attrNameLst>
                                      </p:cBhvr>
                                      <p:to>
                                        <p:strVal val="visible"/>
                                      </p:to>
                                    </p:set>
                                    <p:anim calcmode="lin" valueType="num">
                                      <p:cBhvr additive="base">
                                        <p:cTn id="37" dur="500" fill="hold"/>
                                        <p:tgtEl>
                                          <p:spTgt spid="16388"/>
                                        </p:tgtEl>
                                        <p:attrNameLst>
                                          <p:attrName>ppt_x</p:attrName>
                                        </p:attrNameLst>
                                      </p:cBhvr>
                                      <p:tavLst>
                                        <p:tav tm="0">
                                          <p:val>
                                            <p:strVal val="#ppt_x"/>
                                          </p:val>
                                        </p:tav>
                                        <p:tav tm="100000">
                                          <p:val>
                                            <p:strVal val="#ppt_x"/>
                                          </p:val>
                                        </p:tav>
                                      </p:tavLst>
                                    </p:anim>
                                    <p:anim calcmode="lin" valueType="num">
                                      <p:cBhvr additive="base">
                                        <p:cTn id="3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90"/>
                                        </p:tgtEl>
                                        <p:attrNameLst>
                                          <p:attrName>style.visibility</p:attrName>
                                        </p:attrNameLst>
                                      </p:cBhvr>
                                      <p:to>
                                        <p:strVal val="visible"/>
                                      </p:to>
                                    </p:set>
                                    <p:anim calcmode="lin" valueType="num">
                                      <p:cBhvr additive="base">
                                        <p:cTn id="43" dur="500" fill="hold"/>
                                        <p:tgtEl>
                                          <p:spTgt spid="16390"/>
                                        </p:tgtEl>
                                        <p:attrNameLst>
                                          <p:attrName>ppt_x</p:attrName>
                                        </p:attrNameLst>
                                      </p:cBhvr>
                                      <p:tavLst>
                                        <p:tav tm="0">
                                          <p:val>
                                            <p:strVal val="#ppt_x"/>
                                          </p:val>
                                        </p:tav>
                                        <p:tav tm="100000">
                                          <p:val>
                                            <p:strVal val="#ppt_x"/>
                                          </p:val>
                                        </p:tav>
                                      </p:tavLst>
                                    </p:anim>
                                    <p:anim calcmode="lin" valueType="num">
                                      <p:cBhvr additive="base">
                                        <p:cTn id="44"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389"/>
                                        </p:tgtEl>
                                        <p:attrNameLst>
                                          <p:attrName>style.visibility</p:attrName>
                                        </p:attrNameLst>
                                      </p:cBhvr>
                                      <p:to>
                                        <p:strVal val="visible"/>
                                      </p:to>
                                    </p:set>
                                    <p:anim calcmode="lin" valueType="num">
                                      <p:cBhvr additive="base">
                                        <p:cTn id="49" dur="500" fill="hold"/>
                                        <p:tgtEl>
                                          <p:spTgt spid="16389"/>
                                        </p:tgtEl>
                                        <p:attrNameLst>
                                          <p:attrName>ppt_x</p:attrName>
                                        </p:attrNameLst>
                                      </p:cBhvr>
                                      <p:tavLst>
                                        <p:tav tm="0">
                                          <p:val>
                                            <p:strVal val="#ppt_x"/>
                                          </p:val>
                                        </p:tav>
                                        <p:tav tm="100000">
                                          <p:val>
                                            <p:strVal val="#ppt_x"/>
                                          </p:val>
                                        </p:tav>
                                      </p:tavLst>
                                    </p:anim>
                                    <p:anim calcmode="lin" valueType="num">
                                      <p:cBhvr additive="base">
                                        <p:cTn id="5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391"/>
                                        </p:tgtEl>
                                        <p:attrNameLst>
                                          <p:attrName>style.visibility</p:attrName>
                                        </p:attrNameLst>
                                      </p:cBhvr>
                                      <p:to>
                                        <p:strVal val="visible"/>
                                      </p:to>
                                    </p:set>
                                    <p:anim calcmode="lin" valueType="num">
                                      <p:cBhvr additive="base">
                                        <p:cTn id="55" dur="500" fill="hold"/>
                                        <p:tgtEl>
                                          <p:spTgt spid="16391"/>
                                        </p:tgtEl>
                                        <p:attrNameLst>
                                          <p:attrName>ppt_x</p:attrName>
                                        </p:attrNameLst>
                                      </p:cBhvr>
                                      <p:tavLst>
                                        <p:tav tm="0">
                                          <p:val>
                                            <p:strVal val="#ppt_x"/>
                                          </p:val>
                                        </p:tav>
                                        <p:tav tm="100000">
                                          <p:val>
                                            <p:strVal val="#ppt_x"/>
                                          </p:val>
                                        </p:tav>
                                      </p:tavLst>
                                    </p:anim>
                                    <p:anim calcmode="lin" valueType="num">
                                      <p:cBhvr additive="base">
                                        <p:cTn id="56"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u="sng" smtClean="0"/>
              <a:t>I Can</a:t>
            </a:r>
            <a:r>
              <a:rPr smtClean="0"/>
              <a:t>:</a:t>
            </a:r>
            <a:endParaRPr lang="en-US" dirty="0"/>
          </a:p>
        </p:txBody>
      </p:sp>
      <p:sp>
        <p:nvSpPr>
          <p:cNvPr id="5" name="Text Placeholder 4"/>
          <p:cNvSpPr>
            <a:spLocks noGrp="1"/>
          </p:cNvSpPr>
          <p:nvPr>
            <p:ph type="body" idx="1"/>
          </p:nvPr>
        </p:nvSpPr>
        <p:spPr/>
        <p:txBody>
          <a:bodyPr/>
          <a:lstStyle/>
          <a:p>
            <a:r>
              <a:rPr lang="en-US" dirty="0" smtClean="0"/>
              <a:t>Identify the confrontations between the United States and the Soviet Union and explain America’s response to those confrontations.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Trying to Ease Tensions</a:t>
            </a:r>
            <a:endParaRPr lang="en-US" dirty="0"/>
          </a:p>
        </p:txBody>
      </p:sp>
      <p:sp>
        <p:nvSpPr>
          <p:cNvPr id="4" name="Content Placeholder 3"/>
          <p:cNvSpPr>
            <a:spLocks noGrp="1"/>
          </p:cNvSpPr>
          <p:nvPr>
            <p:ph sz="half" idx="2"/>
          </p:nvPr>
        </p:nvSpPr>
        <p:spPr>
          <a:xfrm>
            <a:off x="4648200" y="1600200"/>
            <a:ext cx="4038600" cy="5175187"/>
          </a:xfrm>
        </p:spPr>
        <p:txBody>
          <a:bodyPr>
            <a:normAutofit fontScale="92500" lnSpcReduction="10000"/>
          </a:bodyPr>
          <a:lstStyle/>
          <a:p>
            <a:r>
              <a:rPr lang="en-US" dirty="0" smtClean="0"/>
              <a:t>Both Kennedy and Khrushchev realized how close they were to a nuclear disaster.  </a:t>
            </a:r>
          </a:p>
          <a:p>
            <a:r>
              <a:rPr lang="en-US" dirty="0" smtClean="0"/>
              <a:t>As a result, Kennedy looked for a way to tone down his hard-line stance.</a:t>
            </a:r>
          </a:p>
          <a:p>
            <a:r>
              <a:rPr lang="en-US" dirty="0" smtClean="0"/>
              <a:t>In 1963, he announced that the two nations had established a hot line between the White House and the Kremlin—a dedicated phone line that allowed the two leaders to communicate instantly should another crisis arise.  </a:t>
            </a:r>
          </a:p>
          <a:p>
            <a:r>
              <a:rPr lang="en-US" dirty="0" smtClean="0"/>
              <a:t>Later that year, the U.S. and U.S.S.R also agreed to a Limited Test Ban Treaty barring nuclear testing in the atmosphere.</a:t>
            </a:r>
            <a:endParaRPr lang="en-US" dirty="0"/>
          </a:p>
        </p:txBody>
      </p:sp>
      <p:pic>
        <p:nvPicPr>
          <p:cNvPr id="5" name="Picture 3"/>
          <p:cNvPicPr>
            <a:picLocks noChangeAspect="1" noChangeArrowheads="1"/>
          </p:cNvPicPr>
          <p:nvPr/>
        </p:nvPicPr>
        <p:blipFill>
          <a:blip r:embed="rId3"/>
          <a:srcRect/>
          <a:stretch>
            <a:fillRect/>
          </a:stretch>
        </p:blipFill>
        <p:spPr bwMode="auto">
          <a:xfrm>
            <a:off x="533400" y="1600200"/>
            <a:ext cx="3810000" cy="502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066800"/>
          </a:xfrm>
        </p:spPr>
        <p:txBody>
          <a:bodyPr/>
          <a:lstStyle/>
          <a:p>
            <a:r>
              <a:rPr lang="en-US" dirty="0" smtClean="0"/>
              <a:t>1960 Presidential Election</a:t>
            </a:r>
            <a:endParaRPr lang="en-US" dirty="0"/>
          </a:p>
        </p:txBody>
      </p:sp>
      <p:sp>
        <p:nvSpPr>
          <p:cNvPr id="6" name="Content Placeholder 5"/>
          <p:cNvSpPr>
            <a:spLocks noGrp="1"/>
          </p:cNvSpPr>
          <p:nvPr>
            <p:ph sz="half" idx="2"/>
          </p:nvPr>
        </p:nvSpPr>
        <p:spPr>
          <a:xfrm>
            <a:off x="4267200" y="1752600"/>
            <a:ext cx="4495800" cy="5105401"/>
          </a:xfrm>
        </p:spPr>
        <p:txBody>
          <a:bodyPr>
            <a:normAutofit/>
          </a:bodyPr>
          <a:lstStyle/>
          <a:p>
            <a:r>
              <a:rPr lang="en-US" sz="2400" u="sng" dirty="0" smtClean="0"/>
              <a:t>The situation</a:t>
            </a:r>
            <a:r>
              <a:rPr lang="en-US" sz="2400" dirty="0" smtClean="0"/>
              <a:t>: the economy was in a recession.  In addition, the Soviets had launched Sputnik I in 1957, developed long-range missiles, and aligned with Cuba.</a:t>
            </a:r>
          </a:p>
          <a:p>
            <a:r>
              <a:rPr lang="en-US" sz="2400" dirty="0" smtClean="0"/>
              <a:t>This lead Americans to believe that their military was falling behind that of the Soviets and that the United States might be losing the Cold War.</a:t>
            </a:r>
            <a:endParaRPr lang="en-US" sz="2400" dirty="0"/>
          </a:p>
        </p:txBody>
      </p:sp>
      <p:pic>
        <p:nvPicPr>
          <p:cNvPr id="1028" name="Picture 4"/>
          <p:cNvPicPr>
            <a:picLocks noChangeAspect="1" noChangeArrowheads="1"/>
          </p:cNvPicPr>
          <p:nvPr/>
        </p:nvPicPr>
        <p:blipFill>
          <a:blip r:embed="rId3"/>
          <a:srcRect/>
          <a:stretch>
            <a:fillRect/>
          </a:stretch>
        </p:blipFill>
        <p:spPr bwMode="auto">
          <a:xfrm>
            <a:off x="762000" y="1980062"/>
            <a:ext cx="3048000" cy="454925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32688"/>
          </a:xfrm>
        </p:spPr>
        <p:txBody>
          <a:bodyPr/>
          <a:lstStyle/>
          <a:p>
            <a:pPr algn="r"/>
            <a:r>
              <a:rPr lang="en-US" dirty="0" smtClean="0"/>
              <a:t>Kennedy VS Nixon</a:t>
            </a:r>
            <a:endParaRPr lang="en-US" dirty="0"/>
          </a:p>
        </p:txBody>
      </p:sp>
      <p:sp>
        <p:nvSpPr>
          <p:cNvPr id="4" name="Content Placeholder 3"/>
          <p:cNvSpPr>
            <a:spLocks noGrp="1"/>
          </p:cNvSpPr>
          <p:nvPr>
            <p:ph sz="half" idx="2"/>
          </p:nvPr>
        </p:nvSpPr>
        <p:spPr>
          <a:xfrm>
            <a:off x="228600" y="1752601"/>
            <a:ext cx="4495800" cy="5105400"/>
          </a:xfrm>
        </p:spPr>
        <p:txBody>
          <a:bodyPr>
            <a:normAutofit/>
          </a:bodyPr>
          <a:lstStyle/>
          <a:p>
            <a:r>
              <a:rPr lang="en-US" u="sng" dirty="0" smtClean="0"/>
              <a:t>Candidates</a:t>
            </a:r>
            <a:r>
              <a:rPr lang="en-US" dirty="0" smtClean="0"/>
              <a:t>: On the Republican ticket was Vice President Richard Nixon who  hoped to win by playing on Eisenhower’s popularity.</a:t>
            </a:r>
          </a:p>
          <a:p>
            <a:r>
              <a:rPr lang="en-US" dirty="0" smtClean="0"/>
              <a:t>The Democratic Party nominated Massachusetts senator John F. Kennedy who promised active leadership “to get America moving again.”</a:t>
            </a:r>
          </a:p>
          <a:p>
            <a:r>
              <a:rPr lang="en-US" dirty="0" smtClean="0"/>
              <a:t>Both candidates had similar positions on policy issues.  However, with the help of television and his stance on civil rights issues, Kennedy rose to the top.</a:t>
            </a:r>
          </a:p>
        </p:txBody>
      </p:sp>
      <p:pic>
        <p:nvPicPr>
          <p:cNvPr id="2050" name="Picture 2"/>
          <p:cNvPicPr>
            <a:picLocks noChangeAspect="1" noChangeArrowheads="1"/>
          </p:cNvPicPr>
          <p:nvPr/>
        </p:nvPicPr>
        <p:blipFill>
          <a:blip r:embed="rId3"/>
          <a:srcRect/>
          <a:stretch>
            <a:fillRect/>
          </a:stretch>
        </p:blipFill>
        <p:spPr bwMode="auto">
          <a:xfrm>
            <a:off x="4572000" y="2667000"/>
            <a:ext cx="4343400" cy="22098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4876800" y="1752600"/>
            <a:ext cx="2743200" cy="3757808"/>
          </a:xfrm>
          <a:prstGeom prst="rect">
            <a:avLst/>
          </a:prstGeom>
          <a:noFill/>
          <a:ln w="9525">
            <a:noFill/>
            <a:miter lim="800000"/>
            <a:headEnd/>
            <a:tailEnd/>
          </a:ln>
          <a:effectLst/>
        </p:spPr>
      </p:pic>
      <p:pic>
        <p:nvPicPr>
          <p:cNvPr id="7" name="Picture 3"/>
          <p:cNvPicPr>
            <a:picLocks noChangeAspect="1" noChangeArrowheads="1"/>
          </p:cNvPicPr>
          <p:nvPr/>
        </p:nvPicPr>
        <p:blipFill>
          <a:blip r:embed="rId5"/>
          <a:srcRect/>
          <a:stretch>
            <a:fillRect/>
          </a:stretch>
        </p:blipFill>
        <p:spPr bwMode="auto">
          <a:xfrm>
            <a:off x="6019800" y="2819401"/>
            <a:ext cx="2590800" cy="3751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6488"/>
          </a:xfrm>
        </p:spPr>
        <p:txBody>
          <a:bodyPr/>
          <a:lstStyle/>
          <a:p>
            <a:r>
              <a:rPr lang="en-US" dirty="0" smtClean="0"/>
              <a:t>Televised Debates</a:t>
            </a:r>
            <a:endParaRPr lang="en-US" dirty="0"/>
          </a:p>
        </p:txBody>
      </p:sp>
      <p:sp>
        <p:nvSpPr>
          <p:cNvPr id="4" name="Content Placeholder 3"/>
          <p:cNvSpPr>
            <a:spLocks noGrp="1"/>
          </p:cNvSpPr>
          <p:nvPr>
            <p:ph sz="half" idx="2"/>
          </p:nvPr>
        </p:nvSpPr>
        <p:spPr>
          <a:xfrm>
            <a:off x="4648200" y="1676400"/>
            <a:ext cx="4267200" cy="5181599"/>
          </a:xfrm>
        </p:spPr>
        <p:txBody>
          <a:bodyPr>
            <a:normAutofit fontScale="92500" lnSpcReduction="10000"/>
          </a:bodyPr>
          <a:lstStyle/>
          <a:p>
            <a:r>
              <a:rPr lang="en-US" dirty="0" smtClean="0"/>
              <a:t>Many Americans were skeptical about Kennedy for two reasons: He was only 43 which lead people to believe he was inexperienced, and he was Roman Catholic which triggered a fear of papal influence or closer ties between church and state.</a:t>
            </a:r>
          </a:p>
          <a:p>
            <a:r>
              <a:rPr lang="en-US" dirty="0" smtClean="0"/>
              <a:t>However, Kennedy tackled these issues by disproving them in the first televised debates between two presidential candidates.</a:t>
            </a:r>
          </a:p>
          <a:p>
            <a:r>
              <a:rPr lang="en-US" dirty="0" smtClean="0"/>
              <a:t>In fact, Nixon thought he would benefit from the televised debates, because he thought it would reveal Kennedy’s inexperience.  Instead, Kennedy spoke and looked better than Nixon helping him to win the election.</a:t>
            </a:r>
            <a:endParaRPr lang="en-US" dirty="0"/>
          </a:p>
        </p:txBody>
      </p:sp>
      <p:pic>
        <p:nvPicPr>
          <p:cNvPr id="3074" name="Picture 2"/>
          <p:cNvPicPr>
            <a:picLocks noChangeAspect="1" noChangeArrowheads="1"/>
          </p:cNvPicPr>
          <p:nvPr/>
        </p:nvPicPr>
        <p:blipFill>
          <a:blip r:embed="rId3"/>
          <a:srcRect/>
          <a:stretch>
            <a:fillRect/>
          </a:stretch>
        </p:blipFill>
        <p:spPr bwMode="auto">
          <a:xfrm>
            <a:off x="457200" y="1676400"/>
            <a:ext cx="2514600" cy="2514600"/>
          </a:xfrm>
          <a:prstGeom prst="rect">
            <a:avLst/>
          </a:prstGeom>
          <a:ln w="88900" cap="sq" cmpd="thickThin">
            <a:solidFill>
              <a:srgbClr val="000000"/>
            </a:solidFill>
            <a:prstDash val="solid"/>
            <a:miter lim="800000"/>
          </a:ln>
          <a:effectLst>
            <a:innerShdw blurRad="76200">
              <a:srgbClr val="000000"/>
            </a:innerShdw>
          </a:effectLst>
        </p:spPr>
      </p:pic>
      <p:pic>
        <p:nvPicPr>
          <p:cNvPr id="3075" name="Picture 3"/>
          <p:cNvPicPr>
            <a:picLocks noChangeAspect="1" noChangeArrowheads="1"/>
          </p:cNvPicPr>
          <p:nvPr/>
        </p:nvPicPr>
        <p:blipFill>
          <a:blip r:embed="rId4"/>
          <a:srcRect/>
          <a:stretch>
            <a:fillRect/>
          </a:stretch>
        </p:blipFill>
        <p:spPr bwMode="auto">
          <a:xfrm>
            <a:off x="1143000" y="3505200"/>
            <a:ext cx="3429000"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ipe(down)">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additive="base">
                                        <p:cTn id="27" dur="500" fill="hold"/>
                                        <p:tgtEl>
                                          <p:spTgt spid="3075"/>
                                        </p:tgtEl>
                                        <p:attrNameLst>
                                          <p:attrName>ppt_x</p:attrName>
                                        </p:attrNameLst>
                                      </p:cBhvr>
                                      <p:tavLst>
                                        <p:tav tm="0">
                                          <p:val>
                                            <p:strVal val="#ppt_x"/>
                                          </p:val>
                                        </p:tav>
                                        <p:tav tm="100000">
                                          <p:val>
                                            <p:strVal val="#ppt_x"/>
                                          </p:val>
                                        </p:tav>
                                      </p:tavLst>
                                    </p:anim>
                                    <p:anim calcmode="lin" valueType="num">
                                      <p:cBhvr additive="base">
                                        <p:cTn id="2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Televised Debates</a:t>
            </a:r>
            <a:endParaRPr lang="en-US" dirty="0"/>
          </a:p>
        </p:txBody>
      </p:sp>
      <p:sp>
        <p:nvSpPr>
          <p:cNvPr id="6" name="Content Placeholder 5"/>
          <p:cNvSpPr>
            <a:spLocks noGrp="1"/>
          </p:cNvSpPr>
          <p:nvPr>
            <p:ph idx="1"/>
          </p:nvPr>
        </p:nvSpPr>
        <p:spPr/>
        <p:txBody>
          <a:bodyPr/>
          <a:lstStyle/>
          <a:p>
            <a:r>
              <a:rPr lang="en-US" dirty="0" smtClean="0">
                <a:hlinkClick r:id="rId3"/>
              </a:rPr>
              <a:t>http://player.discoveryeducation.com/index.cfm?guidAssetId=FCB719A7-3553-4D56-BD7C-3E9D2A7C8A36&amp;blnFromSearch=1&amp;productcode=US</a:t>
            </a:r>
            <a:endParaRPr lang="en-US" dirty="0" smtClean="0"/>
          </a:p>
          <a:p>
            <a:pPr>
              <a:buNone/>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32688"/>
          </a:xfrm>
        </p:spPr>
        <p:txBody>
          <a:bodyPr/>
          <a:lstStyle/>
          <a:p>
            <a:pPr algn="r"/>
            <a:r>
              <a:rPr lang="en-US" dirty="0" smtClean="0"/>
              <a:t>Kennedy &amp; Civil Rights</a:t>
            </a:r>
            <a:endParaRPr lang="en-US" dirty="0"/>
          </a:p>
        </p:txBody>
      </p:sp>
      <p:sp>
        <p:nvSpPr>
          <p:cNvPr id="3" name="Content Placeholder 2"/>
          <p:cNvSpPr>
            <a:spLocks noGrp="1"/>
          </p:cNvSpPr>
          <p:nvPr>
            <p:ph sz="half" idx="1"/>
          </p:nvPr>
        </p:nvSpPr>
        <p:spPr>
          <a:xfrm>
            <a:off x="0" y="1600201"/>
            <a:ext cx="4800600" cy="5257799"/>
          </a:xfrm>
        </p:spPr>
        <p:txBody>
          <a:bodyPr>
            <a:normAutofit/>
          </a:bodyPr>
          <a:lstStyle/>
          <a:p>
            <a:r>
              <a:rPr lang="en-US" dirty="0" smtClean="0"/>
              <a:t>In October of 1960, Reverend Martin Luther King, Jr. was arrested along with 33 other African-American demonstrators for sitting at a segregated lunch counter in Atlanta, Georgia.  </a:t>
            </a:r>
          </a:p>
          <a:p>
            <a:r>
              <a:rPr lang="en-US" dirty="0" smtClean="0"/>
              <a:t>Neither Eisenhower nor Nixon intervened.  However, Kennedy called King’s wife to express his condolences while Robert Kennedy, JFK’s brother, convinced the judge to release King from jail.  </a:t>
            </a:r>
          </a:p>
          <a:p>
            <a:r>
              <a:rPr lang="en-US" dirty="0" smtClean="0"/>
              <a:t>Doing this won the votes of African Americans helping Kennedy to carry key states in the Midwest and South.</a:t>
            </a:r>
            <a:endParaRPr lang="en-US" dirty="0"/>
          </a:p>
        </p:txBody>
      </p:sp>
      <p:pic>
        <p:nvPicPr>
          <p:cNvPr id="4098" name="Picture 2"/>
          <p:cNvPicPr>
            <a:picLocks noChangeAspect="1" noChangeArrowheads="1"/>
          </p:cNvPicPr>
          <p:nvPr/>
        </p:nvPicPr>
        <p:blipFill>
          <a:blip r:embed="rId3"/>
          <a:srcRect/>
          <a:stretch>
            <a:fillRect/>
          </a:stretch>
        </p:blipFill>
        <p:spPr bwMode="auto">
          <a:xfrm>
            <a:off x="4953000" y="1676400"/>
            <a:ext cx="39624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4"/>
          <a:srcRect/>
          <a:stretch>
            <a:fillRect/>
          </a:stretch>
        </p:blipFill>
        <p:spPr bwMode="auto">
          <a:xfrm>
            <a:off x="5715000" y="3276600"/>
            <a:ext cx="2524125" cy="324994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down)">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wipe(down)">
                                      <p:cBhvr>
                                        <p:cTn id="2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6488"/>
          </a:xfrm>
        </p:spPr>
        <p:txBody>
          <a:bodyPr/>
          <a:lstStyle/>
          <a:p>
            <a:r>
              <a:rPr lang="en-US" dirty="0" smtClean="0"/>
              <a:t>Foreign Policy Takes Priority</a:t>
            </a:r>
            <a:endParaRPr lang="en-US" dirty="0"/>
          </a:p>
        </p:txBody>
      </p:sp>
      <p:sp>
        <p:nvSpPr>
          <p:cNvPr id="4" name="Content Placeholder 3"/>
          <p:cNvSpPr>
            <a:spLocks noGrp="1"/>
          </p:cNvSpPr>
          <p:nvPr>
            <p:ph sz="half" idx="2"/>
          </p:nvPr>
        </p:nvSpPr>
        <p:spPr>
          <a:xfrm>
            <a:off x="3733800" y="1676400"/>
            <a:ext cx="5410200" cy="5181599"/>
          </a:xfrm>
        </p:spPr>
        <p:txBody>
          <a:bodyPr>
            <a:normAutofit/>
          </a:bodyPr>
          <a:lstStyle/>
          <a:p>
            <a:r>
              <a:rPr lang="en-US" sz="2400" dirty="0" smtClean="0"/>
              <a:t>Holding that the Eisenhower administration had not done enough about the Soviet threat, Kennedy turned his focus to the Cold War from the very beginning.  </a:t>
            </a:r>
          </a:p>
          <a:p>
            <a:r>
              <a:rPr lang="en-US" sz="2400" dirty="0" smtClean="0"/>
              <a:t>The first test of Kennedy’s foreign policy came in Cuba.  </a:t>
            </a:r>
          </a:p>
          <a:p>
            <a:r>
              <a:rPr lang="en-US" sz="2400" dirty="0" smtClean="0"/>
              <a:t>Just before JFK took office, on January 3, 1961, President Eisenhower cut off diplomatic relations with Cuba because of the revolutionary leader Fidel Castro.</a:t>
            </a:r>
            <a:endParaRPr lang="en-US" sz="2400" dirty="0"/>
          </a:p>
        </p:txBody>
      </p:sp>
      <p:pic>
        <p:nvPicPr>
          <p:cNvPr id="5122" name="Picture 2"/>
          <p:cNvPicPr>
            <a:picLocks noChangeAspect="1" noChangeArrowheads="1"/>
          </p:cNvPicPr>
          <p:nvPr/>
        </p:nvPicPr>
        <p:blipFill>
          <a:blip r:embed="rId3"/>
          <a:srcRect/>
          <a:stretch>
            <a:fillRect/>
          </a:stretch>
        </p:blipFill>
        <p:spPr bwMode="auto">
          <a:xfrm>
            <a:off x="609600" y="1676400"/>
            <a:ext cx="2895600" cy="42582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Autofit/>
          </a:bodyPr>
          <a:lstStyle/>
          <a:p>
            <a:pPr algn="r"/>
            <a:r>
              <a:rPr lang="en-US" sz="6600" dirty="0" smtClean="0"/>
              <a:t>Cuba</a:t>
            </a:r>
            <a:endParaRPr lang="en-US" sz="6600" dirty="0"/>
          </a:p>
        </p:txBody>
      </p:sp>
      <p:sp>
        <p:nvSpPr>
          <p:cNvPr id="3" name="Content Placeholder 2"/>
          <p:cNvSpPr>
            <a:spLocks noGrp="1"/>
          </p:cNvSpPr>
          <p:nvPr>
            <p:ph sz="half" idx="1"/>
          </p:nvPr>
        </p:nvSpPr>
        <p:spPr>
          <a:xfrm>
            <a:off x="228600" y="1524001"/>
            <a:ext cx="5257800" cy="5334000"/>
          </a:xfrm>
        </p:spPr>
        <p:txBody>
          <a:bodyPr>
            <a:noAutofit/>
          </a:bodyPr>
          <a:lstStyle/>
          <a:p>
            <a:r>
              <a:rPr lang="en-US" sz="2200" dirty="0" smtClean="0"/>
              <a:t>Initially, Castro promised to implement democracy in Cuba helping him to gain power as he fought to overthrow dictator </a:t>
            </a:r>
            <a:r>
              <a:rPr lang="en-US" sz="2200" dirty="0" err="1" smtClean="0"/>
              <a:t>Fulgencio</a:t>
            </a:r>
            <a:r>
              <a:rPr lang="en-US" sz="2200" dirty="0" smtClean="0"/>
              <a:t> Batista from 1956 to 1959.  </a:t>
            </a:r>
          </a:p>
          <a:p>
            <a:r>
              <a:rPr lang="en-US" sz="2200" dirty="0" smtClean="0"/>
              <a:t>The U.S. recognized the new government in the beginning.  However, Castro seized three American and British oil refineries damaging the relations between us and Cuba.</a:t>
            </a:r>
          </a:p>
          <a:p>
            <a:r>
              <a:rPr lang="en-US" sz="2200" dirty="0" smtClean="0"/>
              <a:t>He also broke up commercial farms into communes that would be worked by formerly landless peasants.  </a:t>
            </a:r>
          </a:p>
        </p:txBody>
      </p:sp>
      <p:pic>
        <p:nvPicPr>
          <p:cNvPr id="6146" name="Picture 2"/>
          <p:cNvPicPr>
            <a:picLocks noChangeAspect="1" noChangeArrowheads="1"/>
          </p:cNvPicPr>
          <p:nvPr/>
        </p:nvPicPr>
        <p:blipFill>
          <a:blip r:embed="rId3"/>
          <a:srcRect/>
          <a:stretch>
            <a:fillRect/>
          </a:stretch>
        </p:blipFill>
        <p:spPr bwMode="auto">
          <a:xfrm>
            <a:off x="5791200" y="1981200"/>
            <a:ext cx="2788920" cy="34861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516</TotalTime>
  <Words>1375</Words>
  <Application>Microsoft Office PowerPoint</Application>
  <PresentationFormat>On-screen Show (4:3)</PresentationFormat>
  <Paragraphs>97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Urban</vt:lpstr>
      <vt:lpstr>Kennedy &amp; The Cold War</vt:lpstr>
      <vt:lpstr>I Can:</vt:lpstr>
      <vt:lpstr>1960 Presidential Election</vt:lpstr>
      <vt:lpstr>Kennedy VS Nixon</vt:lpstr>
      <vt:lpstr>Televised Debates</vt:lpstr>
      <vt:lpstr>Televised Debates</vt:lpstr>
      <vt:lpstr>Kennedy &amp; Civil Rights</vt:lpstr>
      <vt:lpstr>Foreign Policy Takes Priority</vt:lpstr>
      <vt:lpstr>Cuba</vt:lpstr>
      <vt:lpstr>Cuba</vt:lpstr>
      <vt:lpstr>The Bay of Pigs</vt:lpstr>
      <vt:lpstr>The Bay of Pigs</vt:lpstr>
      <vt:lpstr>The Bay of Pigs</vt:lpstr>
      <vt:lpstr>The Cuban Missile Crisis</vt:lpstr>
      <vt:lpstr>The Cuban Missile Crisis</vt:lpstr>
      <vt:lpstr>The Cuban Missile Crisis</vt:lpstr>
      <vt:lpstr>The Berlin Crisis</vt:lpstr>
      <vt:lpstr>Khrushchev’s Solution</vt:lpstr>
      <vt:lpstr>Khrushchev’s Solution</vt:lpstr>
      <vt:lpstr>Trying to Ease Tensions</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Kennedy &amp; The Cold War</dc:title>
  <dc:creator>Valued Acer Customer</dc:creator>
  <cp:lastModifiedBy>Massey, Todd L</cp:lastModifiedBy>
  <cp:revision>6</cp:revision>
  <dcterms:created xsi:type="dcterms:W3CDTF">2011-04-13T13:04:56Z</dcterms:created>
  <dcterms:modified xsi:type="dcterms:W3CDTF">2015-03-19T12:47:09Z</dcterms:modified>
</cp:coreProperties>
</file>