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A3F5-5905-4F30-BC80-A8FE66F21036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B678-6DD1-48A8-BBDF-79742C808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B7750-0B04-406A-B4FB-3ADEC7530C6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B3A0405-BB06-4E73-91C2-262B431B0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FDFC-F493-4031-94AB-ABF2B6E3EDC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Industrialization, Immigration, and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1870 - 1900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952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Legislation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800600" cy="42672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 __________________ sought laws to force oversight of RR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 _________________________-created a commission to do just that – oversight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However, it lacked ____________.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They could ________ a company for bad policy, but really couldn’t do anything about it.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_________________ Anti-trust Act – no teeth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53000" y="1752600"/>
            <a:ext cx="3614738" cy="4267200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9221" name="Picture 8" descr="capito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419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Vertical Integration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752600"/>
            <a:ext cx="5562600" cy="426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Process by which a company control entire ____________ of an industry.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For instance, buy _______________ mines, then buy _________ factories, then buy railroads.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No one can stop them by holding out on _______________.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791200" y="1752600"/>
            <a:ext cx="2776538" cy="4267200"/>
          </a:xfrm>
        </p:spPr>
        <p:txBody>
          <a:bodyPr/>
          <a:lstStyle/>
          <a:p>
            <a:endParaRPr lang="en-US" sz="2600" smtClean="0"/>
          </a:p>
        </p:txBody>
      </p:sp>
      <p:pic>
        <p:nvPicPr>
          <p:cNvPr id="10245" name="Picture 8" descr="john_d_rockefeller%255b1%25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1814285"/>
            <a:ext cx="3276600" cy="405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Horizontal Integration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Another way to drive out ________________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_______________all competitors.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If they don’t sell, _____________ them.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 smtClean="0"/>
          </a:p>
        </p:txBody>
      </p:sp>
      <p:pic>
        <p:nvPicPr>
          <p:cNvPr id="11269" name="Picture 7" descr="CorneliusVanderbiltt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627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Social Darwinism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Charles Darwin’s, “___________________” was well-known.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Industrialists applied its principles to _______________.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Basically, only the _______________ survive.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weaker businesses naturally will 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Gov’t job – </a:t>
            </a:r>
            <a:r>
              <a:rPr lang="en-US" sz="4400" b="1" dirty="0" smtClean="0">
                <a:latin typeface="French Script MT" pitchFamily="66" charset="0"/>
              </a:rPr>
              <a:t>__________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Content Placeholder 4" descr="charles-darwin-82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2286000"/>
            <a:ext cx="3238500" cy="31623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Economic Principles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Economists were trying to figure out how to _________________ this new economy.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One principle they understood was the </a:t>
            </a:r>
            <a:r>
              <a:rPr lang="en-US" b="1" u="sng" dirty="0" smtClean="0"/>
              <a:t>____________________</a:t>
            </a:r>
            <a:r>
              <a:rPr lang="en-US" dirty="0" smtClean="0"/>
              <a:t>.  What goes up must come down.  Boom and bust.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They also understood that the more one produced, the _________________________.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is known as </a:t>
            </a:r>
            <a:r>
              <a:rPr lang="en-US" b="1" u="sng" dirty="0" smtClean="0"/>
              <a:t>_______________________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Workers suffered very difficult ________________ conditions.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___________ work days (12 – 14 hrs.)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___________ factories – unsafe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Very low ____________ – company store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No job _______________ – get hurt; get fired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______________ Labor – less $, easily manipulated</a:t>
            </a:r>
            <a:endParaRPr lang="en-US" dirty="0"/>
          </a:p>
        </p:txBody>
      </p:sp>
      <p:pic>
        <p:nvPicPr>
          <p:cNvPr id="5" name="Content Placeholder 4" descr="child lab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600200"/>
            <a:ext cx="319543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Labor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Workers tried to _____________, but were rarely successful.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___________________ were formed like the American Federation of Labor.  Wanted more _____________, fewer 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It was only for the ________________ worker.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______________________ contracts were used to keep the union out of the factory.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Workers went on strike in _________ towns.</a:t>
            </a:r>
          </a:p>
        </p:txBody>
      </p:sp>
      <p:pic>
        <p:nvPicPr>
          <p:cNvPr id="5" name="Content Placeholder 4" descr="yellow do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91968"/>
            <a:ext cx="4038600" cy="334242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Anytime unions called for general strikes (work stoppage), ____________________ fought back.</a:t>
            </a:r>
          </a:p>
          <a:p>
            <a:r>
              <a:rPr lang="en-US" dirty="0" smtClean="0"/>
              <a:t>Often, the federal government would be called on to act if there was ________________.</a:t>
            </a:r>
          </a:p>
          <a:p>
            <a:r>
              <a:rPr lang="en-US" dirty="0" smtClean="0"/>
              <a:t>Typically, the government backed ___________________.</a:t>
            </a:r>
          </a:p>
          <a:p>
            <a:r>
              <a:rPr lang="en-US" dirty="0" smtClean="0"/>
              <a:t>Why??</a:t>
            </a:r>
          </a:p>
          <a:p>
            <a:endParaRPr lang="en-US" dirty="0"/>
          </a:p>
        </p:txBody>
      </p:sp>
      <p:pic>
        <p:nvPicPr>
          <p:cNvPr id="7" name="Content Placeholder 6" descr="strik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5475" y="1699070"/>
            <a:ext cx="4518750" cy="454933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Inventions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Factory system allowed for _____________ production.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______________________ was an improvement to the factory system.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______________ (generator) allowed for electricity on job site.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Telegraph and telephone improved __________________.</a:t>
            </a:r>
          </a:p>
          <a:p>
            <a:pPr>
              <a:buFont typeface="Arial" charset="0"/>
              <a:buChar char="•"/>
            </a:pPr>
            <a:r>
              <a:rPr lang="en-US" smtClean="0"/>
              <a:t>_____________ </a:t>
            </a:r>
            <a:r>
              <a:rPr lang="en-US" dirty="0" smtClean="0"/>
              <a:t>light bulb was huge.  Why?</a:t>
            </a:r>
          </a:p>
        </p:txBody>
      </p:sp>
      <p:pic>
        <p:nvPicPr>
          <p:cNvPr id="5" name="Content Placeholder 4" descr="light bulb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Producers and Consumers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industrial _________ was aided by food ___________ coming from the mid-West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turn, the growing __________ provided industry with workers and 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Many of these ______________ were immigrants who worked for low pay.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_____________ benefited from this new economy, but some more than others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4038600" cy="391049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year 1800, _______ or more of the Am. population made money from agriculture.</a:t>
            </a:r>
          </a:p>
          <a:p>
            <a:r>
              <a:rPr lang="en-US" dirty="0" smtClean="0"/>
              <a:t>People lived in the area they were born until they ______________ (for the most part).</a:t>
            </a:r>
          </a:p>
          <a:p>
            <a:r>
              <a:rPr lang="en-US" dirty="0" smtClean="0"/>
              <a:t>________________ were large so the work got done.</a:t>
            </a:r>
          </a:p>
          <a:p>
            <a:r>
              <a:rPr lang="en-US" dirty="0" smtClean="0"/>
              <a:t>When the ___________________, they went to bed.  There was no light to work any longer.</a:t>
            </a:r>
          </a:p>
          <a:p>
            <a:r>
              <a:rPr lang="en-US" dirty="0" smtClean="0"/>
              <a:t>Life in the ____________ was much the same.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Building a Business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Not everyone wanted to risk everything to get 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Corporations allowed for ________________.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You could buy part ownership and share in the ________________________.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Often times, corporations raised more ____________ by selling _______________.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Robber Barons / Captains of Industry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Cornelius Vanderbilt – __________________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Andrew Carnegie – ______________________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JP Morgan – ______________________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John D. Rockefeller – ___________________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Where are we in 1877?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o"/>
            </a:pPr>
            <a:r>
              <a:rPr lang="en-US" altLang="en-US" smtClean="0"/>
              <a:t> </a:t>
            </a:r>
            <a:r>
              <a:rPr lang="en-US" altLang="en-US" sz="4000" smtClean="0"/>
              <a:t>America…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now industrialized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has expanded out West.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still an agrarian society.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an emerging economic power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continues to welcome immigrants in large numbers.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may not be what it seems. </a:t>
            </a:r>
          </a:p>
        </p:txBody>
      </p:sp>
    </p:spTree>
    <p:extLst>
      <p:ext uri="{BB962C8B-B14F-4D97-AF65-F5344CB8AC3E}">
        <p14:creationId xmlns:p14="http://schemas.microsoft.com/office/powerpoint/2010/main" val="356631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Gilded Age (1877 – 1900) or so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Mark Twain referred to this time pd. as the </a:t>
            </a:r>
            <a:r>
              <a:rPr lang="en-US" altLang="en-US" b="1" dirty="0" smtClean="0"/>
              <a:t>Gilded Age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What does it mean to be gilded?</a:t>
            </a:r>
          </a:p>
          <a:p>
            <a:pPr eaLnBrk="1" hangingPunct="1"/>
            <a:r>
              <a:rPr lang="en-US" altLang="en-US" dirty="0" smtClean="0"/>
              <a:t>It is a thin layer of gold over a worthless metal.</a:t>
            </a:r>
          </a:p>
          <a:p>
            <a:pPr eaLnBrk="1" hangingPunct="1"/>
            <a:r>
              <a:rPr lang="en-US" altLang="en-US" dirty="0" smtClean="0"/>
              <a:t>It was not a pretty picture of America. </a:t>
            </a:r>
          </a:p>
        </p:txBody>
      </p:sp>
    </p:spTree>
    <p:extLst>
      <p:ext uri="{BB962C8B-B14F-4D97-AF65-F5344CB8AC3E}">
        <p14:creationId xmlns:p14="http://schemas.microsoft.com/office/powerpoint/2010/main" val="30147256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Politics of Business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 smtClean="0"/>
              <a:t>More and more Americans became wealthy during this time.  How?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One could inherit great fortunes.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One could make great fortunes.</a:t>
            </a:r>
          </a:p>
          <a:p>
            <a:pPr marL="571500" indent="-571500" eaLnBrk="1" hangingPunct="1"/>
            <a:r>
              <a:rPr lang="en-US" altLang="en-US" smtClean="0"/>
              <a:t>The number of wealthy climbed in America, but the number of poor climbed higher.</a:t>
            </a:r>
          </a:p>
          <a:p>
            <a:pPr marL="571500" indent="-571500" eaLnBrk="1" hangingPunct="1"/>
            <a:r>
              <a:rPr lang="en-US" altLang="en-US" smtClean="0"/>
              <a:t>Too many people on bottom rung.</a:t>
            </a:r>
          </a:p>
        </p:txBody>
      </p:sp>
    </p:spTree>
    <p:extLst>
      <p:ext uri="{BB962C8B-B14F-4D97-AF65-F5344CB8AC3E}">
        <p14:creationId xmlns:p14="http://schemas.microsoft.com/office/powerpoint/2010/main" val="17649425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Laissez-faire Policies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 smtClean="0"/>
              <a:t>In the late 1800’s, most gov’t policies helped business grow.  Why?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Strong economy.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More people working.</a:t>
            </a:r>
          </a:p>
          <a:p>
            <a:pPr marL="571500" indent="-571500" eaLnBrk="1" hangingPunct="1"/>
            <a:r>
              <a:rPr lang="en-US" altLang="en-US" smtClean="0"/>
              <a:t>Gov’t aided business by staying out of business.</a:t>
            </a:r>
          </a:p>
          <a:p>
            <a:pPr marL="571500" indent="-571500" eaLnBrk="1" hangingPunct="1"/>
            <a:r>
              <a:rPr lang="en-US" altLang="en-US" smtClean="0"/>
              <a:t>Laissez-faire meant that gov’t would leave business to businesses.</a:t>
            </a:r>
          </a:p>
        </p:txBody>
      </p:sp>
    </p:spTree>
    <p:extLst>
      <p:ext uri="{BB962C8B-B14F-4D97-AF65-F5344CB8AC3E}">
        <p14:creationId xmlns:p14="http://schemas.microsoft.com/office/powerpoint/2010/main" val="8295471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Politics of Business (part 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Railroads benefited from gov’t loans and grants.</a:t>
            </a:r>
          </a:p>
          <a:p>
            <a:pPr eaLnBrk="1" hangingPunct="1"/>
            <a:r>
              <a:rPr lang="en-US" altLang="en-US" smtClean="0"/>
              <a:t>They also supported political leaders.</a:t>
            </a:r>
          </a:p>
          <a:p>
            <a:pPr eaLnBrk="1" hangingPunct="1"/>
            <a:r>
              <a:rPr lang="en-US" altLang="en-US" smtClean="0"/>
              <a:t>Relationship between the two may have been a conflict of interest.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Spoils system</a:t>
            </a:r>
            <a:r>
              <a:rPr lang="en-US" altLang="en-US" smtClean="0"/>
              <a:t> was used locally and on federal level.</a:t>
            </a:r>
          </a:p>
          <a:p>
            <a:pPr eaLnBrk="1" hangingPunct="1"/>
            <a:r>
              <a:rPr lang="en-US" altLang="en-US" smtClean="0"/>
              <a:t>Elected officials repaid supporters. </a:t>
            </a:r>
          </a:p>
        </p:txBody>
      </p:sp>
    </p:spTree>
    <p:extLst>
      <p:ext uri="{BB962C8B-B14F-4D97-AF65-F5344CB8AC3E}">
        <p14:creationId xmlns:p14="http://schemas.microsoft.com/office/powerpoint/2010/main" val="41251682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Competing Parties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altLang="en-US" sz="3200" smtClean="0"/>
              <a:t>Republicans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Mainly in NE and MW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Supported high tariffs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Wanted pensions for Union soldiers.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Gov’t aid to RR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Limits on immigration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Enforcement of </a:t>
            </a:r>
            <a:r>
              <a:rPr lang="en-US" altLang="en-US" sz="2400" b="1" smtClean="0"/>
              <a:t>Blue laws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altLang="en-US" sz="3200" smtClean="0"/>
              <a:t>Democrats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Silver backed money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Lower tariffs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Higher farm prices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Less gov’t aid to business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Fewer blue laws</a:t>
            </a:r>
          </a:p>
        </p:txBody>
      </p:sp>
    </p:spTree>
    <p:extLst>
      <p:ext uri="{BB962C8B-B14F-4D97-AF65-F5344CB8AC3E}">
        <p14:creationId xmlns:p14="http://schemas.microsoft.com/office/powerpoint/2010/main" val="30397088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Reforms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Republicans “waved the bloody shirt” for years to get elected.</a:t>
            </a:r>
          </a:p>
          <a:p>
            <a:pPr eaLnBrk="1" hangingPunct="1"/>
            <a:r>
              <a:rPr lang="en-US" altLang="en-US" smtClean="0"/>
              <a:t>Then, rewarded </a:t>
            </a:r>
            <a:r>
              <a:rPr lang="en-US" altLang="en-US" b="1" smtClean="0"/>
              <a:t>civil service</a:t>
            </a:r>
            <a:r>
              <a:rPr lang="en-US" altLang="en-US" smtClean="0"/>
              <a:t> jobs to friends (as did Dems)</a:t>
            </a:r>
          </a:p>
          <a:p>
            <a:pPr eaLnBrk="1" hangingPunct="1"/>
            <a:r>
              <a:rPr lang="en-US" altLang="en-US" smtClean="0"/>
              <a:t>Rutherford B. Hayes broke the tradition and offended his party.</a:t>
            </a:r>
          </a:p>
          <a:p>
            <a:pPr eaLnBrk="1" hangingPunct="1"/>
            <a:r>
              <a:rPr lang="en-US" altLang="en-US" smtClean="0"/>
              <a:t>Strengthened the country, but weakened the Republicans.</a:t>
            </a:r>
          </a:p>
        </p:txBody>
      </p:sp>
    </p:spTree>
    <p:extLst>
      <p:ext uri="{BB962C8B-B14F-4D97-AF65-F5344CB8AC3E}">
        <p14:creationId xmlns:p14="http://schemas.microsoft.com/office/powerpoint/2010/main" val="27174109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Election of 1880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Republicans were split</a:t>
            </a:r>
          </a:p>
          <a:p>
            <a:pPr lvl="1" eaLnBrk="1" hangingPunct="1"/>
            <a:r>
              <a:rPr lang="en-US" altLang="en-US" smtClean="0"/>
              <a:t>Party loyalists</a:t>
            </a:r>
          </a:p>
          <a:p>
            <a:pPr lvl="1" eaLnBrk="1" hangingPunct="1"/>
            <a:r>
              <a:rPr lang="en-US" altLang="en-US" smtClean="0"/>
              <a:t>Half-breeds – reform spoils system</a:t>
            </a:r>
          </a:p>
          <a:p>
            <a:pPr lvl="1" eaLnBrk="1" hangingPunct="1"/>
            <a:r>
              <a:rPr lang="en-US" altLang="en-US" smtClean="0"/>
              <a:t>Stalwarts – Keep the same (spoils)</a:t>
            </a:r>
          </a:p>
          <a:p>
            <a:pPr eaLnBrk="1" hangingPunct="1"/>
            <a:r>
              <a:rPr lang="en-US" altLang="en-US" smtClean="0"/>
              <a:t>Garfield – halfbreed won the nomination and election.</a:t>
            </a:r>
          </a:p>
          <a:p>
            <a:pPr eaLnBrk="1" hangingPunct="1"/>
            <a:r>
              <a:rPr lang="en-US" altLang="en-US" smtClean="0"/>
              <a:t>Was assassinated in 1881.</a:t>
            </a:r>
          </a:p>
          <a:p>
            <a:pPr eaLnBrk="1" hangingPunct="1"/>
            <a:r>
              <a:rPr lang="en-US" altLang="en-US" smtClean="0"/>
              <a:t>Arthur became Pres. and ended spoils</a:t>
            </a:r>
          </a:p>
        </p:txBody>
      </p:sp>
    </p:spTree>
    <p:extLst>
      <p:ext uri="{BB962C8B-B14F-4D97-AF65-F5344CB8AC3E}">
        <p14:creationId xmlns:p14="http://schemas.microsoft.com/office/powerpoint/2010/main" val="3684618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1900’s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0" y="273050"/>
            <a:ext cx="29718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054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More and more people began moving to the ____________.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________________ were coming to America in larger numbers than ever before.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Where were the immigrants coming from?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_____________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_____________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_____________ Europe</a:t>
            </a:r>
            <a:endParaRPr lang="en-US" sz="2800" dirty="0"/>
          </a:p>
        </p:txBody>
      </p:sp>
      <p:pic>
        <p:nvPicPr>
          <p:cNvPr id="1026" name="Picture 2" descr="http://rds.yahoo.com/_ylt=A0WTefa2tNdIml0AeiKjzbkF/SIG=133tnes8q/EXP=1222182454/**http%3A/www.archives.gov/research/american-cities/images/american-cities-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886200" cy="4343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Pendleton Civil Service Act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the pressing of Arthur, Congress passed this act.</a:t>
            </a:r>
          </a:p>
          <a:p>
            <a:pPr eaLnBrk="1" hangingPunct="1"/>
            <a:r>
              <a:rPr lang="en-US" altLang="en-US" smtClean="0"/>
              <a:t>Civil Service jobs were to be awarded on merit, not party affiliation.</a:t>
            </a:r>
          </a:p>
          <a:p>
            <a:pPr eaLnBrk="1" hangingPunct="1"/>
            <a:r>
              <a:rPr lang="en-US" altLang="en-US" smtClean="0"/>
              <a:t>This effectively ended the spoils system started under Jackson.</a:t>
            </a:r>
          </a:p>
        </p:txBody>
      </p:sp>
    </p:spTree>
    <p:extLst>
      <p:ext uri="{BB962C8B-B14F-4D97-AF65-F5344CB8AC3E}">
        <p14:creationId xmlns:p14="http://schemas.microsoft.com/office/powerpoint/2010/main" val="15024237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Takes Office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Dem. Pres. Cleveland took office in 1884.</a:t>
            </a:r>
          </a:p>
          <a:p>
            <a:pPr eaLnBrk="1" hangingPunct="1"/>
            <a:r>
              <a:rPr lang="en-US" altLang="en-US" smtClean="0"/>
              <a:t>To regulate unfair business practices, Congress created the ICC.</a:t>
            </a:r>
          </a:p>
          <a:p>
            <a:pPr eaLnBrk="1" hangingPunct="1"/>
            <a:r>
              <a:rPr lang="en-US" altLang="en-US" smtClean="0"/>
              <a:t>It failed to have teeth to force RR to comply to the laws.</a:t>
            </a:r>
          </a:p>
          <a:p>
            <a:pPr eaLnBrk="1" hangingPunct="1"/>
            <a:r>
              <a:rPr lang="en-US" altLang="en-US" smtClean="0"/>
              <a:t>The economy was floundering.</a:t>
            </a:r>
          </a:p>
        </p:txBody>
      </p:sp>
    </p:spTree>
    <p:extLst>
      <p:ext uri="{BB962C8B-B14F-4D97-AF65-F5344CB8AC3E}">
        <p14:creationId xmlns:p14="http://schemas.microsoft.com/office/powerpoint/2010/main" val="10707746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Harrison Wins in 1888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was defeated by Harrison.</a:t>
            </a:r>
          </a:p>
          <a:p>
            <a:pPr eaLnBrk="1" hangingPunct="1"/>
            <a:r>
              <a:rPr lang="en-US" altLang="en-US" smtClean="0"/>
              <a:t>He presided over the first billion $ Congress</a:t>
            </a:r>
          </a:p>
          <a:p>
            <a:pPr eaLnBrk="1" hangingPunct="1"/>
            <a:r>
              <a:rPr lang="en-US" altLang="en-US" smtClean="0"/>
              <a:t>Surpluses turned into deficits.</a:t>
            </a:r>
          </a:p>
          <a:p>
            <a:pPr eaLnBrk="1" hangingPunct="1"/>
            <a:r>
              <a:rPr lang="en-US" altLang="en-US" smtClean="0"/>
              <a:t>Harrison pleased his Republican friends by raising tariffs.</a:t>
            </a:r>
          </a:p>
          <a:p>
            <a:pPr eaLnBrk="1" hangingPunct="1"/>
            <a:r>
              <a:rPr lang="en-US" altLang="en-US" smtClean="0"/>
              <a:t>How do high tariffs help a hurting economy?</a:t>
            </a:r>
          </a:p>
        </p:txBody>
      </p:sp>
    </p:spTree>
    <p:extLst>
      <p:ext uri="{BB962C8B-B14F-4D97-AF65-F5344CB8AC3E}">
        <p14:creationId xmlns:p14="http://schemas.microsoft.com/office/powerpoint/2010/main" val="28258481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Coxey’s Army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won again in 1892.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Unemployment was a problem and people marched on Washington.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Led by Jacob Coxey, they were arrested for trampling the grass.</a:t>
            </a:r>
          </a:p>
        </p:txBody>
      </p:sp>
    </p:spTree>
    <p:extLst>
      <p:ext uri="{BB962C8B-B14F-4D97-AF65-F5344CB8AC3E}">
        <p14:creationId xmlns:p14="http://schemas.microsoft.com/office/powerpoint/2010/main" val="33287276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Why Did We Industrialize?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86238" cy="4267200"/>
          </a:xfrm>
        </p:spPr>
        <p:txBody>
          <a:bodyPr>
            <a:noAutofit/>
          </a:bodyPr>
          <a:lstStyle/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</a:t>
            </a:r>
            <a:r>
              <a:rPr lang="en-US" sz="2600" dirty="0"/>
              <a:t>had a </a:t>
            </a:r>
            <a:r>
              <a:rPr lang="en-US" sz="2600" dirty="0" smtClean="0"/>
              <a:t>__________ </a:t>
            </a:r>
            <a:r>
              <a:rPr lang="en-US" sz="2600" dirty="0"/>
              <a:t>society.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/>
              <a:t>We had available </a:t>
            </a:r>
            <a:r>
              <a:rPr lang="en-US" sz="2600" dirty="0" smtClean="0"/>
              <a:t>_____________.</a:t>
            </a:r>
            <a:endParaRPr lang="en-US" sz="2600" dirty="0"/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had an abundance of ____________________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had ______________ </a:t>
            </a:r>
            <a:r>
              <a:rPr lang="en-US" sz="2600" dirty="0"/>
              <a:t>support.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/>
              <a:t>We had an </a:t>
            </a:r>
            <a:r>
              <a:rPr lang="en-US" sz="2600" dirty="0" smtClean="0"/>
              <a:t>____________ </a:t>
            </a:r>
            <a:r>
              <a:rPr lang="en-US" sz="2600" dirty="0"/>
              <a:t>workforce.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2056" name="Picture 8" descr="coal_miners_leaving_the_m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419600" cy="4443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Railroads and Industrialism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876800"/>
          </a:xfrm>
        </p:spPr>
        <p:txBody>
          <a:bodyPr/>
          <a:lstStyle/>
          <a:p>
            <a:r>
              <a:rPr lang="en-US" sz="2600" dirty="0"/>
              <a:t>Gov’t gave miles of land to </a:t>
            </a:r>
            <a:r>
              <a:rPr lang="en-US" sz="2600" dirty="0" smtClean="0"/>
              <a:t>_______________________</a:t>
            </a:r>
            <a:endParaRPr lang="en-US" sz="2600" dirty="0"/>
          </a:p>
          <a:p>
            <a:r>
              <a:rPr lang="en-US" sz="2600" dirty="0"/>
              <a:t>Rail was already all over the NE, but it expanded to the </a:t>
            </a:r>
            <a:r>
              <a:rPr lang="en-US" sz="2600" dirty="0" smtClean="0"/>
              <a:t>_____________.</a:t>
            </a:r>
            <a:endParaRPr lang="en-US" sz="2600" dirty="0"/>
          </a:p>
          <a:p>
            <a:r>
              <a:rPr lang="en-US" sz="2600" dirty="0"/>
              <a:t>Central Pacific and Union Pacific built the 1</a:t>
            </a:r>
            <a:r>
              <a:rPr lang="en-US" sz="2600" baseline="30000" dirty="0"/>
              <a:t>st</a:t>
            </a:r>
            <a:r>
              <a:rPr lang="en-US" sz="2600" dirty="0"/>
              <a:t> </a:t>
            </a:r>
            <a:r>
              <a:rPr lang="en-US" sz="2600" dirty="0" smtClean="0"/>
              <a:t>______________________ </a:t>
            </a:r>
            <a:r>
              <a:rPr lang="en-US" sz="2600" dirty="0"/>
              <a:t>RR.</a:t>
            </a:r>
          </a:p>
          <a:p>
            <a:r>
              <a:rPr lang="en-US" sz="2600" dirty="0"/>
              <a:t>Because of more rail, the sale of more </a:t>
            </a:r>
            <a:r>
              <a:rPr lang="en-US" sz="2600" dirty="0" smtClean="0"/>
              <a:t>____________.</a:t>
            </a:r>
            <a:endParaRPr lang="en-US" sz="26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34000" y="1752600"/>
            <a:ext cx="32337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7175" name="Picture 7" descr="1Rip_Van_Winkle_Railro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662363" cy="504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Railroads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386262" cy="4267200"/>
          </a:xfrm>
        </p:spPr>
        <p:txBody>
          <a:bodyPr>
            <a:normAutofit/>
          </a:bodyPr>
          <a:lstStyle/>
          <a:p>
            <a:r>
              <a:rPr lang="en-US" sz="2800" dirty="0"/>
              <a:t>Often dangerous work done by </a:t>
            </a:r>
            <a:r>
              <a:rPr lang="en-US" sz="2800" dirty="0" smtClean="0"/>
              <a:t>_____________</a:t>
            </a:r>
            <a:endParaRPr lang="en-US" sz="2800" dirty="0"/>
          </a:p>
          <a:p>
            <a:r>
              <a:rPr lang="en-US" sz="2800" dirty="0" smtClean="0"/>
              <a:t>__________________ </a:t>
            </a:r>
            <a:r>
              <a:rPr lang="en-US" sz="2800" dirty="0"/>
              <a:t>as well as back-breaking labor.</a:t>
            </a:r>
          </a:p>
          <a:p>
            <a:r>
              <a:rPr lang="en-US" sz="2800" dirty="0"/>
              <a:t>Random explosions from </a:t>
            </a:r>
            <a:r>
              <a:rPr lang="en-US" sz="2800" dirty="0" smtClean="0"/>
              <a:t>____________ </a:t>
            </a:r>
            <a:r>
              <a:rPr lang="en-US" sz="2800" dirty="0"/>
              <a:t>dynamite.</a:t>
            </a:r>
          </a:p>
          <a:p>
            <a:r>
              <a:rPr lang="en-US" sz="2800" dirty="0" smtClean="0"/>
              <a:t>________________ </a:t>
            </a:r>
            <a:r>
              <a:rPr lang="en-US" sz="2800" dirty="0"/>
              <a:t>were killed each year.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81600" y="1752600"/>
            <a:ext cx="33861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9223" name="Picture 7" descr="mgtn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1447800"/>
            <a:ext cx="49530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Railroads and Time Zones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Because of the rail schedule, </a:t>
            </a:r>
            <a:r>
              <a:rPr lang="en-US" sz="2600" dirty="0" smtClean="0"/>
              <a:t>____________ </a:t>
            </a:r>
            <a:r>
              <a:rPr lang="en-US" sz="2600" dirty="0"/>
              <a:t>was now important.</a:t>
            </a:r>
          </a:p>
          <a:p>
            <a:r>
              <a:rPr lang="en-US" sz="2600" dirty="0"/>
              <a:t>Traveling West w/ the </a:t>
            </a:r>
            <a:r>
              <a:rPr lang="en-US" sz="2600" dirty="0" smtClean="0"/>
              <a:t>_________ </a:t>
            </a:r>
            <a:r>
              <a:rPr lang="en-US" sz="2600" dirty="0"/>
              <a:t>allowed for “time zones”.</a:t>
            </a:r>
          </a:p>
          <a:p>
            <a:r>
              <a:rPr lang="en-US" sz="2600" dirty="0"/>
              <a:t>Business could now be done on a uniform </a:t>
            </a:r>
            <a:r>
              <a:rPr lang="en-US" sz="2600" dirty="0" smtClean="0"/>
              <a:t>___________________.</a:t>
            </a:r>
            <a:endParaRPr lang="en-US" sz="26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11272" name="Picture 8" descr="timezon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050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Impact of the Rail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267200"/>
          </a:xfrm>
        </p:spPr>
        <p:txBody>
          <a:bodyPr>
            <a:normAutofit/>
          </a:bodyPr>
          <a:lstStyle/>
          <a:p>
            <a:r>
              <a:rPr lang="en-US" sz="2800" dirty="0"/>
              <a:t>Entire </a:t>
            </a:r>
            <a:r>
              <a:rPr lang="en-US" sz="2800" dirty="0" smtClean="0"/>
              <a:t>____________ </a:t>
            </a:r>
            <a:r>
              <a:rPr lang="en-US" sz="2800" dirty="0"/>
              <a:t>were built around RR stations.</a:t>
            </a:r>
          </a:p>
          <a:p>
            <a:r>
              <a:rPr lang="en-US" sz="2800" dirty="0"/>
              <a:t>Without the station, there was no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r>
              <a:rPr lang="en-US" sz="2800" dirty="0"/>
              <a:t>Some towns got </a:t>
            </a:r>
            <a:r>
              <a:rPr lang="en-US" sz="2800" dirty="0" smtClean="0"/>
              <a:t>_________ </a:t>
            </a:r>
            <a:r>
              <a:rPr lang="en-US" sz="2800" dirty="0"/>
              <a:t>off of the rail while others failed.</a:t>
            </a:r>
          </a:p>
          <a:p>
            <a:r>
              <a:rPr lang="en-US" sz="2800" dirty="0" smtClean="0"/>
              <a:t>____________________ experienced </a:t>
            </a:r>
            <a:r>
              <a:rPr lang="en-US" sz="2800" dirty="0"/>
              <a:t>both!!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752600"/>
            <a:ext cx="33099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13320" name="Picture 8" descr="victoriaparks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0"/>
            <a:ext cx="38862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Scandals in the RR Industry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With millions of $ going to RR, _________________ followed.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Despotic tycoons used their lines to __________ and _____________ entire towns.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_______________________-scandal rocked the White House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Some RR policies led to violence – ______________ strike is example. 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752600"/>
            <a:ext cx="330993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8197" name="Picture 8" descr="shock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1357</Words>
  <Application>Microsoft Office PowerPoint</Application>
  <PresentationFormat>On-screen Show (4:3)</PresentationFormat>
  <Paragraphs>193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Industrialization, Immigration, and Gilded Age</vt:lpstr>
      <vt:lpstr>Industrial Revolution</vt:lpstr>
      <vt:lpstr>1900’s</vt:lpstr>
      <vt:lpstr>Why Did We Industrialize?</vt:lpstr>
      <vt:lpstr>Railroads and Industrialism</vt:lpstr>
      <vt:lpstr>Building the Railroads</vt:lpstr>
      <vt:lpstr>Railroads and Time Zones</vt:lpstr>
      <vt:lpstr>Economic Impact of the Rail</vt:lpstr>
      <vt:lpstr>Scandals in the RR Industry</vt:lpstr>
      <vt:lpstr>Legislation</vt:lpstr>
      <vt:lpstr>Vertical Integration</vt:lpstr>
      <vt:lpstr>Horizontal Integration</vt:lpstr>
      <vt:lpstr>Social Darwinism</vt:lpstr>
      <vt:lpstr>Economic Principles</vt:lpstr>
      <vt:lpstr>Labor</vt:lpstr>
      <vt:lpstr>Labor</vt:lpstr>
      <vt:lpstr>Government Response</vt:lpstr>
      <vt:lpstr>Inventions</vt:lpstr>
      <vt:lpstr>Producers and Consumers</vt:lpstr>
      <vt:lpstr>Building a Business</vt:lpstr>
      <vt:lpstr>Robber Barons / Captains of Industry</vt:lpstr>
      <vt:lpstr>Where are we in 1877?</vt:lpstr>
      <vt:lpstr>Gilded Age (1877 – 1900) or so</vt:lpstr>
      <vt:lpstr>Politics of Business</vt:lpstr>
      <vt:lpstr>Laissez-faire Policies</vt:lpstr>
      <vt:lpstr>Politics of Business (part 2)</vt:lpstr>
      <vt:lpstr>Competing Parties</vt:lpstr>
      <vt:lpstr>Reforms</vt:lpstr>
      <vt:lpstr>Election of 1880</vt:lpstr>
      <vt:lpstr>Pendleton Civil Service Act</vt:lpstr>
      <vt:lpstr>Cleveland Takes Office</vt:lpstr>
      <vt:lpstr>Harrison Wins in 1888</vt:lpstr>
      <vt:lpstr>Coxey’s Army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smithma</dc:creator>
  <cp:lastModifiedBy>Massey, Todd L</cp:lastModifiedBy>
  <cp:revision>21</cp:revision>
  <dcterms:created xsi:type="dcterms:W3CDTF">2008-09-22T14:57:34Z</dcterms:created>
  <dcterms:modified xsi:type="dcterms:W3CDTF">2014-10-21T12:15:22Z</dcterms:modified>
</cp:coreProperties>
</file>