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3" r:id="rId21"/>
    <p:sldId id="274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9" r:id="rId43"/>
    <p:sldId id="290" r:id="rId44"/>
    <p:sldId id="291" r:id="rId45"/>
    <p:sldId id="292" r:id="rId46"/>
    <p:sldId id="293" r:id="rId47"/>
    <p:sldId id="294" r:id="rId48"/>
    <p:sldId id="29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0A3F5-5905-4F30-BC80-A8FE66F21036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FB678-6DD1-48A8-BBDF-79742C808C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0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9B7750-0B04-406A-B4FB-3ADEC7530C6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B3A0405-BB06-4E73-91C2-262B431B0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DFC-F493-4031-94AB-ABF2B6E3EDC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FFDFC-F493-4031-94AB-ABF2B6E3EDC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FF03A-6C61-4C05-995C-F9876E16D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Industrialization, Immigration, and Gilded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1870 - 1900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95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Legislation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800600" cy="4267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The Grange (farmer’s union) sought laws to force oversight of RR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The Interstate Commerce Act created a commission to do just that – oversight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However, it lacked teeth.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They could cite a company for bad policy, but really couldn’t do anything about it.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Sherman Anti-trust Act – no teeth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953000" y="1752600"/>
            <a:ext cx="3614738" cy="4267200"/>
          </a:xfrm>
        </p:spPr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9221" name="Picture 8" descr="capito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057400"/>
            <a:ext cx="4191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Vertical Integration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6738" y="1752600"/>
            <a:ext cx="5224462" cy="4267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600" dirty="0" smtClean="0"/>
              <a:t>Process by which a company controls the entire means of an industry.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For instance, buy iron ore mines, then buy steel factories, then buy railroads.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No one can stop them by holding out on supplies.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5791200" y="1752600"/>
            <a:ext cx="2776538" cy="4267200"/>
          </a:xfrm>
        </p:spPr>
        <p:txBody>
          <a:bodyPr/>
          <a:lstStyle/>
          <a:p>
            <a:endParaRPr lang="en-US" sz="2600" smtClean="0"/>
          </a:p>
        </p:txBody>
      </p:sp>
      <p:pic>
        <p:nvPicPr>
          <p:cNvPr id="10245" name="Picture 8" descr="john_d_rockefeller%255b1%25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981200"/>
            <a:ext cx="31416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Horizontal Integration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600" dirty="0" smtClean="0"/>
              <a:t>Another way to drive out competition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Buy up all competitors.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If they don’t sell, destroy them.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600" smtClean="0"/>
          </a:p>
        </p:txBody>
      </p:sp>
      <p:pic>
        <p:nvPicPr>
          <p:cNvPr id="11269" name="Picture 7" descr="CorneliusVanderbilttr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057400"/>
            <a:ext cx="46275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Social Darwinism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smtClean="0"/>
              <a:t>Charles Darwin’s, “On the Origin of Species” was well-known.</a:t>
            </a:r>
          </a:p>
          <a:p>
            <a:pPr>
              <a:buFont typeface="Arial" charset="0"/>
              <a:buChar char="•"/>
            </a:pPr>
            <a:r>
              <a:rPr lang="en-US" smtClean="0"/>
              <a:t>Industrialists applied its principles to business.</a:t>
            </a:r>
          </a:p>
          <a:p>
            <a:pPr>
              <a:buFont typeface="Arial" charset="0"/>
              <a:buChar char="•"/>
            </a:pPr>
            <a:r>
              <a:rPr lang="en-US" smtClean="0"/>
              <a:t>Basically, only the strong survive.</a:t>
            </a:r>
          </a:p>
          <a:p>
            <a:pPr>
              <a:buFont typeface="Arial" charset="0"/>
              <a:buChar char="•"/>
            </a:pPr>
            <a:r>
              <a:rPr lang="en-US" smtClean="0"/>
              <a:t>The weaker businesses naturally will fail.</a:t>
            </a:r>
          </a:p>
          <a:p>
            <a:pPr>
              <a:buFont typeface="Arial" charset="0"/>
              <a:buChar char="•"/>
            </a:pPr>
            <a:r>
              <a:rPr lang="en-US" smtClean="0"/>
              <a:t>Gov’t job – </a:t>
            </a:r>
            <a:r>
              <a:rPr lang="en-US" sz="4400" b="1" smtClean="0">
                <a:latin typeface="French Script MT" pitchFamily="66" charset="0"/>
              </a:rPr>
              <a:t>Laissez-faire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pic>
        <p:nvPicPr>
          <p:cNvPr id="5" name="Content Placeholder 4" descr="charles-darwin-822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8250" y="2282031"/>
            <a:ext cx="3238500" cy="31623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Economic Principles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Economists were trying to figure out how to measure this new economy.</a:t>
            </a:r>
          </a:p>
          <a:p>
            <a:pPr>
              <a:buFont typeface="Arial" charset="0"/>
              <a:buChar char="•"/>
            </a:pPr>
            <a:r>
              <a:rPr lang="en-US" smtClean="0"/>
              <a:t>One principle they understood was the </a:t>
            </a:r>
            <a:r>
              <a:rPr lang="en-US" b="1" u="sng" smtClean="0"/>
              <a:t>business cycle</a:t>
            </a:r>
            <a:r>
              <a:rPr lang="en-US" smtClean="0"/>
              <a:t>.  What goes up must come down.  Boom and bust.</a:t>
            </a:r>
          </a:p>
          <a:p>
            <a:pPr>
              <a:buFont typeface="Arial" charset="0"/>
              <a:buChar char="•"/>
            </a:pPr>
            <a:r>
              <a:rPr lang="en-US" smtClean="0"/>
              <a:t>They also understood that the more one produced, the cheaper the cost.</a:t>
            </a:r>
          </a:p>
          <a:p>
            <a:pPr>
              <a:buFont typeface="Arial" charset="0"/>
              <a:buChar char="•"/>
            </a:pPr>
            <a:r>
              <a:rPr lang="en-US" smtClean="0"/>
              <a:t>This is known as </a:t>
            </a:r>
            <a:r>
              <a:rPr lang="en-US" b="1" u="sng" smtClean="0"/>
              <a:t>economies of scale</a:t>
            </a:r>
            <a:r>
              <a:rPr lang="en-US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Workers suffered very difficult working conditions.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dirty="0" smtClean="0"/>
              <a:t>Long work days (12 – 14 hrs.)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dirty="0" smtClean="0"/>
              <a:t>Dark factories – unsafe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dirty="0" smtClean="0"/>
              <a:t>Very low wages – company store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dirty="0" smtClean="0"/>
              <a:t>No job security – get hurt; get fired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dirty="0" smtClean="0"/>
              <a:t>Child Labor – less $, easily manipulated</a:t>
            </a:r>
            <a:endParaRPr lang="en-US" dirty="0"/>
          </a:p>
        </p:txBody>
      </p:sp>
      <p:pic>
        <p:nvPicPr>
          <p:cNvPr id="5" name="Content Placeholder 4" descr="child labo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9780" y="1600200"/>
            <a:ext cx="3195439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Labor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Workers tried to strike, but were rarely successful.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Unions were formed like the American Federation of Labor.  Wanted more money, fewer hours.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It was only for the skilled worker.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Yellow dog contracts were used to keep the union out of the factory.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Workers went on strike in RR towns.</a:t>
            </a:r>
          </a:p>
        </p:txBody>
      </p:sp>
      <p:pic>
        <p:nvPicPr>
          <p:cNvPr id="5" name="Content Placeholder 4" descr="yellow do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91968"/>
            <a:ext cx="4038600" cy="334242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Response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Anytime unions called for general strikes (work stoppage), management fought back.</a:t>
            </a:r>
          </a:p>
          <a:p>
            <a:r>
              <a:rPr lang="en-US" dirty="0" smtClean="0"/>
              <a:t>Often, the federal government would be called on to act if there was violence.</a:t>
            </a:r>
          </a:p>
          <a:p>
            <a:r>
              <a:rPr lang="en-US" dirty="0" smtClean="0"/>
              <a:t>Typically, the government backed big business.</a:t>
            </a:r>
          </a:p>
          <a:p>
            <a:r>
              <a:rPr lang="en-US" dirty="0" smtClean="0"/>
              <a:t>Why??</a:t>
            </a:r>
          </a:p>
          <a:p>
            <a:endParaRPr lang="en-US" dirty="0"/>
          </a:p>
        </p:txBody>
      </p:sp>
      <p:pic>
        <p:nvPicPr>
          <p:cNvPr id="7" name="Content Placeholder 6" descr="strike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55475" y="1699070"/>
            <a:ext cx="4518750" cy="454933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Inventions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Factory system allowed for mass production.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Assembly line was an improvement to the factory system.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Dynamo (generator) allowed for electricity on job site.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Telegraph and telephone improved communication.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Edison’s light bulb was huge.  Why?</a:t>
            </a:r>
          </a:p>
        </p:txBody>
      </p:sp>
      <p:pic>
        <p:nvPicPr>
          <p:cNvPr id="5" name="Content Placeholder 4" descr="light bulb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8845" y="1600200"/>
            <a:ext cx="3017309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Producers and Consumers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The industrial North was aided by food stuffs coming from the mid-West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 turn, the growing cities provided industry with workers and markets.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Many of these consumers were immigrants who worked for low pay.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Everyone benefited from this new economy, but some more than others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0"/>
            <a:ext cx="4038600" cy="391049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year 1800, 90% or more of the Am. population made money from agriculture.</a:t>
            </a:r>
          </a:p>
          <a:p>
            <a:r>
              <a:rPr lang="en-US" dirty="0" smtClean="0"/>
              <a:t>People lived in the area they were born until they died (for the most part).</a:t>
            </a:r>
          </a:p>
          <a:p>
            <a:r>
              <a:rPr lang="en-US" dirty="0" smtClean="0"/>
              <a:t>Families were large so the work got done.</a:t>
            </a:r>
          </a:p>
          <a:p>
            <a:r>
              <a:rPr lang="en-US" dirty="0" smtClean="0"/>
              <a:t>When the sun went down, they went to bed.  There was no light to work any longer.</a:t>
            </a:r>
          </a:p>
          <a:p>
            <a:r>
              <a:rPr lang="en-US" dirty="0" smtClean="0"/>
              <a:t>Life in the city was much the same.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Building a Business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Not everyone wanted to risk everything to get rich(</a:t>
            </a:r>
            <a:r>
              <a:rPr lang="en-US" dirty="0" err="1" smtClean="0"/>
              <a:t>er</a:t>
            </a:r>
            <a:r>
              <a:rPr lang="en-US" dirty="0" smtClean="0"/>
              <a:t>).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Corporations allowed for limited liability.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You could buy part ownership and share in the profits / losses.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Often times, corporations raised more capital by </a:t>
            </a:r>
            <a:r>
              <a:rPr lang="en-US" smtClean="0"/>
              <a:t>selling stocks.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mtClean="0"/>
              <a:t>Robber Barons / Captains of Industry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Cornelius Vanderbilt – Transportation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Arial" charset="0"/>
              <a:buChar char="•"/>
            </a:pPr>
            <a:r>
              <a:rPr lang="en-US" smtClean="0"/>
              <a:t>Andrew Carnegie – Carnegie Steel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Arial" charset="0"/>
              <a:buChar char="•"/>
            </a:pPr>
            <a:r>
              <a:rPr lang="en-US" smtClean="0"/>
              <a:t>JP Morgan – US Steel / Financier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Arial" charset="0"/>
              <a:buChar char="•"/>
            </a:pPr>
            <a:r>
              <a:rPr lang="en-US" smtClean="0"/>
              <a:t>John D. Rockefeller – Standard Oil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(1880-1900)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Millions of immigrants poured into America in this short period of time.</a:t>
            </a:r>
          </a:p>
          <a:p>
            <a:r>
              <a:rPr lang="en-US" dirty="0" smtClean="0"/>
              <a:t>Most came here to escape famine, religious persecution or overpopulation.</a:t>
            </a:r>
          </a:p>
          <a:p>
            <a:r>
              <a:rPr lang="en-US" dirty="0" smtClean="0"/>
              <a:t>Some came just for a period of time to make $ and then return home – birds of passage.</a:t>
            </a:r>
          </a:p>
          <a:p>
            <a:r>
              <a:rPr lang="en-US" dirty="0" smtClean="0"/>
              <a:t>America was the land of opportunity.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905000"/>
            <a:ext cx="287547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250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Until the 1880’s, almost all European immigrants came from the North and West.</a:t>
            </a:r>
          </a:p>
          <a:p>
            <a:r>
              <a:rPr lang="en-US" dirty="0" smtClean="0"/>
              <a:t>By the late 19</a:t>
            </a:r>
            <a:r>
              <a:rPr lang="en-US" baseline="30000" dirty="0" smtClean="0"/>
              <a:t>th</a:t>
            </a:r>
            <a:r>
              <a:rPr lang="en-US" dirty="0" smtClean="0"/>
              <a:t> C., millions came from Southern and Eastern Europe.</a:t>
            </a:r>
          </a:p>
          <a:p>
            <a:r>
              <a:rPr lang="en-US" dirty="0" smtClean="0"/>
              <a:t>They, along with Chinese and Japanese immigrants were not as welcome as the older immigrants.</a:t>
            </a:r>
          </a:p>
          <a:p>
            <a:r>
              <a:rPr lang="en-US" dirty="0" smtClean="0"/>
              <a:t>Many were treated quite poorly.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066058"/>
            <a:ext cx="3561739" cy="334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409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 to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447800"/>
            <a:ext cx="4953000" cy="4678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Although some immigrants simply had to cross the southern border, most came by ship.</a:t>
            </a:r>
          </a:p>
          <a:p>
            <a:r>
              <a:rPr lang="en-US" dirty="0" smtClean="0"/>
              <a:t>Asians had to make a stop at Angel Island to be processed before entry to the U.S.</a:t>
            </a:r>
          </a:p>
          <a:p>
            <a:r>
              <a:rPr lang="en-US" dirty="0" smtClean="0"/>
              <a:t>Europeans as well as Caribbean had to be processed at Ellis Island.</a:t>
            </a:r>
          </a:p>
          <a:p>
            <a:r>
              <a:rPr lang="en-US" dirty="0" smtClean="0"/>
              <a:t>Why process the immigrants?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657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406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Backlash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 all immigrants wanted to adapt to the American culture.</a:t>
            </a:r>
          </a:p>
          <a:p>
            <a:r>
              <a:rPr lang="en-US" dirty="0" smtClean="0"/>
              <a:t>Most immigrants remained in the cities in which they landed – New York, Boston, etc…</a:t>
            </a:r>
          </a:p>
          <a:p>
            <a:r>
              <a:rPr lang="en-US" dirty="0" smtClean="0"/>
              <a:t>Cities were overcrowding and a couple of movements were begun to halt immigration.</a:t>
            </a:r>
          </a:p>
          <a:p>
            <a:r>
              <a:rPr lang="en-US" dirty="0" smtClean="0"/>
              <a:t>“Nativists” called for limits from Europe as well as a complete ban on Asians.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835727"/>
            <a:ext cx="4171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421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 cities became overcrowded, problems emerged that were previously unforeseen.</a:t>
            </a:r>
          </a:p>
          <a:p>
            <a:r>
              <a:rPr lang="en-US" dirty="0" smtClean="0"/>
              <a:t>Most cities had ghettos full of tenement houses.</a:t>
            </a:r>
          </a:p>
          <a:p>
            <a:r>
              <a:rPr lang="en-US" dirty="0" smtClean="0"/>
              <a:t>Ghettos were simply parts of the city that housed people of similar backgrounds.</a:t>
            </a:r>
          </a:p>
          <a:p>
            <a:r>
              <a:rPr lang="en-US" dirty="0" smtClean="0"/>
              <a:t>Rather than becoming a melting pot, cities were segregated by ethnicity.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38576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608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Urban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800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only did the late 19</a:t>
            </a:r>
            <a:r>
              <a:rPr lang="en-US" baseline="30000" dirty="0" smtClean="0"/>
              <a:t>th</a:t>
            </a:r>
            <a:r>
              <a:rPr lang="en-US" dirty="0" smtClean="0"/>
              <a:t> /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 see cities grow with immigrants, but with Americans as well.</a:t>
            </a:r>
          </a:p>
          <a:p>
            <a:r>
              <a:rPr lang="en-US" dirty="0" smtClean="0"/>
              <a:t>Rural Americas were drawn to city life for multiple reasons.</a:t>
            </a:r>
          </a:p>
          <a:p>
            <a:pPr lvl="1"/>
            <a:r>
              <a:rPr lang="en-US" dirty="0" smtClean="0"/>
              <a:t>Jobs with wages</a:t>
            </a:r>
          </a:p>
          <a:p>
            <a:pPr lvl="1"/>
            <a:r>
              <a:rPr lang="en-US" dirty="0" smtClean="0"/>
              <a:t>Excitement</a:t>
            </a:r>
          </a:p>
          <a:p>
            <a:pPr lvl="1"/>
            <a:r>
              <a:rPr lang="en-US" dirty="0" smtClean="0"/>
              <a:t>More luxuries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8" y="2105891"/>
            <a:ext cx="3581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363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17964"/>
            <a:ext cx="5867400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Housing – tenements were often overcrowded, unsanitary and unsafe.</a:t>
            </a:r>
          </a:p>
          <a:p>
            <a:r>
              <a:rPr lang="en-US" sz="2600" dirty="0" smtClean="0"/>
              <a:t>Transportation – street cars and electric subways to beat the crowded streets.</a:t>
            </a:r>
          </a:p>
          <a:p>
            <a:r>
              <a:rPr lang="en-US" sz="2600" dirty="0" smtClean="0"/>
              <a:t>Water – Underground pipelines were not always safe for drinking.</a:t>
            </a:r>
          </a:p>
          <a:p>
            <a:r>
              <a:rPr lang="en-US" sz="2600" dirty="0" smtClean="0"/>
              <a:t>Sanitation – lacked landfills and sewage</a:t>
            </a:r>
          </a:p>
          <a:p>
            <a:r>
              <a:rPr lang="en-US" sz="2600" dirty="0" smtClean="0"/>
              <a:t>Crime – major problem</a:t>
            </a:r>
          </a:p>
          <a:p>
            <a:r>
              <a:rPr lang="en-US" sz="2600" dirty="0" smtClean="0"/>
              <a:t>Disease</a:t>
            </a:r>
          </a:p>
          <a:p>
            <a:r>
              <a:rPr lang="en-US" sz="2600" dirty="0" smtClean="0"/>
              <a:t>Fire Safety</a:t>
            </a:r>
            <a:endParaRPr lang="en-US" sz="2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752599"/>
            <a:ext cx="3657600" cy="452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878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909" y="1600200"/>
            <a:ext cx="5443891" cy="4525963"/>
          </a:xfrm>
        </p:spPr>
        <p:txBody>
          <a:bodyPr/>
          <a:lstStyle/>
          <a:p>
            <a:r>
              <a:rPr lang="en-US" dirty="0" smtClean="0"/>
              <a:t>Most early reformers were women and pastors.</a:t>
            </a:r>
          </a:p>
          <a:p>
            <a:r>
              <a:rPr lang="en-US" dirty="0" smtClean="0"/>
              <a:t>Jane Addams founded Hull House in Chicago.</a:t>
            </a:r>
          </a:p>
          <a:p>
            <a:r>
              <a:rPr lang="en-US" dirty="0" smtClean="0"/>
              <a:t>It was a settlement house for recent immigrants.</a:t>
            </a:r>
          </a:p>
          <a:p>
            <a:r>
              <a:rPr lang="en-US" dirty="0" smtClean="0"/>
              <a:t>They were taught how to adapt to American culture.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3327"/>
            <a:ext cx="309050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751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05400" cy="11620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1900’s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5000" y="273050"/>
            <a:ext cx="2971800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105400" cy="46910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More and more people began moving to the cities.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Immigrants were coming to America in larger numbers than ever before.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Where were the immigrants coming from?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Western Europe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Eastern Europe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Southern Europe</a:t>
            </a:r>
            <a:endParaRPr lang="en-US" sz="2800" dirty="0"/>
          </a:p>
        </p:txBody>
      </p:sp>
      <p:pic>
        <p:nvPicPr>
          <p:cNvPr id="1026" name="Picture 2" descr="http://rds.yahoo.com/_ylt=A0WTefa2tNdIml0AeiKjzbkF/SIG=133tnes8q/EXP=1222182454/**http%3A/www.archives.gov/research/american-cities/images/american-cities-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00200"/>
            <a:ext cx="3886200" cy="43433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Where are we in 1877?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219200"/>
            <a:ext cx="7772400" cy="5181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Char char="o"/>
            </a:pPr>
            <a:r>
              <a:rPr lang="en-US" altLang="en-US" smtClean="0"/>
              <a:t> </a:t>
            </a:r>
            <a:r>
              <a:rPr lang="en-US" altLang="en-US" sz="4000" smtClean="0"/>
              <a:t>America…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 is now industrialized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 has expanded out West.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 is still an agrarian society.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 is an emerging economic power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 continues to welcome immigrants in large numbers.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 may not be what it seems. </a:t>
            </a:r>
          </a:p>
        </p:txBody>
      </p:sp>
    </p:spTree>
    <p:extLst>
      <p:ext uri="{BB962C8B-B14F-4D97-AF65-F5344CB8AC3E}">
        <p14:creationId xmlns:p14="http://schemas.microsoft.com/office/powerpoint/2010/main" val="3566314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Gilded Age (1877 – 1900) or so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Mark Twain referred to this time pd. as the </a:t>
            </a:r>
            <a:r>
              <a:rPr lang="en-US" altLang="en-US" b="1" smtClean="0"/>
              <a:t>Gilded Age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smtClean="0"/>
              <a:t>What does it mean to be gilded?</a:t>
            </a:r>
          </a:p>
          <a:p>
            <a:pPr eaLnBrk="1" hangingPunct="1"/>
            <a:r>
              <a:rPr lang="en-US" altLang="en-US" smtClean="0"/>
              <a:t>It is a thin layer of gold over a worthless metal.</a:t>
            </a:r>
          </a:p>
          <a:p>
            <a:pPr eaLnBrk="1" hangingPunct="1"/>
            <a:r>
              <a:rPr lang="en-US" altLang="en-US" smtClean="0"/>
              <a:t>It was not a pretty picture of America. </a:t>
            </a:r>
          </a:p>
        </p:txBody>
      </p:sp>
    </p:spTree>
    <p:extLst>
      <p:ext uri="{BB962C8B-B14F-4D97-AF65-F5344CB8AC3E}">
        <p14:creationId xmlns:p14="http://schemas.microsoft.com/office/powerpoint/2010/main" val="3014725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Politics of Business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/>
            <a:r>
              <a:rPr lang="en-US" altLang="en-US" smtClean="0"/>
              <a:t>More and more Americans became wealthy during this time.  How?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One could inherit great fortunes.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One could make great fortunes.</a:t>
            </a:r>
          </a:p>
          <a:p>
            <a:pPr marL="571500" indent="-571500" eaLnBrk="1" hangingPunct="1"/>
            <a:r>
              <a:rPr lang="en-US" altLang="en-US" smtClean="0"/>
              <a:t>The number of wealthy climbed in America, but the number of poor climbed higher.</a:t>
            </a:r>
          </a:p>
          <a:p>
            <a:pPr marL="571500" indent="-571500" eaLnBrk="1" hangingPunct="1"/>
            <a:r>
              <a:rPr lang="en-US" altLang="en-US" smtClean="0"/>
              <a:t>Too many people on bottom rung.</a:t>
            </a:r>
          </a:p>
        </p:txBody>
      </p:sp>
    </p:spTree>
    <p:extLst>
      <p:ext uri="{BB962C8B-B14F-4D97-AF65-F5344CB8AC3E}">
        <p14:creationId xmlns:p14="http://schemas.microsoft.com/office/powerpoint/2010/main" val="1764942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Laissez-faire Policies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/>
            <a:r>
              <a:rPr lang="en-US" altLang="en-US" smtClean="0"/>
              <a:t>In the late 1800’s, most gov’t policies helped business grow.  Why?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Strong economy.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More people working.</a:t>
            </a:r>
          </a:p>
          <a:p>
            <a:pPr marL="571500" indent="-571500" eaLnBrk="1" hangingPunct="1"/>
            <a:r>
              <a:rPr lang="en-US" altLang="en-US" smtClean="0"/>
              <a:t>Gov’t aided business by staying out of business.</a:t>
            </a:r>
          </a:p>
          <a:p>
            <a:pPr marL="571500" indent="-571500" eaLnBrk="1" hangingPunct="1"/>
            <a:r>
              <a:rPr lang="en-US" altLang="en-US" smtClean="0"/>
              <a:t>Laissez-faire meant that gov’t would leave business to businesses.</a:t>
            </a:r>
          </a:p>
        </p:txBody>
      </p:sp>
    </p:spTree>
    <p:extLst>
      <p:ext uri="{BB962C8B-B14F-4D97-AF65-F5344CB8AC3E}">
        <p14:creationId xmlns:p14="http://schemas.microsoft.com/office/powerpoint/2010/main" val="829547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Politics of Business (part 2)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Railroads benefited from gov’t loans and grants.</a:t>
            </a:r>
          </a:p>
          <a:p>
            <a:pPr eaLnBrk="1" hangingPunct="1"/>
            <a:r>
              <a:rPr lang="en-US" altLang="en-US" smtClean="0"/>
              <a:t>They also supported political leaders.</a:t>
            </a:r>
          </a:p>
          <a:p>
            <a:pPr eaLnBrk="1" hangingPunct="1"/>
            <a:r>
              <a:rPr lang="en-US" altLang="en-US" smtClean="0"/>
              <a:t>Relationship between the two may have been a conflict of interest.</a:t>
            </a:r>
          </a:p>
          <a:p>
            <a:pPr eaLnBrk="1" hangingPunct="1"/>
            <a:r>
              <a:rPr lang="en-US" altLang="en-US" smtClean="0"/>
              <a:t>The </a:t>
            </a:r>
            <a:r>
              <a:rPr lang="en-US" altLang="en-US" b="1" smtClean="0"/>
              <a:t>Spoils system</a:t>
            </a:r>
            <a:r>
              <a:rPr lang="en-US" altLang="en-US" smtClean="0"/>
              <a:t> was used locally and on federal level.</a:t>
            </a:r>
          </a:p>
          <a:p>
            <a:pPr eaLnBrk="1" hangingPunct="1"/>
            <a:r>
              <a:rPr lang="en-US" altLang="en-US" smtClean="0"/>
              <a:t>Elected officials repaid supporters. </a:t>
            </a:r>
          </a:p>
        </p:txBody>
      </p:sp>
    </p:spTree>
    <p:extLst>
      <p:ext uri="{BB962C8B-B14F-4D97-AF65-F5344CB8AC3E}">
        <p14:creationId xmlns:p14="http://schemas.microsoft.com/office/powerpoint/2010/main" val="4125168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Competing Parties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95300" indent="-495300" eaLnBrk="1" hangingPunct="1">
              <a:lnSpc>
                <a:spcPct val="90000"/>
              </a:lnSpc>
            </a:pPr>
            <a:r>
              <a:rPr lang="en-US" altLang="en-US" sz="3200" smtClean="0"/>
              <a:t>Republicans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Mainly in NE and MW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Supported high tariffs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Wanted pensions for Union soldiers.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Gov’t aid to RR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Limits on immigration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Enforcement of </a:t>
            </a:r>
            <a:r>
              <a:rPr lang="en-US" altLang="en-US" sz="2400" b="1" smtClean="0"/>
              <a:t>Blue laws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95300" indent="-495300" eaLnBrk="1" hangingPunct="1">
              <a:lnSpc>
                <a:spcPct val="90000"/>
              </a:lnSpc>
            </a:pPr>
            <a:r>
              <a:rPr lang="en-US" altLang="en-US" sz="3200" smtClean="0"/>
              <a:t>Democrats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Silver backed money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Lower tariffs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Higher farm prices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Less gov’t aid to business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Fewer blue laws</a:t>
            </a:r>
          </a:p>
        </p:txBody>
      </p:sp>
    </p:spTree>
    <p:extLst>
      <p:ext uri="{BB962C8B-B14F-4D97-AF65-F5344CB8AC3E}">
        <p14:creationId xmlns:p14="http://schemas.microsoft.com/office/powerpoint/2010/main" val="3039708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Reforms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Republicans “waved the bloody shirt” for years to get elected.</a:t>
            </a:r>
          </a:p>
          <a:p>
            <a:pPr eaLnBrk="1" hangingPunct="1"/>
            <a:r>
              <a:rPr lang="en-US" altLang="en-US" smtClean="0"/>
              <a:t>Then, rewarded </a:t>
            </a:r>
            <a:r>
              <a:rPr lang="en-US" altLang="en-US" b="1" smtClean="0"/>
              <a:t>civil service</a:t>
            </a:r>
            <a:r>
              <a:rPr lang="en-US" altLang="en-US" smtClean="0"/>
              <a:t> jobs to friends (as did Dems)</a:t>
            </a:r>
          </a:p>
          <a:p>
            <a:pPr eaLnBrk="1" hangingPunct="1"/>
            <a:r>
              <a:rPr lang="en-US" altLang="en-US" smtClean="0"/>
              <a:t>Rutherford B. Hayes broke the tradition and offended his party.</a:t>
            </a:r>
          </a:p>
          <a:p>
            <a:pPr eaLnBrk="1" hangingPunct="1"/>
            <a:r>
              <a:rPr lang="en-US" altLang="en-US" smtClean="0"/>
              <a:t>Strengthened the country, but weakened the Republicans.</a:t>
            </a:r>
          </a:p>
        </p:txBody>
      </p:sp>
    </p:spTree>
    <p:extLst>
      <p:ext uri="{BB962C8B-B14F-4D97-AF65-F5344CB8AC3E}">
        <p14:creationId xmlns:p14="http://schemas.microsoft.com/office/powerpoint/2010/main" val="2717410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Election of 1880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Republicans were split</a:t>
            </a:r>
          </a:p>
          <a:p>
            <a:pPr lvl="1" eaLnBrk="1" hangingPunct="1"/>
            <a:r>
              <a:rPr lang="en-US" altLang="en-US" smtClean="0"/>
              <a:t>Party loyalists</a:t>
            </a:r>
          </a:p>
          <a:p>
            <a:pPr lvl="1" eaLnBrk="1" hangingPunct="1"/>
            <a:r>
              <a:rPr lang="en-US" altLang="en-US" smtClean="0"/>
              <a:t>Half-breeds – reform spoils system</a:t>
            </a:r>
          </a:p>
          <a:p>
            <a:pPr lvl="1" eaLnBrk="1" hangingPunct="1"/>
            <a:r>
              <a:rPr lang="en-US" altLang="en-US" smtClean="0"/>
              <a:t>Stalwarts – Keep the same (spoils)</a:t>
            </a:r>
          </a:p>
          <a:p>
            <a:pPr eaLnBrk="1" hangingPunct="1"/>
            <a:r>
              <a:rPr lang="en-US" altLang="en-US" smtClean="0"/>
              <a:t>Garfield – halfbreed won the nomination and election.</a:t>
            </a:r>
          </a:p>
          <a:p>
            <a:pPr eaLnBrk="1" hangingPunct="1"/>
            <a:r>
              <a:rPr lang="en-US" altLang="en-US" smtClean="0"/>
              <a:t>Was assassinated in 1881.</a:t>
            </a:r>
          </a:p>
          <a:p>
            <a:pPr eaLnBrk="1" hangingPunct="1"/>
            <a:r>
              <a:rPr lang="en-US" altLang="en-US" smtClean="0"/>
              <a:t>Arthur became Pres. and ended spoils</a:t>
            </a:r>
          </a:p>
        </p:txBody>
      </p:sp>
    </p:spTree>
    <p:extLst>
      <p:ext uri="{BB962C8B-B14F-4D97-AF65-F5344CB8AC3E}">
        <p14:creationId xmlns:p14="http://schemas.microsoft.com/office/powerpoint/2010/main" val="3684618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Pendleton Civil Service Act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 the pressing of Arthur, Congress passed this act.</a:t>
            </a:r>
          </a:p>
          <a:p>
            <a:pPr eaLnBrk="1" hangingPunct="1"/>
            <a:r>
              <a:rPr lang="en-US" altLang="en-US" smtClean="0"/>
              <a:t>Civil Service jobs were to be awarded on merit, not party affiliation.</a:t>
            </a:r>
          </a:p>
          <a:p>
            <a:pPr eaLnBrk="1" hangingPunct="1"/>
            <a:r>
              <a:rPr lang="en-US" altLang="en-US" smtClean="0"/>
              <a:t>This effectively ended the spoils system started under Jackson.</a:t>
            </a:r>
          </a:p>
        </p:txBody>
      </p:sp>
    </p:spTree>
    <p:extLst>
      <p:ext uri="{BB962C8B-B14F-4D97-AF65-F5344CB8AC3E}">
        <p14:creationId xmlns:p14="http://schemas.microsoft.com/office/powerpoint/2010/main" val="1502423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Cleveland Takes Office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Dem. Pres. Cleveland took office in 1884.</a:t>
            </a:r>
          </a:p>
          <a:p>
            <a:pPr eaLnBrk="1" hangingPunct="1"/>
            <a:r>
              <a:rPr lang="en-US" altLang="en-US" smtClean="0"/>
              <a:t>To regulate unfair business practices, Congress created the ICC.</a:t>
            </a:r>
          </a:p>
          <a:p>
            <a:pPr eaLnBrk="1" hangingPunct="1"/>
            <a:r>
              <a:rPr lang="en-US" altLang="en-US" smtClean="0"/>
              <a:t>It failed to have teeth to force RR to comply to the laws.</a:t>
            </a:r>
          </a:p>
          <a:p>
            <a:pPr eaLnBrk="1" hangingPunct="1"/>
            <a:r>
              <a:rPr lang="en-US" altLang="en-US" smtClean="0"/>
              <a:t>The economy was floundering.</a:t>
            </a:r>
          </a:p>
        </p:txBody>
      </p:sp>
    </p:spTree>
    <p:extLst>
      <p:ext uri="{BB962C8B-B14F-4D97-AF65-F5344CB8AC3E}">
        <p14:creationId xmlns:p14="http://schemas.microsoft.com/office/powerpoint/2010/main" val="1070774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Why Did We Industrialize?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marL="495300" indent="-495300">
              <a:buFont typeface="Wingdings" pitchFamily="2" charset="2"/>
              <a:buAutoNum type="arabicPeriod"/>
            </a:pPr>
            <a:r>
              <a:rPr lang="en-US" sz="2600" dirty="0" smtClean="0"/>
              <a:t>We </a:t>
            </a:r>
            <a:r>
              <a:rPr lang="en-US" sz="2600" dirty="0"/>
              <a:t>had a mobile society.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sz="2600" dirty="0"/>
              <a:t>We had available capital.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sz="2600" dirty="0" smtClean="0"/>
              <a:t>We had an abundance of natural resources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sz="2600" dirty="0" smtClean="0"/>
              <a:t>We had </a:t>
            </a:r>
            <a:r>
              <a:rPr lang="en-US" sz="2600" dirty="0"/>
              <a:t>government support.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sz="2600" dirty="0"/>
              <a:t>We had an available workforce.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600"/>
          </a:p>
        </p:txBody>
      </p:sp>
      <p:pic>
        <p:nvPicPr>
          <p:cNvPr id="2056" name="Picture 8" descr="coal_miners_leaving_the_mi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0"/>
            <a:ext cx="4876800" cy="44434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Harrison Wins in 1888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Cleveland was defeated by Harrison.</a:t>
            </a:r>
          </a:p>
          <a:p>
            <a:pPr eaLnBrk="1" hangingPunct="1"/>
            <a:r>
              <a:rPr lang="en-US" altLang="en-US" smtClean="0"/>
              <a:t>He presided over the first billion $ Congress</a:t>
            </a:r>
          </a:p>
          <a:p>
            <a:pPr eaLnBrk="1" hangingPunct="1"/>
            <a:r>
              <a:rPr lang="en-US" altLang="en-US" smtClean="0"/>
              <a:t>Surpluses turned into deficits.</a:t>
            </a:r>
          </a:p>
          <a:p>
            <a:pPr eaLnBrk="1" hangingPunct="1"/>
            <a:r>
              <a:rPr lang="en-US" altLang="en-US" smtClean="0"/>
              <a:t>Harrison pleased his Republican friends by raising tariffs.</a:t>
            </a:r>
          </a:p>
          <a:p>
            <a:pPr eaLnBrk="1" hangingPunct="1"/>
            <a:r>
              <a:rPr lang="en-US" altLang="en-US" smtClean="0"/>
              <a:t>How do high tariffs help a hurting economy?</a:t>
            </a:r>
          </a:p>
        </p:txBody>
      </p:sp>
    </p:spTree>
    <p:extLst>
      <p:ext uri="{BB962C8B-B14F-4D97-AF65-F5344CB8AC3E}">
        <p14:creationId xmlns:p14="http://schemas.microsoft.com/office/powerpoint/2010/main" val="2825848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Coxey’s Army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Cleveland won again in 1892.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Unemployment was a problem and people marched on Washington.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Led by Jacob Coxey, they were arrested for trampling the grass.</a:t>
            </a:r>
          </a:p>
        </p:txBody>
      </p:sp>
    </p:spTree>
    <p:extLst>
      <p:ext uri="{BB962C8B-B14F-4D97-AF65-F5344CB8AC3E}">
        <p14:creationId xmlns:p14="http://schemas.microsoft.com/office/powerpoint/2010/main" val="3328727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City Life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altLang="en-US" dirty="0" smtClean="0"/>
              <a:t>Immigrants from abroad and from the farm were moving to the cities.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Some moved to the suburbs from the cities to escape overcrowding.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Tenement homes were built to house workers and their families.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Most people lived in poverty with little chance of making a better life.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Many lived in ghettos.</a:t>
            </a:r>
          </a:p>
        </p:txBody>
      </p:sp>
    </p:spTree>
    <p:extLst>
      <p:ext uri="{BB962C8B-B14F-4D97-AF65-F5344CB8AC3E}">
        <p14:creationId xmlns:p14="http://schemas.microsoft.com/office/powerpoint/2010/main" val="2893163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Political Growth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/>
              <a:t>Most immigrants were snubbed        by neighbors.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/>
              <a:t>Politicians treated them like pariahs.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/>
              <a:t>Some political bosses began to realize that immigrants eventually voted.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/>
              <a:t>Political machines were formed to court the vote.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/>
              <a:t>This helped immigrants gain some rights, but a backlash will occur.</a:t>
            </a:r>
          </a:p>
        </p:txBody>
      </p:sp>
      <p:pic>
        <p:nvPicPr>
          <p:cNvPr id="16388" name="Picture 5" descr="20051027-boss-tw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0"/>
            <a:ext cx="20050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349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Antiforeignism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Arial" charset="0"/>
              <a:buChar char="•"/>
            </a:pPr>
            <a:r>
              <a:rPr lang="en-US" altLang="en-US" dirty="0" smtClean="0"/>
              <a:t>Americans grew weary and suspicious of new immigrants.</a:t>
            </a:r>
          </a:p>
          <a:p>
            <a:pPr marL="609600" indent="-609600">
              <a:buFont typeface="Arial" charset="0"/>
              <a:buChar char="•"/>
            </a:pPr>
            <a:r>
              <a:rPr lang="en-US" altLang="en-US" dirty="0" smtClean="0"/>
              <a:t>Especially southern Europeans.  Why?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dirty="0" smtClean="0"/>
              <a:t>New ideas – socialism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dirty="0" smtClean="0"/>
              <a:t>Old religion – Catholicism</a:t>
            </a:r>
          </a:p>
          <a:p>
            <a:pPr marL="609600" indent="-609600"/>
            <a:r>
              <a:rPr lang="en-US" altLang="en-US" dirty="0" smtClean="0"/>
              <a:t>Our borders were being shut off to them as new laws were passed.</a:t>
            </a:r>
          </a:p>
        </p:txBody>
      </p:sp>
    </p:spTree>
    <p:extLst>
      <p:ext uri="{BB962C8B-B14F-4D97-AF65-F5344CB8AC3E}">
        <p14:creationId xmlns:p14="http://schemas.microsoft.com/office/powerpoint/2010/main" val="1106555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Populism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 smtClean="0"/>
              <a:t>Populism was the first movement for reform.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It is the predecessor of Progressivism.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1850’s saw a movement in America known as the “</a:t>
            </a:r>
            <a:r>
              <a:rPr lang="en-US" altLang="en-US" dirty="0" err="1" smtClean="0"/>
              <a:t>nativist</a:t>
            </a:r>
            <a:r>
              <a:rPr lang="en-US" altLang="en-US" dirty="0" smtClean="0"/>
              <a:t>” </a:t>
            </a:r>
            <a:r>
              <a:rPr lang="en-US" altLang="en-US" dirty="0" err="1" smtClean="0"/>
              <a:t>mov’t</a:t>
            </a:r>
            <a:r>
              <a:rPr lang="en-US" altLang="en-US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They opposed immigration from anywhere to the U.S.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How many of them were truly natives?</a:t>
            </a:r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4155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Populist Platform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Coin silver money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Nationalize rails and phones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Direct election of US Senators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Increase prices of food and services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Graduated income tax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Federal loans to farmers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8 hour workday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Limit immigration</a:t>
            </a:r>
          </a:p>
        </p:txBody>
      </p:sp>
    </p:spTree>
    <p:extLst>
      <p:ext uri="{BB962C8B-B14F-4D97-AF65-F5344CB8AC3E}">
        <p14:creationId xmlns:p14="http://schemas.microsoft.com/office/powerpoint/2010/main" val="4109708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Social Reforms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/>
              <a:t>Some reformers sought to change society.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/>
              <a:t>Prohibition was started by a movement in the 1800’s. – </a:t>
            </a:r>
            <a:r>
              <a:rPr lang="en-US" altLang="en-US" dirty="0" err="1" smtClean="0"/>
              <a:t>Temperence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Mov’t</a:t>
            </a:r>
            <a:endParaRPr lang="en-US" altLang="en-US" dirty="0" smtClean="0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/>
              <a:t>Women led this crusade as well as preachers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/>
              <a:t>Comstock Laws sought to slow the growth of social “vices”.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/>
              <a:t>Social gospel movement tried to apply teachings of Jesus to society.</a:t>
            </a:r>
          </a:p>
        </p:txBody>
      </p:sp>
    </p:spTree>
    <p:extLst>
      <p:ext uri="{BB962C8B-B14F-4D97-AF65-F5344CB8AC3E}">
        <p14:creationId xmlns:p14="http://schemas.microsoft.com/office/powerpoint/2010/main" val="2778385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Reformers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 smtClean="0"/>
              <a:t>Jane Addams tried to help new immigrants adjust to a new country.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Started the Hull House to train and educate new immigrants.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This was the first well-known “settlement house” in the U.S.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Health clinics were also est. to help the poor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Ghettos were to become a thing of the past.</a:t>
            </a:r>
          </a:p>
        </p:txBody>
      </p:sp>
    </p:spTree>
    <p:extLst>
      <p:ext uri="{BB962C8B-B14F-4D97-AF65-F5344CB8AC3E}">
        <p14:creationId xmlns:p14="http://schemas.microsoft.com/office/powerpoint/2010/main" val="2325055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Railroads and Industrialism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691062" cy="4876800"/>
          </a:xfrm>
        </p:spPr>
        <p:txBody>
          <a:bodyPr/>
          <a:lstStyle/>
          <a:p>
            <a:r>
              <a:rPr lang="en-US" sz="2600" dirty="0" err="1"/>
              <a:t>Gov’t</a:t>
            </a:r>
            <a:r>
              <a:rPr lang="en-US" sz="2600" dirty="0"/>
              <a:t> gave miles of land to RR companies.</a:t>
            </a:r>
          </a:p>
          <a:p>
            <a:r>
              <a:rPr lang="en-US" sz="2600" dirty="0"/>
              <a:t>Rail was already all over the NE, but it expanded to the West.</a:t>
            </a:r>
          </a:p>
          <a:p>
            <a:r>
              <a:rPr lang="en-US" sz="2600" dirty="0"/>
              <a:t>Central Pacific and Union Pacific built the 1</a:t>
            </a:r>
            <a:r>
              <a:rPr lang="en-US" sz="2600" baseline="30000" dirty="0"/>
              <a:t>st</a:t>
            </a:r>
            <a:r>
              <a:rPr lang="en-US" sz="2600" dirty="0"/>
              <a:t> transcontinental RR.</a:t>
            </a:r>
          </a:p>
          <a:p>
            <a:r>
              <a:rPr lang="en-US" sz="2600" dirty="0"/>
              <a:t>Because of more rail, the sale of more steel.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334000" y="1752600"/>
            <a:ext cx="3233738" cy="4267200"/>
          </a:xfrm>
        </p:spPr>
        <p:txBody>
          <a:bodyPr/>
          <a:lstStyle/>
          <a:p>
            <a:endParaRPr lang="en-US" sz="2600"/>
          </a:p>
        </p:txBody>
      </p:sp>
      <p:pic>
        <p:nvPicPr>
          <p:cNvPr id="7175" name="Picture 7" descr="1Rip_Van_Winkle_Railroa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00200"/>
            <a:ext cx="3662363" cy="5048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the Railroads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4386262" cy="4267200"/>
          </a:xfrm>
        </p:spPr>
        <p:txBody>
          <a:bodyPr>
            <a:normAutofit/>
          </a:bodyPr>
          <a:lstStyle/>
          <a:p>
            <a:r>
              <a:rPr lang="en-US" sz="2800" dirty="0"/>
              <a:t>Often dangerous work done by immigrants</a:t>
            </a:r>
          </a:p>
          <a:p>
            <a:r>
              <a:rPr lang="en-US" sz="2800" dirty="0"/>
              <a:t>Indian raids as well as back-breaking labor.</a:t>
            </a:r>
          </a:p>
          <a:p>
            <a:r>
              <a:rPr lang="en-US" sz="2800" dirty="0"/>
              <a:t>Random explosions from unstable dynamite.</a:t>
            </a:r>
          </a:p>
          <a:p>
            <a:r>
              <a:rPr lang="en-US" sz="2800" dirty="0"/>
              <a:t>Thousands were killed each year.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181600" y="1752600"/>
            <a:ext cx="3386138" cy="4267200"/>
          </a:xfrm>
        </p:spPr>
        <p:txBody>
          <a:bodyPr/>
          <a:lstStyle/>
          <a:p>
            <a:endParaRPr lang="en-US" sz="2600"/>
          </a:p>
        </p:txBody>
      </p:sp>
      <p:pic>
        <p:nvPicPr>
          <p:cNvPr id="9223" name="Picture 7" descr="mgtn8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1" y="1447800"/>
            <a:ext cx="4953000" cy="541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Railroads and Time Zones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/>
              <a:t>Because of the rail schedule, time was now important.</a:t>
            </a:r>
          </a:p>
          <a:p>
            <a:r>
              <a:rPr lang="en-US" sz="2600" dirty="0"/>
              <a:t>Traveling West w/ the sun allowed for “time zones”.</a:t>
            </a:r>
          </a:p>
          <a:p>
            <a:r>
              <a:rPr lang="en-US" sz="2600" dirty="0"/>
              <a:t>Business could now be done on a uniform schedule.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600"/>
          </a:p>
        </p:txBody>
      </p:sp>
      <p:pic>
        <p:nvPicPr>
          <p:cNvPr id="11272" name="Picture 8" descr="timezone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905000"/>
            <a:ext cx="47244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Impact of the Rail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691062" cy="4267200"/>
          </a:xfrm>
        </p:spPr>
        <p:txBody>
          <a:bodyPr>
            <a:normAutofit/>
          </a:bodyPr>
          <a:lstStyle/>
          <a:p>
            <a:r>
              <a:rPr lang="en-US" sz="2800" dirty="0"/>
              <a:t>Entire towns were built around RR stations.</a:t>
            </a:r>
          </a:p>
          <a:p>
            <a:r>
              <a:rPr lang="en-US" sz="2800" dirty="0"/>
              <a:t>Without the station, there was no economy.</a:t>
            </a:r>
          </a:p>
          <a:p>
            <a:r>
              <a:rPr lang="en-US" sz="2800" dirty="0"/>
              <a:t>Some towns got rich off of the rail while others failed.</a:t>
            </a:r>
          </a:p>
          <a:p>
            <a:r>
              <a:rPr lang="en-US" sz="2800" dirty="0"/>
              <a:t>Pullman, Illinois experienced both!!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57800" y="1752600"/>
            <a:ext cx="3309938" cy="4267200"/>
          </a:xfrm>
        </p:spPr>
        <p:txBody>
          <a:bodyPr/>
          <a:lstStyle/>
          <a:p>
            <a:endParaRPr lang="en-US" sz="2600"/>
          </a:p>
        </p:txBody>
      </p:sp>
      <p:pic>
        <p:nvPicPr>
          <p:cNvPr id="13320" name="Picture 8" descr="victoriaparks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86000"/>
            <a:ext cx="38862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Scandals in the RR Industry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691062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600" dirty="0" smtClean="0"/>
              <a:t>With millions of $ going to RR, scandal followed.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600" dirty="0" smtClean="0"/>
              <a:t>Despotic tycoons used their lines to bribe and extort entire towns.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600" dirty="0" smtClean="0"/>
              <a:t>Credit </a:t>
            </a:r>
            <a:r>
              <a:rPr lang="en-US" sz="2600" dirty="0" err="1" smtClean="0"/>
              <a:t>Mobilier</a:t>
            </a:r>
            <a:r>
              <a:rPr lang="en-US" sz="2600" dirty="0" smtClean="0"/>
              <a:t> scandal rocked the White House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600" dirty="0" smtClean="0"/>
              <a:t>Some RR policies led to violence – Pullman strike is example. 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57800" y="1752600"/>
            <a:ext cx="3309938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  <p:pic>
        <p:nvPicPr>
          <p:cNvPr id="8197" name="Picture 8" descr="shock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9812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2162</Words>
  <Application>Microsoft Office PowerPoint</Application>
  <PresentationFormat>On-screen Show (4:3)</PresentationFormat>
  <Paragraphs>282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Industrialization, Immigration, and Gilded Age</vt:lpstr>
      <vt:lpstr>Industrial Revolution</vt:lpstr>
      <vt:lpstr>1900’s</vt:lpstr>
      <vt:lpstr>Why Did We Industrialize?</vt:lpstr>
      <vt:lpstr>Railroads and Industrialism</vt:lpstr>
      <vt:lpstr>Building the Railroads</vt:lpstr>
      <vt:lpstr>Railroads and Time Zones</vt:lpstr>
      <vt:lpstr>Economic Impact of the Rail</vt:lpstr>
      <vt:lpstr>Scandals in the RR Industry</vt:lpstr>
      <vt:lpstr>Legislation</vt:lpstr>
      <vt:lpstr>Vertical Integration</vt:lpstr>
      <vt:lpstr>Horizontal Integration</vt:lpstr>
      <vt:lpstr>Social Darwinism</vt:lpstr>
      <vt:lpstr>Economic Principles</vt:lpstr>
      <vt:lpstr>Labor</vt:lpstr>
      <vt:lpstr>Labor</vt:lpstr>
      <vt:lpstr>Government Response</vt:lpstr>
      <vt:lpstr>Inventions</vt:lpstr>
      <vt:lpstr>Producers and Consumers</vt:lpstr>
      <vt:lpstr>Building a Business</vt:lpstr>
      <vt:lpstr>Robber Barons / Captains of Industry</vt:lpstr>
      <vt:lpstr>Immigration (1880-1900)</vt:lpstr>
      <vt:lpstr>New Immigrants</vt:lpstr>
      <vt:lpstr>The Journey to America</vt:lpstr>
      <vt:lpstr>Immigration Backlash</vt:lpstr>
      <vt:lpstr>Urbanization</vt:lpstr>
      <vt:lpstr>More Urban Growth</vt:lpstr>
      <vt:lpstr>Urban Problems</vt:lpstr>
      <vt:lpstr>Reformers</vt:lpstr>
      <vt:lpstr>Where are we in 1877?</vt:lpstr>
      <vt:lpstr>Gilded Age (1877 – 1900) or so</vt:lpstr>
      <vt:lpstr>Politics of Business</vt:lpstr>
      <vt:lpstr>Laissez-faire Policies</vt:lpstr>
      <vt:lpstr>Politics of Business (part 2)</vt:lpstr>
      <vt:lpstr>Competing Parties</vt:lpstr>
      <vt:lpstr>Reforms</vt:lpstr>
      <vt:lpstr>Election of 1880</vt:lpstr>
      <vt:lpstr>Pendleton Civil Service Act</vt:lpstr>
      <vt:lpstr>Cleveland Takes Office</vt:lpstr>
      <vt:lpstr>Harrison Wins in 1888</vt:lpstr>
      <vt:lpstr>Coxey’s Army</vt:lpstr>
      <vt:lpstr>City Life</vt:lpstr>
      <vt:lpstr>Political Growth</vt:lpstr>
      <vt:lpstr>Antiforeignism</vt:lpstr>
      <vt:lpstr>Populism</vt:lpstr>
      <vt:lpstr>Populist Platform</vt:lpstr>
      <vt:lpstr>Social Reforms</vt:lpstr>
      <vt:lpstr>Reformers</vt:lpstr>
    </vt:vector>
  </TitlesOfParts>
  <Company>Madison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</dc:title>
  <dc:creator>smithma</dc:creator>
  <cp:lastModifiedBy>Massey, Todd L</cp:lastModifiedBy>
  <cp:revision>28</cp:revision>
  <dcterms:created xsi:type="dcterms:W3CDTF">2008-09-22T14:57:34Z</dcterms:created>
  <dcterms:modified xsi:type="dcterms:W3CDTF">2014-10-24T12:37:29Z</dcterms:modified>
</cp:coreProperties>
</file>