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1"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258" r:id="rId51"/>
    <p:sldId id="308" r:id="rId52"/>
    <p:sldId id="309" r:id="rId53"/>
    <p:sldId id="310" r:id="rId54"/>
    <p:sldId id="311" r:id="rId55"/>
    <p:sldId id="312" r:id="rId56"/>
    <p:sldId id="313" r:id="rId57"/>
    <p:sldId id="314" r:id="rId58"/>
    <p:sldId id="315" r:id="rId59"/>
    <p:sldId id="316" r:id="rId60"/>
    <p:sldId id="317" r:id="rId61"/>
    <p:sldId id="31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36"/>
            <a:ext cx="7772400" cy="1928826"/>
          </a:xfrm>
        </p:spPr>
        <p:txBody>
          <a:bodyPr/>
          <a:lstStyle>
            <a:lvl1pPr algn="ctr">
              <a:defRPr sz="4800"/>
            </a:lvl1pPr>
          </a:lstStyle>
          <a:p>
            <a:r>
              <a:rPr kumimoji="0" lang="en-US" smtClean="0"/>
              <a:t>Click to edit Master title style</a:t>
            </a:r>
            <a:endParaRPr kumimoji="0" lang="en-US"/>
          </a:p>
        </p:txBody>
      </p:sp>
      <p:sp>
        <p:nvSpPr>
          <p:cNvPr id="3" name="Subtitle 2"/>
          <p:cNvSpPr>
            <a:spLocks noGrp="1"/>
          </p:cNvSpPr>
          <p:nvPr>
            <p:ph type="subTitle" idx="1"/>
          </p:nvPr>
        </p:nvSpPr>
        <p:spPr>
          <a:xfrm>
            <a:off x="1371600" y="3390912"/>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99C7EE5-D2F1-464F-9C1D-04265C1F4389}"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B3174-5FC6-41B6-9447-64A8A3D239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500174"/>
            <a:ext cx="8229600" cy="485778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9C7EE5-D2F1-464F-9C1D-04265C1F4389}"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B3174-5FC6-41B6-9447-64A8A3D23978}"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2330" y="274638"/>
            <a:ext cx="1614470" cy="608332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543692" cy="608332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9C7EE5-D2F1-464F-9C1D-04265C1F4389}"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B3174-5FC6-41B6-9447-64A8A3D23978}"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9C7EE5-D2F1-464F-9C1D-04265C1F4389}"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B3174-5FC6-41B6-9447-64A8A3D23978}"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14676"/>
            <a:ext cx="7772400" cy="1500209"/>
          </a:xfrm>
        </p:spPr>
        <p:txBody>
          <a:bodyPr anchor="t"/>
          <a:lstStyle>
            <a:lvl1pPr algn="ctr">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1714488"/>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9C7EE5-D2F1-464F-9C1D-04265C1F4389}"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B3174-5FC6-41B6-9447-64A8A3D239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757758"/>
          </a:xfrm>
          <a:ln w="3175">
            <a:solidFill>
              <a:schemeClr val="tx2">
                <a:shade val="50000"/>
              </a:schemeClr>
            </a:solidFill>
          </a:ln>
          <a:effectLst/>
        </p:spPr>
        <p:txBody>
          <a:bodyPr/>
          <a:lstStyle>
            <a:lvl1pPr algn="l">
              <a:defRPr sz="2800">
                <a:effectLst/>
              </a:defRPr>
            </a:lvl1pPr>
            <a:lvl2pPr algn="l">
              <a:defRPr sz="2400">
                <a:effectLst/>
              </a:defRPr>
            </a:lvl2pPr>
            <a:lvl3pPr algn="l">
              <a:defRPr sz="2000">
                <a:effectLst/>
              </a:defRPr>
            </a:lvl3pPr>
            <a:lvl4pPr algn="l">
              <a:defRPr sz="1800">
                <a:effectLst/>
              </a:defRPr>
            </a:lvl4pPr>
            <a:lvl5pPr algn="l">
              <a:defRPr sz="1800">
                <a:effectLst/>
              </a:defRPr>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757758"/>
          </a:xfrm>
          <a:ln w="3175">
            <a:solidFill>
              <a:schemeClr val="tx2">
                <a:shade val="50000"/>
              </a:schemeClr>
            </a:solidFill>
          </a:ln>
          <a:effectLst/>
        </p:spPr>
        <p:txBody>
          <a:bodyPr/>
          <a:lstStyle>
            <a:lvl1pPr algn="l">
              <a:defRPr sz="2800"/>
            </a:lvl1pPr>
            <a:lvl2pPr algn="l">
              <a:defRPr sz="2400"/>
            </a:lvl2pPr>
            <a:lvl3pPr algn="l">
              <a:defRPr sz="2000"/>
            </a:lvl3pPr>
            <a:lvl4pPr algn="l">
              <a:defRPr sz="1800"/>
            </a:lvl4pPr>
            <a:lvl5pPr algn="l">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9C7EE5-D2F1-464F-9C1D-04265C1F4389}" type="datetimeFigureOut">
              <a:rPr lang="en-US" smtClean="0"/>
              <a:pPr/>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B3174-5FC6-41B6-9447-64A8A3D23978}"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a:ln w="3175">
            <a:solidFill>
              <a:schemeClr val="tx2">
                <a:shade val="50000"/>
              </a:schemeClr>
            </a:solidFill>
          </a:ln>
          <a:effec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marL="0" indent="0" algn="ctr">
              <a:buNone/>
              <a:defRPr lang="zh-CN" altLang="en-US" sz="2800" b="1" dirty="0" smtClean="0">
                <a:ln w="11430"/>
                <a:gradFill>
                  <a:gsLst>
                    <a:gs pos="0">
                      <a:schemeClr val="accent6">
                        <a:tint val="70000"/>
                        <a:shade val="100000"/>
                        <a:satMod val="130000"/>
                      </a:schemeClr>
                    </a:gs>
                    <a:gs pos="25000">
                      <a:schemeClr val="accent6">
                        <a:tint val="92000"/>
                        <a:shade val="100000"/>
                        <a:satMod val="105000"/>
                      </a:schemeClr>
                    </a:gs>
                    <a:gs pos="50000">
                      <a:schemeClr val="accent6">
                        <a:tint val="100000"/>
                        <a:shade val="99000"/>
                        <a:satMod val="100000"/>
                      </a:schemeClr>
                    </a:gs>
                    <a:gs pos="75000">
                      <a:schemeClr val="accent6">
                        <a:tint val="92000"/>
                        <a:shade val="100000"/>
                        <a:satMod val="105000"/>
                      </a:schemeClr>
                    </a:gs>
                    <a:gs pos="100000">
                      <a:schemeClr val="accent6">
                        <a:tint val="70000"/>
                        <a:shade val="100000"/>
                        <a:satMod val="130000"/>
                      </a:schemeClr>
                    </a:gs>
                  </a:gsLst>
                  <a:lin ang="5400000"/>
                </a:gradFill>
                <a:effectLst>
                  <a:outerShdw blurRad="80000" dist="40000" dir="5040000" algn="tl">
                    <a:srgbClr val="000000">
                      <a:alpha val="30000"/>
                    </a:srgbClr>
                  </a:outerShdw>
                </a:effectLst>
              </a:defRPr>
            </a:lvl1pPr>
            <a:lvl2pPr marL="457200" indent="0" algn="ctr">
              <a:buNone/>
              <a:defRPr lang="zh-CN" altLang="en-US" sz="2400" b="1" dirty="0" smtClean="0">
                <a:ln w="11430"/>
                <a:gradFill>
                  <a:gsLst>
                    <a:gs pos="0">
                      <a:schemeClr val="accent6">
                        <a:tint val="70000"/>
                        <a:shade val="100000"/>
                        <a:satMod val="130000"/>
                      </a:schemeClr>
                    </a:gs>
                    <a:gs pos="25000">
                      <a:schemeClr val="accent6">
                        <a:tint val="92000"/>
                        <a:shade val="100000"/>
                        <a:satMod val="105000"/>
                      </a:schemeClr>
                    </a:gs>
                    <a:gs pos="50000">
                      <a:schemeClr val="accent6">
                        <a:tint val="100000"/>
                        <a:shade val="99000"/>
                        <a:satMod val="100000"/>
                      </a:schemeClr>
                    </a:gs>
                    <a:gs pos="75000">
                      <a:schemeClr val="accent6">
                        <a:tint val="92000"/>
                        <a:shade val="100000"/>
                        <a:satMod val="105000"/>
                      </a:schemeClr>
                    </a:gs>
                    <a:gs pos="100000">
                      <a:schemeClr val="accent6">
                        <a:tint val="70000"/>
                        <a:shade val="100000"/>
                        <a:satMod val="130000"/>
                      </a:schemeClr>
                    </a:gs>
                  </a:gsLst>
                  <a:lin ang="5400000"/>
                </a:gradFill>
                <a:effectLst>
                  <a:outerShdw blurRad="80000" dist="40000" dir="5040000" algn="tl">
                    <a:srgbClr val="000000">
                      <a:alpha val="30000"/>
                    </a:srgbClr>
                  </a:outerShdw>
                </a:effectLst>
              </a:defRPr>
            </a:lvl2pPr>
            <a:lvl3pPr marL="914400" indent="0" algn="ctr">
              <a:buNone/>
              <a:defRPr lang="zh-CN" altLang="en-US" sz="2000" b="1" dirty="0" smtClean="0">
                <a:ln w="11430"/>
                <a:gradFill>
                  <a:gsLst>
                    <a:gs pos="0">
                      <a:schemeClr val="accent6">
                        <a:tint val="70000"/>
                        <a:shade val="100000"/>
                        <a:satMod val="130000"/>
                      </a:schemeClr>
                    </a:gs>
                    <a:gs pos="25000">
                      <a:schemeClr val="accent6">
                        <a:tint val="92000"/>
                        <a:shade val="100000"/>
                        <a:satMod val="105000"/>
                      </a:schemeClr>
                    </a:gs>
                    <a:gs pos="50000">
                      <a:schemeClr val="accent6">
                        <a:tint val="100000"/>
                        <a:shade val="99000"/>
                        <a:satMod val="100000"/>
                      </a:schemeClr>
                    </a:gs>
                    <a:gs pos="75000">
                      <a:schemeClr val="accent6">
                        <a:tint val="92000"/>
                        <a:shade val="100000"/>
                        <a:satMod val="105000"/>
                      </a:schemeClr>
                    </a:gs>
                    <a:gs pos="100000">
                      <a:schemeClr val="accent6">
                        <a:tint val="70000"/>
                        <a:shade val="100000"/>
                        <a:satMod val="130000"/>
                      </a:schemeClr>
                    </a:gs>
                  </a:gsLst>
                  <a:lin ang="5400000"/>
                </a:gradFill>
                <a:effectLst>
                  <a:outerShdw blurRad="80000" dist="40000" dir="5040000" algn="tl">
                    <a:srgbClr val="000000">
                      <a:alpha val="30000"/>
                    </a:srgbClr>
                  </a:outerShdw>
                </a:effectLst>
              </a:defRPr>
            </a:lvl3pPr>
            <a:lvl4pPr marL="1371600" indent="0" algn="ctr">
              <a:buNone/>
              <a:defRPr lang="zh-CN" altLang="en-US" sz="1800" b="1" dirty="0" smtClean="0">
                <a:ln w="11430"/>
                <a:gradFill>
                  <a:gsLst>
                    <a:gs pos="0">
                      <a:schemeClr val="accent6">
                        <a:tint val="70000"/>
                        <a:shade val="100000"/>
                        <a:satMod val="130000"/>
                      </a:schemeClr>
                    </a:gs>
                    <a:gs pos="25000">
                      <a:schemeClr val="accent6">
                        <a:tint val="92000"/>
                        <a:shade val="100000"/>
                        <a:satMod val="105000"/>
                      </a:schemeClr>
                    </a:gs>
                    <a:gs pos="50000">
                      <a:schemeClr val="accent6">
                        <a:tint val="100000"/>
                        <a:shade val="99000"/>
                        <a:satMod val="100000"/>
                      </a:schemeClr>
                    </a:gs>
                    <a:gs pos="75000">
                      <a:schemeClr val="accent6">
                        <a:tint val="92000"/>
                        <a:shade val="100000"/>
                        <a:satMod val="105000"/>
                      </a:schemeClr>
                    </a:gs>
                    <a:gs pos="100000">
                      <a:schemeClr val="accent6">
                        <a:tint val="70000"/>
                        <a:shade val="100000"/>
                        <a:satMod val="130000"/>
                      </a:schemeClr>
                    </a:gs>
                  </a:gsLst>
                  <a:lin ang="5400000"/>
                </a:gradFill>
                <a:effectLst>
                  <a:outerShdw blurRad="80000" dist="40000" dir="5040000" algn="tl">
                    <a:srgbClr val="000000">
                      <a:alpha val="30000"/>
                    </a:srgbClr>
                  </a:outerShdw>
                </a:effectLst>
              </a:defRPr>
            </a:lvl4pPr>
            <a:lvl5pPr marL="1828800" indent="0" algn="ctr">
              <a:buNone/>
              <a:defRPr lang="zh-CN" altLang="en-US" sz="1600" b="1" dirty="0" smtClean="0">
                <a:ln w="11430"/>
                <a:gradFill>
                  <a:gsLst>
                    <a:gs pos="0">
                      <a:schemeClr val="accent6">
                        <a:tint val="70000"/>
                        <a:shade val="100000"/>
                        <a:satMod val="130000"/>
                      </a:schemeClr>
                    </a:gs>
                    <a:gs pos="25000">
                      <a:schemeClr val="accent6">
                        <a:tint val="92000"/>
                        <a:shade val="100000"/>
                        <a:satMod val="105000"/>
                      </a:schemeClr>
                    </a:gs>
                    <a:gs pos="50000">
                      <a:schemeClr val="accent6">
                        <a:tint val="100000"/>
                        <a:shade val="99000"/>
                        <a:satMod val="100000"/>
                      </a:schemeClr>
                    </a:gs>
                    <a:gs pos="75000">
                      <a:schemeClr val="accent6">
                        <a:tint val="92000"/>
                        <a:shade val="100000"/>
                        <a:satMod val="105000"/>
                      </a:schemeClr>
                    </a:gs>
                    <a:gs pos="100000">
                      <a:schemeClr val="accent6">
                        <a:tint val="70000"/>
                        <a:shade val="100000"/>
                        <a:satMod val="130000"/>
                      </a:schemeClr>
                    </a:gs>
                  </a:gsLst>
                  <a:lin ang="5400000"/>
                </a:gradFill>
                <a:effectLst>
                  <a:outerShdw blurRad="80000" dist="40000" dir="5040000" algn="tl">
                    <a:srgbClr val="000000">
                      <a:alpha val="30000"/>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57200" y="2174875"/>
            <a:ext cx="4040188" cy="4183083"/>
          </a:xfrm>
          <a:ln w="3175">
            <a:solidFill>
              <a:schemeClr val="tx2">
                <a:shade val="50000"/>
              </a:schemeClr>
            </a:solidFill>
          </a:ln>
          <a:effectLst/>
        </p:spPr>
        <p:txBody>
          <a:bodyPr/>
          <a:lstStyle>
            <a:lvl1pPr algn="l">
              <a:defRPr sz="2400"/>
            </a:lvl1pPr>
            <a:lvl2pPr algn="l">
              <a:defRPr sz="2000"/>
            </a:lvl2pPr>
            <a:lvl3pPr algn="l">
              <a:defRPr sz="1800"/>
            </a:lvl3pPr>
            <a:lvl4pPr algn="l">
              <a:defRPr sz="1600"/>
            </a:lvl4pPr>
            <a:lvl5pPr algn="l">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535113"/>
            <a:ext cx="4041775" cy="639762"/>
          </a:xfrm>
          <a:ln w="3175">
            <a:solidFill>
              <a:schemeClr val="tx2">
                <a:shade val="50000"/>
              </a:schemeClr>
            </a:solidFill>
          </a:ln>
          <a:effectLst/>
        </p:spPr>
        <p:txBody>
          <a:bodyPr anchor="ctr">
            <a:scene3d>
              <a:camera prst="orthographicFront"/>
              <a:lightRig rig="flat" dir="t">
                <a:rot lat="0" lon="0" rev="18900000"/>
              </a:lightRig>
            </a:scene3d>
            <a:sp3d extrusionH="31750" contourW="6350" prstMaterial="powder">
              <a:bevelT w="19050" h="19050" prst="angle"/>
              <a:contourClr>
                <a:schemeClr val="accent1">
                  <a:tint val="100000"/>
                  <a:shade val="100000"/>
                  <a:hueMod val="100000"/>
                  <a:satMod val="100000"/>
                </a:schemeClr>
              </a:contourClr>
            </a:sp3d>
          </a:bodyPr>
          <a:lstStyle>
            <a:lvl1pPr marL="0" indent="0" algn="ctr">
              <a:buNone/>
              <a:defRPr lang="zh-CN" altLang="en-US" sz="2800" b="1" dirty="0" smtClean="0">
                <a:ln/>
                <a:solidFill>
                  <a:schemeClr val="accent1"/>
                </a:solidFill>
                <a:effectLst/>
              </a:defRPr>
            </a:lvl1pPr>
            <a:lvl2pPr marL="457200" indent="0" algn="ctr">
              <a:buNone/>
              <a:defRPr lang="zh-CN" altLang="en-US" sz="2400" b="1" dirty="0" smtClean="0">
                <a:ln/>
                <a:solidFill>
                  <a:schemeClr val="accent1"/>
                </a:solidFill>
                <a:effectLst/>
              </a:defRPr>
            </a:lvl2pPr>
            <a:lvl3pPr marL="914400" indent="0" algn="ctr">
              <a:buNone/>
              <a:defRPr lang="zh-CN" altLang="en-US" sz="2000" b="1" dirty="0" smtClean="0">
                <a:ln/>
                <a:solidFill>
                  <a:schemeClr val="accent1"/>
                </a:solidFill>
                <a:effectLst/>
              </a:defRPr>
            </a:lvl3pPr>
            <a:lvl4pPr marL="1371600" indent="0" algn="ctr">
              <a:buNone/>
              <a:defRPr lang="zh-CN" altLang="en-US" sz="1800" b="1" dirty="0" smtClean="0">
                <a:ln/>
                <a:solidFill>
                  <a:schemeClr val="accent1"/>
                </a:solidFill>
                <a:effectLst/>
              </a:defRPr>
            </a:lvl4pPr>
            <a:lvl5pPr marL="1828800" indent="0" algn="ctr">
              <a:buNone/>
              <a:defRPr lang="zh-CN" altLang="en-US" sz="1600" b="1" dirty="0" smtClean="0">
                <a:ln/>
                <a:solidFill>
                  <a:schemeClr val="accent1"/>
                </a:solidFill>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174875"/>
            <a:ext cx="4041775" cy="4183083"/>
          </a:xfrm>
          <a:ln w="3175">
            <a:solidFill>
              <a:schemeClr val="tx2">
                <a:shade val="50000"/>
              </a:schemeClr>
            </a:solidFill>
          </a:ln>
          <a:effectLst/>
        </p:spPr>
        <p:txBody>
          <a:bodyPr/>
          <a:lstStyle>
            <a:lvl1pPr algn="l">
              <a:defRPr sz="2400"/>
            </a:lvl1pPr>
            <a:lvl2pPr algn="l">
              <a:defRPr sz="2000"/>
            </a:lvl2pPr>
            <a:lvl3pPr algn="l">
              <a:defRPr sz="1800"/>
            </a:lvl3pPr>
            <a:lvl4pPr algn="l">
              <a:defRPr sz="1600"/>
            </a:lvl4pPr>
            <a:lvl5pPr algn="l">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7010400" y="6492875"/>
            <a:ext cx="2133600" cy="365125"/>
          </a:xfrm>
        </p:spPr>
        <p:txBody>
          <a:bodyPr/>
          <a:lstStyle/>
          <a:p>
            <a:fld id="{B99C7EE5-D2F1-464F-9C1D-04265C1F4389}" type="datetimeFigureOut">
              <a:rPr lang="en-US" smtClean="0"/>
              <a:pPr/>
              <a:t>10/27/2014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EB3174-5FC6-41B6-9447-64A8A3D23978}"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9C7EE5-D2F1-464F-9C1D-04265C1F4389}" type="datetimeFigureOut">
              <a:rPr lang="en-US" smtClean="0"/>
              <a:pPr/>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EB3174-5FC6-41B6-9447-64A8A3D23978}"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9C7EE5-D2F1-464F-9C1D-04265C1F4389}" type="datetimeFigureOut">
              <a:rPr lang="en-US" smtClean="0"/>
              <a:pPr/>
              <a:t>10/27/2014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EB3174-5FC6-41B6-9447-64A8A3D23978}"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4108" y="5500702"/>
            <a:ext cx="8228639" cy="857256"/>
          </a:xfrm>
        </p:spPr>
        <p:txBody>
          <a:bodyPr anchor="ctr"/>
          <a:lstStyle>
            <a:lvl1pPr algn="ctr">
              <a:spcAft>
                <a:spcPts val="0"/>
              </a:spcAft>
              <a:defRPr sz="3200" b="1">
                <a:ln w="6350">
                  <a:solidFill>
                    <a:schemeClr val="tx2">
                      <a:tint val="5000"/>
                    </a:schemeClr>
                  </a:solidFill>
                  <a:prstDash val="solid"/>
                </a:ln>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3575050" y="357166"/>
            <a:ext cx="5111750" cy="50720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57211" y="1714488"/>
            <a:ext cx="3008313" cy="3714776"/>
          </a:xfrm>
        </p:spPr>
        <p:txBody>
          <a:bodyPr anchor="t"/>
          <a:lstStyle>
            <a:lvl1pPr marL="0" indent="0">
              <a:spcAft>
                <a:spcPts val="600"/>
              </a:spcAft>
              <a:buNone/>
              <a:defRPr sz="1400"/>
            </a:lvl1pPr>
            <a:lvl2pPr marL="457200" indent="0">
              <a:spcAft>
                <a:spcPts val="600"/>
              </a:spcAft>
              <a:buNone/>
              <a:defRPr sz="1200"/>
            </a:lvl2pPr>
            <a:lvl3pPr marL="914400" indent="0">
              <a:spcAft>
                <a:spcPts val="600"/>
              </a:spcAft>
              <a:buNone/>
              <a:defRPr sz="1000"/>
            </a:lvl3pPr>
            <a:lvl4pPr marL="1371600" indent="0">
              <a:spcAft>
                <a:spcPts val="600"/>
              </a:spcAft>
              <a:buNone/>
              <a:defRPr sz="900"/>
            </a:lvl4pPr>
            <a:lvl5pPr marL="1828800" indent="0">
              <a:spcAft>
                <a:spcPts val="60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9C7EE5-D2F1-464F-9C1D-04265C1F4389}" type="datetimeFigureOut">
              <a:rPr lang="en-US" smtClean="0"/>
              <a:pPr/>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B3174-5FC6-41B6-9447-64A8A3D23978}"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888" y="428604"/>
            <a:ext cx="6172224" cy="566738"/>
          </a:xfrm>
        </p:spPr>
        <p:txBody>
          <a:bodyPr anchor="ctr"/>
          <a:lstStyle>
            <a:lvl1pPr algn="ctr">
              <a:defRPr sz="2800" b="1">
                <a:ln w="9525">
                  <a:solidFill>
                    <a:schemeClr val="tx2">
                      <a:tint val="5000"/>
                    </a:schemeClr>
                  </a:solidFill>
                  <a:prstDash val="solid"/>
                </a:ln>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86000" y="1151862"/>
            <a:ext cx="8172000" cy="4420278"/>
          </a:xfrm>
          <a:prstGeom prst="ellipse">
            <a:avLst/>
          </a:prstGeom>
          <a:ln w="25400" cap="flat" cmpd="sng" algn="ctr">
            <a:solidFill>
              <a:schemeClr val="accent5">
                <a:shade val="75000"/>
              </a:schemeClr>
            </a:solidFill>
            <a:prstDash val="solid"/>
          </a:ln>
          <a:effectLst>
            <a:glow rad="152400">
              <a:schemeClr val="accent5">
                <a:alpha val="75000"/>
              </a:schemeClr>
            </a:glow>
          </a:effectLst>
        </p:spPr>
        <p:style>
          <a:lnRef idx="2">
            <a:schemeClr val="accent5"/>
          </a:lnRef>
          <a:fillRef idx="1">
            <a:schemeClr val="lt1"/>
          </a:fillRef>
          <a:effectRef idx="0">
            <a:schemeClr val="accent5"/>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1828800" y="5695972"/>
            <a:ext cx="5486400"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9C7EE5-D2F1-464F-9C1D-04265C1F4389}" type="datetimeFigureOut">
              <a:rPr lang="en-US" smtClean="0"/>
              <a:pPr/>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B3174-5FC6-41B6-9447-64A8A3D23978}"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rtlCol="0" anchor="ctr">
            <a:normAutofit/>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00200"/>
            <a:ext cx="8229600" cy="4757758"/>
          </a:xfrm>
          <a:prstGeom prst="rect">
            <a:avLst/>
          </a:prstGeom>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7010400" y="6492875"/>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B99C7EE5-D2F1-464F-9C1D-04265C1F4389}" type="datetimeFigureOut">
              <a:rPr lang="en-US" smtClean="0"/>
              <a:pPr/>
              <a:t>10/27/2014</a:t>
            </a:fld>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0" y="6492875"/>
            <a:ext cx="571472"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2CEB3174-5FC6-41B6-9447-64A8A3D23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thruBlk="1"/>
  </p:transition>
  <p:txStyles>
    <p:titleStyle>
      <a:lvl1pPr algn="ctr" rtl="0" eaLnBrk="1" latinLnBrk="0" hangingPunct="1">
        <a:spcBef>
          <a:spcPct val="0"/>
        </a:spcBef>
        <a:buNone/>
        <a:defRPr kumimoji="0" lang="zh-CN" altLang="en-US" sz="4400" b="1" kern="1200"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en/2/27/Attack_on_Pearl_Harbor_Japanese_planes_prepare.jpg"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0/0d/Franklin_Roosevelt_signing_declaration_of_war_against_Japan_December_1941.jpg" TargetMode="External"/><Relationship Id="rId2" Type="http://schemas.openxmlformats.org/officeDocument/2006/relationships/hyperlink" Target="http://en.wikipedia.org/wiki/Image:Franklin_Roosevelt_signing_declaration_of_war_against_Japan_December_1941.jpg" TargetMode="Externa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e/e0/Nagasakibomb.jpg"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commons/b/be/SA_Temple_of_Heaven.jp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d/d5/FujiSunriseKawaguchiko2025WP.jpg"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upload.wikimedia.org/wikipedia/en/1/13/Forbidden_City1.JPG" TargetMode="External"/><Relationship Id="rId2" Type="http://schemas.openxmlformats.org/officeDocument/2006/relationships/hyperlink" Target="http://en.wikipedia.org/wiki/Image:Forbidden_City1.JPG" TargetMode="Externa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en/4/4b/Puxi.jpg"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commons/0/0f/Shibuya_tokyo.jpg"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a/ae/Umeda_Sky_building.jpg"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commons/c/ce/Nagoya_Castle_01.jpg"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upload.wikimedia.org/wikipedia/en/4/4b/Night_view_of_Taipei_City.jpg"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upload.wikimedia.org/wikipedia/commons/f/fe/Itsukushima_torii_angle.jpg" TargetMode="External"/><Relationship Id="rId2" Type="http://schemas.openxmlformats.org/officeDocument/2006/relationships/hyperlink" Target="http://en.wikipedia.org/wiki/Image:Itsukushima_torii_angle.jpg" TargetMode="Externa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en.wikipedia.org/wiki/Image:Confucius_02.gif"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en/7/79/Gobi_Desert.jpg"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upload.wikimedia.org/wikipedia/commons/8/81/Noel_2005_P%C3%A9kin_031_muraille_de_chine_Mutianyu.jpg"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smtClean="0"/>
              <a:t>East Asia </a:t>
            </a:r>
            <a:endParaRPr lang="en-US" sz="9600" dirty="0"/>
          </a:p>
        </p:txBody>
      </p:sp>
      <p:sp>
        <p:nvSpPr>
          <p:cNvPr id="3" name="Subtitle 2"/>
          <p:cNvSpPr>
            <a:spLocks noGrp="1"/>
          </p:cNvSpPr>
          <p:nvPr>
            <p:ph type="subTitle" idx="1"/>
          </p:nvPr>
        </p:nvSpPr>
        <p:spPr/>
        <p:txBody>
          <a:bodyPr>
            <a:normAutofit/>
          </a:bodyPr>
          <a:lstStyle/>
          <a:p>
            <a:r>
              <a:rPr lang="en-US" sz="8800" dirty="0" smtClean="0"/>
              <a:t>TOP TEN</a:t>
            </a:r>
            <a:endParaRPr lang="en-US" sz="8800"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a:xfrm>
            <a:off x="457200" y="304800"/>
            <a:ext cx="8229600" cy="2057400"/>
          </a:xfrm>
        </p:spPr>
        <p:txBody>
          <a:bodyPr/>
          <a:lstStyle/>
          <a:p>
            <a:pPr algn="l"/>
            <a:r>
              <a:rPr lang="en-US" sz="4000" smtClean="0"/>
              <a:t>Chang Jiang</a:t>
            </a:r>
            <a:br>
              <a:rPr lang="en-US" sz="4000" smtClean="0"/>
            </a:br>
            <a:r>
              <a:rPr lang="en-US" sz="4000" smtClean="0"/>
              <a:t>(Yangtze </a:t>
            </a:r>
            <a:br>
              <a:rPr lang="en-US" sz="4000" smtClean="0"/>
            </a:br>
            <a:r>
              <a:rPr lang="en-US" sz="4000" smtClean="0"/>
              <a:t>River)</a:t>
            </a:r>
          </a:p>
        </p:txBody>
      </p:sp>
      <p:pic>
        <p:nvPicPr>
          <p:cNvPr id="20483" name="Picture 5" descr="YangtzeCruise"/>
          <p:cNvPicPr>
            <a:picLocks noChangeAspect="1" noChangeArrowheads="1"/>
          </p:cNvPicPr>
          <p:nvPr/>
        </p:nvPicPr>
        <p:blipFill>
          <a:blip r:embed="rId2"/>
          <a:srcRect/>
          <a:stretch>
            <a:fillRect/>
          </a:stretch>
        </p:blipFill>
        <p:spPr bwMode="auto">
          <a:xfrm>
            <a:off x="3581400" y="0"/>
            <a:ext cx="4470400" cy="67056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4. Revolutions in China</a:t>
            </a:r>
          </a:p>
        </p:txBody>
      </p:sp>
      <p:sp>
        <p:nvSpPr>
          <p:cNvPr id="11267" name="Rectangle 3"/>
          <p:cNvSpPr>
            <a:spLocks noGrp="1" noChangeArrowheads="1"/>
          </p:cNvSpPr>
          <p:nvPr>
            <p:ph idx="1"/>
          </p:nvPr>
        </p:nvSpPr>
        <p:spPr>
          <a:xfrm>
            <a:off x="457200" y="1600200"/>
            <a:ext cx="8229600" cy="4953000"/>
          </a:xfrm>
        </p:spPr>
        <p:txBody>
          <a:bodyPr/>
          <a:lstStyle/>
          <a:p>
            <a:pPr eaLnBrk="1" hangingPunct="1"/>
            <a:r>
              <a:rPr lang="en-US" sz="2800" dirty="0" smtClean="0"/>
              <a:t>Chinese Empire came to an end in 1911 when a Nationalist revolution led by Dr. Sun </a:t>
            </a:r>
            <a:r>
              <a:rPr lang="en-US" sz="2800" dirty="0" err="1" smtClean="0"/>
              <a:t>Yat-sen</a:t>
            </a:r>
            <a:r>
              <a:rPr lang="en-US" sz="2800" dirty="0" smtClean="0"/>
              <a:t> overthrew the Manchu Dynasty</a:t>
            </a:r>
          </a:p>
          <a:p>
            <a:pPr eaLnBrk="1" hangingPunct="1"/>
            <a:r>
              <a:rPr lang="en-US" sz="2800" dirty="0" smtClean="0"/>
              <a:t>1927 – Chiang Kai-shek set up a Nationalist government, but his rival Communist Mao Zedong, gained huge support from peasants</a:t>
            </a:r>
          </a:p>
          <a:p>
            <a:pPr eaLnBrk="1" hangingPunct="1"/>
            <a:r>
              <a:rPr lang="en-US" sz="2800" dirty="0" smtClean="0"/>
              <a:t>During WWII, Nationalists &amp; the Communists successfully together resisted Japan</a:t>
            </a:r>
          </a:p>
          <a:p>
            <a:pPr eaLnBrk="1" hangingPunct="1"/>
            <a:r>
              <a:rPr lang="en-US" sz="2800" dirty="0" smtClean="0"/>
              <a:t>At the end of the war, the 2 groups fought each other again</a:t>
            </a: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smtClean="0"/>
              <a:t>Dr. Sun Yat-sen</a:t>
            </a:r>
          </a:p>
        </p:txBody>
      </p:sp>
      <p:pic>
        <p:nvPicPr>
          <p:cNvPr id="12291" name="Picture 6" descr="Sun_Yat-sen"/>
          <p:cNvPicPr>
            <a:picLocks noChangeAspect="1" noChangeArrowheads="1"/>
          </p:cNvPicPr>
          <p:nvPr/>
        </p:nvPicPr>
        <p:blipFill>
          <a:blip r:embed="rId2"/>
          <a:srcRect/>
          <a:stretch>
            <a:fillRect/>
          </a:stretch>
        </p:blipFill>
        <p:spPr bwMode="auto">
          <a:xfrm>
            <a:off x="2438400" y="1219200"/>
            <a:ext cx="4181475" cy="56388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Chiang Kai-shek</a:t>
            </a:r>
          </a:p>
        </p:txBody>
      </p:sp>
      <p:pic>
        <p:nvPicPr>
          <p:cNvPr id="13315" name="Picture 5" descr="Jiang_Jieshi"/>
          <p:cNvPicPr>
            <a:picLocks noChangeAspect="1" noChangeArrowheads="1"/>
          </p:cNvPicPr>
          <p:nvPr/>
        </p:nvPicPr>
        <p:blipFill>
          <a:blip r:embed="rId2"/>
          <a:srcRect/>
          <a:stretch>
            <a:fillRect/>
          </a:stretch>
        </p:blipFill>
        <p:spPr bwMode="auto">
          <a:xfrm>
            <a:off x="2209800" y="1219200"/>
            <a:ext cx="4562475" cy="56388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smtClean="0"/>
              <a:t>Mao Zedong</a:t>
            </a:r>
          </a:p>
        </p:txBody>
      </p:sp>
      <p:pic>
        <p:nvPicPr>
          <p:cNvPr id="14339" name="Picture 6" descr="Mao"/>
          <p:cNvPicPr>
            <a:picLocks noChangeAspect="1" noChangeArrowheads="1"/>
          </p:cNvPicPr>
          <p:nvPr/>
        </p:nvPicPr>
        <p:blipFill>
          <a:blip r:embed="rId2"/>
          <a:srcRect/>
          <a:stretch>
            <a:fillRect/>
          </a:stretch>
        </p:blipFill>
        <p:spPr bwMode="auto">
          <a:xfrm>
            <a:off x="2438400" y="1143000"/>
            <a:ext cx="4189413" cy="55626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Revolutions in China</a:t>
            </a:r>
          </a:p>
        </p:txBody>
      </p:sp>
      <p:sp>
        <p:nvSpPr>
          <p:cNvPr id="17411" name="Rectangle 3"/>
          <p:cNvSpPr>
            <a:spLocks noGrp="1" noChangeArrowheads="1"/>
          </p:cNvSpPr>
          <p:nvPr>
            <p:ph idx="1"/>
          </p:nvPr>
        </p:nvSpPr>
        <p:spPr/>
        <p:txBody>
          <a:bodyPr/>
          <a:lstStyle/>
          <a:p>
            <a:pPr eaLnBrk="1" hangingPunct="1"/>
            <a:r>
              <a:rPr lang="en-US" dirty="0" smtClean="0"/>
              <a:t>1949 – the Communists set up the People’s Republic of China on the mainland</a:t>
            </a:r>
          </a:p>
          <a:p>
            <a:pPr eaLnBrk="1" hangingPunct="1"/>
            <a:endParaRPr lang="en-US" dirty="0" smtClean="0"/>
          </a:p>
          <a:p>
            <a:pPr eaLnBrk="1" hangingPunct="1"/>
            <a:r>
              <a:rPr lang="en-US" dirty="0" smtClean="0"/>
              <a:t>The Nationalists fled to the island of Taiwan and set up the Republic of China</a:t>
            </a:r>
          </a:p>
          <a:p>
            <a:pPr eaLnBrk="1" hangingPunct="1">
              <a:buFontTx/>
              <a:buNone/>
            </a:pPr>
            <a:endParaRPr lang="en-US" dirty="0" smtClean="0"/>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pPr eaLnBrk="1" hangingPunct="1"/>
            <a:r>
              <a:rPr lang="en-US" dirty="0" smtClean="0"/>
              <a:t>5. Japan (WWII)</a:t>
            </a:r>
          </a:p>
        </p:txBody>
      </p:sp>
      <p:sp>
        <p:nvSpPr>
          <p:cNvPr id="21507" name="Content Placeholder 3"/>
          <p:cNvSpPr>
            <a:spLocks noGrp="1"/>
          </p:cNvSpPr>
          <p:nvPr>
            <p:ph idx="1"/>
          </p:nvPr>
        </p:nvSpPr>
        <p:spPr>
          <a:xfrm>
            <a:off x="457200" y="1219200"/>
            <a:ext cx="8229600" cy="4906963"/>
          </a:xfrm>
        </p:spPr>
        <p:txBody>
          <a:bodyPr/>
          <a:lstStyle/>
          <a:p>
            <a:pPr eaLnBrk="1" hangingPunct="1"/>
            <a:r>
              <a:rPr lang="en-US" dirty="0" smtClean="0"/>
              <a:t>By the early 20</a:t>
            </a:r>
            <a:r>
              <a:rPr lang="en-US" baseline="30000" dirty="0" smtClean="0"/>
              <a:t>th</a:t>
            </a:r>
            <a:r>
              <a:rPr lang="en-US" dirty="0" smtClean="0"/>
              <a:t> century Japan had become a major power and continued to expand their empire</a:t>
            </a:r>
          </a:p>
          <a:p>
            <a:pPr eaLnBrk="1" hangingPunct="1"/>
            <a:r>
              <a:rPr lang="en-US" dirty="0" smtClean="0"/>
              <a:t>December 7, 1941 – surprise attack on U.S. naval base of Pearl Harbor in Hawaii</a:t>
            </a:r>
          </a:p>
          <a:p>
            <a:pPr eaLnBrk="1" hangingPunct="1"/>
            <a:r>
              <a:rPr lang="en-US" dirty="0" smtClean="0"/>
              <a:t>Brought U.S. into WWII</a:t>
            </a:r>
          </a:p>
          <a:p>
            <a:pPr eaLnBrk="1" hangingPunct="1"/>
            <a:r>
              <a:rPr lang="en-US" dirty="0" smtClean="0"/>
              <a:t>U.S. – dropped 2 atomic bombs on Hiroshima &amp; Nagasaki</a:t>
            </a:r>
          </a:p>
          <a:p>
            <a:pPr eaLnBrk="1" hangingPunct="1"/>
            <a:r>
              <a:rPr lang="en-US" dirty="0" smtClean="0"/>
              <a:t>Ended with Japan’s defeat &amp; surrender in 1945</a:t>
            </a: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normAutofit fontScale="90000"/>
          </a:bodyPr>
          <a:lstStyle/>
          <a:p>
            <a:pPr eaLnBrk="1" hangingPunct="1"/>
            <a:r>
              <a:rPr lang="en-US" sz="4000" smtClean="0"/>
              <a:t>Japanese planes prepare to take off for the Pearl Harbor attack</a:t>
            </a:r>
          </a:p>
        </p:txBody>
      </p:sp>
      <p:pic>
        <p:nvPicPr>
          <p:cNvPr id="22531" name="Picture 6" descr="727px-Attack_on_Pearl_Harbor_Japanese_planes_prepare">
            <a:hlinkClick r:id="rId2"/>
          </p:cNvPr>
          <p:cNvPicPr>
            <a:picLocks noChangeAspect="1" noChangeArrowheads="1"/>
          </p:cNvPicPr>
          <p:nvPr/>
        </p:nvPicPr>
        <p:blipFill>
          <a:blip r:embed="rId3"/>
          <a:srcRect/>
          <a:stretch>
            <a:fillRect/>
          </a:stretch>
        </p:blipFill>
        <p:spPr bwMode="auto">
          <a:xfrm>
            <a:off x="1066800" y="1371600"/>
            <a:ext cx="6924675" cy="54864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0" y="274638"/>
            <a:ext cx="9144000" cy="1143000"/>
          </a:xfrm>
        </p:spPr>
        <p:txBody>
          <a:bodyPr>
            <a:normAutofit/>
          </a:bodyPr>
          <a:lstStyle/>
          <a:p>
            <a:pPr eaLnBrk="1" hangingPunct="1"/>
            <a:r>
              <a:rPr lang="en-US" sz="1800" smtClean="0"/>
              <a:t>USS </a:t>
            </a:r>
            <a:r>
              <a:rPr lang="en-US" sz="1800" i="1" smtClean="0"/>
              <a:t>Arizona</a:t>
            </a:r>
            <a:r>
              <a:rPr lang="en-US" sz="1800" smtClean="0"/>
              <a:t> burned for two days after being hit by a Japanese bomb. Parts of the ship were salvaged, but the wreck remains at the bottom of Pearl Harbor to this day.</a:t>
            </a:r>
            <a:r>
              <a:rPr lang="en-US" sz="4000" smtClean="0"/>
              <a:t> </a:t>
            </a:r>
          </a:p>
        </p:txBody>
      </p:sp>
      <p:pic>
        <p:nvPicPr>
          <p:cNvPr id="23555" name="Picture 6" descr="USSArizonaPearlHarbor"/>
          <p:cNvPicPr>
            <a:picLocks noChangeAspect="1" noChangeArrowheads="1"/>
          </p:cNvPicPr>
          <p:nvPr/>
        </p:nvPicPr>
        <p:blipFill>
          <a:blip r:embed="rId2"/>
          <a:srcRect/>
          <a:stretch>
            <a:fillRect/>
          </a:stretch>
        </p:blipFill>
        <p:spPr bwMode="auto">
          <a:xfrm>
            <a:off x="1295400" y="1387475"/>
            <a:ext cx="6896100" cy="54705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457200" y="0"/>
            <a:ext cx="8229600" cy="1417638"/>
          </a:xfrm>
        </p:spPr>
        <p:txBody>
          <a:bodyPr>
            <a:normAutofit fontScale="90000"/>
          </a:bodyPr>
          <a:lstStyle/>
          <a:p>
            <a:pPr eaLnBrk="1" hangingPunct="1"/>
            <a:r>
              <a:rPr lang="en-US" sz="4000" smtClean="0">
                <a:hlinkClick r:id="rId2" tooltip="Enlarge"/>
              </a:rPr>
              <a:t> </a:t>
            </a:r>
            <a:r>
              <a:rPr lang="en-US" sz="4000" smtClean="0"/>
              <a:t/>
            </a:r>
            <a:br>
              <a:rPr lang="en-US" sz="4000" smtClean="0"/>
            </a:br>
            <a:r>
              <a:rPr lang="en-US" sz="3200" smtClean="0"/>
              <a:t>President Franklin D. Roosevelt signed the Declaration of War against Japan on the day following the attack.</a:t>
            </a:r>
          </a:p>
        </p:txBody>
      </p:sp>
      <p:pic>
        <p:nvPicPr>
          <p:cNvPr id="24579" name="Picture 6" descr="476px-Franklin_Roosevelt_signing_declaration_of_war_against_Japan_December_1941">
            <a:hlinkClick r:id="rId3"/>
          </p:cNvPr>
          <p:cNvPicPr>
            <a:picLocks noChangeAspect="1" noChangeArrowheads="1"/>
          </p:cNvPicPr>
          <p:nvPr/>
        </p:nvPicPr>
        <p:blipFill>
          <a:blip r:embed="rId4"/>
          <a:srcRect/>
          <a:stretch>
            <a:fillRect/>
          </a:stretch>
        </p:blipFill>
        <p:spPr bwMode="auto">
          <a:xfrm>
            <a:off x="2590800" y="1828800"/>
            <a:ext cx="3995738" cy="50292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Mount Fuji</a:t>
            </a:r>
            <a:endParaRPr lang="en-US" dirty="0"/>
          </a:p>
        </p:txBody>
      </p:sp>
      <p:sp>
        <p:nvSpPr>
          <p:cNvPr id="3" name="Content Placeholder 2"/>
          <p:cNvSpPr>
            <a:spLocks noGrp="1"/>
          </p:cNvSpPr>
          <p:nvPr>
            <p:ph idx="1"/>
          </p:nvPr>
        </p:nvSpPr>
        <p:spPr/>
        <p:txBody>
          <a:bodyPr/>
          <a:lstStyle/>
          <a:p>
            <a:pPr>
              <a:buFontTx/>
              <a:buNone/>
            </a:pPr>
            <a:r>
              <a:rPr lang="en-US" dirty="0" smtClean="0"/>
              <a:t>Japan</a:t>
            </a:r>
          </a:p>
          <a:p>
            <a:r>
              <a:rPr lang="en-US" dirty="0" smtClean="0"/>
              <a:t>Mount Fuji</a:t>
            </a:r>
          </a:p>
          <a:p>
            <a:pPr lvl="1"/>
            <a:r>
              <a:rPr lang="en-US" dirty="0" smtClean="0"/>
              <a:t>Volcanic – classified as active with a low risk of eruption</a:t>
            </a:r>
          </a:p>
          <a:p>
            <a:pPr lvl="1"/>
            <a:r>
              <a:rPr lang="en-US" dirty="0" smtClean="0"/>
              <a:t>Surrounded by 5 lakes</a:t>
            </a:r>
          </a:p>
          <a:p>
            <a:endParaRPr lang="en-US" dirty="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a:xfrm>
            <a:off x="457200" y="274638"/>
            <a:ext cx="3505200" cy="1143000"/>
          </a:xfrm>
        </p:spPr>
        <p:txBody>
          <a:bodyPr/>
          <a:lstStyle/>
          <a:p>
            <a:pPr eaLnBrk="1" hangingPunct="1"/>
            <a:r>
              <a:rPr lang="en-US" smtClean="0"/>
              <a:t>Nagasaki</a:t>
            </a:r>
          </a:p>
        </p:txBody>
      </p:sp>
      <p:pic>
        <p:nvPicPr>
          <p:cNvPr id="25603" name="Picture 5" descr="438px-Nagasakibomb">
            <a:hlinkClick r:id="rId2"/>
          </p:cNvPr>
          <p:cNvPicPr>
            <a:picLocks noChangeAspect="1" noChangeArrowheads="1"/>
          </p:cNvPicPr>
          <p:nvPr/>
        </p:nvPicPr>
        <p:blipFill>
          <a:blip r:embed="rId3"/>
          <a:srcRect/>
          <a:stretch>
            <a:fillRect/>
          </a:stretch>
        </p:blipFill>
        <p:spPr bwMode="auto">
          <a:xfrm>
            <a:off x="4343400" y="457200"/>
            <a:ext cx="4506913" cy="6162675"/>
          </a:xfrm>
          <a:prstGeom prst="rect">
            <a:avLst/>
          </a:prstGeom>
          <a:noFill/>
          <a:ln w="9525">
            <a:noFill/>
            <a:miter lim="800000"/>
            <a:headEnd/>
            <a:tailEnd/>
          </a:ln>
        </p:spPr>
      </p:pic>
      <p:sp>
        <p:nvSpPr>
          <p:cNvPr id="25604" name="Text Box 7"/>
          <p:cNvSpPr txBox="1">
            <a:spLocks noChangeArrowheads="1"/>
          </p:cNvSpPr>
          <p:nvPr/>
        </p:nvSpPr>
        <p:spPr bwMode="auto">
          <a:xfrm>
            <a:off x="1066800" y="1981200"/>
            <a:ext cx="2971800" cy="923330"/>
          </a:xfrm>
          <a:prstGeom prst="rect">
            <a:avLst/>
          </a:prstGeom>
          <a:noFill/>
          <a:ln w="9525">
            <a:noFill/>
            <a:miter lim="800000"/>
            <a:headEnd/>
            <a:tailEnd/>
          </a:ln>
        </p:spPr>
        <p:txBody>
          <a:bodyPr>
            <a:spAutoFit/>
          </a:bodyPr>
          <a:lstStyle/>
          <a:p>
            <a:pPr>
              <a:spcBef>
                <a:spcPct val="50000"/>
              </a:spcBef>
            </a:pPr>
            <a:r>
              <a:rPr lang="en-US" dirty="0"/>
              <a:t>The Fat Man mushroom cloud resulting from the nuclear explosion over </a:t>
            </a:r>
            <a:r>
              <a:rPr lang="en-US" dirty="0" smtClean="0"/>
              <a:t>Nagasaki.</a:t>
            </a:r>
            <a:endParaRPr lang="en-US" dirty="0"/>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6. Korea</a:t>
            </a:r>
          </a:p>
        </p:txBody>
      </p:sp>
      <p:sp>
        <p:nvSpPr>
          <p:cNvPr id="29699" name="Rectangle 3"/>
          <p:cNvSpPr>
            <a:spLocks noGrp="1" noChangeArrowheads="1"/>
          </p:cNvSpPr>
          <p:nvPr>
            <p:ph idx="1"/>
          </p:nvPr>
        </p:nvSpPr>
        <p:spPr/>
        <p:txBody>
          <a:bodyPr/>
          <a:lstStyle/>
          <a:p>
            <a:pPr eaLnBrk="1" hangingPunct="1"/>
            <a:r>
              <a:rPr lang="en-US" dirty="0" smtClean="0"/>
              <a:t>Cultural bridge between Japan and the mainland of Asia</a:t>
            </a:r>
          </a:p>
          <a:p>
            <a:pPr eaLnBrk="1" hangingPunct="1"/>
            <a:r>
              <a:rPr lang="en-US" dirty="0" smtClean="0"/>
              <a:t>Kingdom of </a:t>
            </a:r>
            <a:r>
              <a:rPr lang="en-US" dirty="0" err="1" smtClean="0"/>
              <a:t>Silla</a:t>
            </a:r>
            <a:r>
              <a:rPr lang="en-US" dirty="0" smtClean="0"/>
              <a:t> ruled Korea as a unified state until 936 when it was overthrown by the </a:t>
            </a:r>
            <a:r>
              <a:rPr lang="en-US" dirty="0" err="1" smtClean="0"/>
              <a:t>Koryo</a:t>
            </a:r>
            <a:r>
              <a:rPr lang="en-US" dirty="0" smtClean="0"/>
              <a:t> Dynasty</a:t>
            </a:r>
          </a:p>
          <a:p>
            <a:pPr eaLnBrk="1" hangingPunct="1"/>
            <a:r>
              <a:rPr lang="en-US" dirty="0" smtClean="0"/>
              <a:t>Military rulers took power in the late 1100s, but were conquered by the Mongols</a:t>
            </a:r>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Korea</a:t>
            </a:r>
          </a:p>
        </p:txBody>
      </p:sp>
      <p:sp>
        <p:nvSpPr>
          <p:cNvPr id="35843" name="Content Placeholder 2"/>
          <p:cNvSpPr>
            <a:spLocks noGrp="1"/>
          </p:cNvSpPr>
          <p:nvPr>
            <p:ph idx="1"/>
          </p:nvPr>
        </p:nvSpPr>
        <p:spPr/>
        <p:txBody>
          <a:bodyPr/>
          <a:lstStyle/>
          <a:p>
            <a:pPr eaLnBrk="1" hangingPunct="1"/>
            <a:r>
              <a:rPr lang="en-US" dirty="0" smtClean="0"/>
              <a:t>Peninsula</a:t>
            </a:r>
          </a:p>
          <a:p>
            <a:pPr eaLnBrk="1" hangingPunct="1"/>
            <a:r>
              <a:rPr lang="en-US" dirty="0" smtClean="0"/>
              <a:t>Controlled by China &amp; Japan throughout its history</a:t>
            </a:r>
          </a:p>
          <a:p>
            <a:pPr eaLnBrk="1" hangingPunct="1"/>
            <a:r>
              <a:rPr lang="en-US" dirty="0" smtClean="0"/>
              <a:t>Japanese ruled Korea until they were defeated in WWII in 1945</a:t>
            </a:r>
          </a:p>
          <a:p>
            <a:pPr eaLnBrk="1" hangingPunct="1"/>
            <a:r>
              <a:rPr lang="en-US" dirty="0" smtClean="0"/>
              <a:t>Northern part was controlled by the Soviet Union</a:t>
            </a:r>
          </a:p>
          <a:p>
            <a:pPr eaLnBrk="1" hangingPunct="1"/>
            <a:r>
              <a:rPr lang="en-US" dirty="0" smtClean="0"/>
              <a:t>Southern half supported by the U.S.</a:t>
            </a: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Korea – A Divided Peninsula</a:t>
            </a:r>
          </a:p>
        </p:txBody>
      </p:sp>
      <p:sp>
        <p:nvSpPr>
          <p:cNvPr id="36867" name="Content Placeholder 2"/>
          <p:cNvSpPr>
            <a:spLocks noGrp="1"/>
          </p:cNvSpPr>
          <p:nvPr>
            <p:ph idx="1"/>
          </p:nvPr>
        </p:nvSpPr>
        <p:spPr>
          <a:xfrm>
            <a:off x="228600" y="1524000"/>
            <a:ext cx="8229600" cy="4757758"/>
          </a:xfrm>
        </p:spPr>
        <p:txBody>
          <a:bodyPr/>
          <a:lstStyle/>
          <a:p>
            <a:pPr eaLnBrk="1" hangingPunct="1"/>
            <a:r>
              <a:rPr lang="en-US" dirty="0" smtClean="0"/>
              <a:t>1950 – Korean troops from the North invaded South Korea starting the Korean War</a:t>
            </a:r>
          </a:p>
          <a:p>
            <a:pPr eaLnBrk="1" hangingPunct="1"/>
            <a:r>
              <a:rPr lang="en-US" dirty="0" smtClean="0"/>
              <a:t>War ended in 1953 with a treaty that divided the peninsula</a:t>
            </a:r>
          </a:p>
          <a:p>
            <a:pPr eaLnBrk="1" hangingPunct="1"/>
            <a:r>
              <a:rPr lang="en-US" dirty="0" smtClean="0"/>
              <a:t>North Korea (Communist)</a:t>
            </a:r>
          </a:p>
          <a:p>
            <a:pPr eaLnBrk="1" hangingPunct="1"/>
            <a:r>
              <a:rPr lang="en-US" dirty="0" smtClean="0"/>
              <a:t>South Korea (Democratic)</a:t>
            </a:r>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7. Population</a:t>
            </a:r>
          </a:p>
        </p:txBody>
      </p:sp>
      <p:sp>
        <p:nvSpPr>
          <p:cNvPr id="4099" name="Rectangle 3"/>
          <p:cNvSpPr>
            <a:spLocks noGrp="1" noChangeArrowheads="1"/>
          </p:cNvSpPr>
          <p:nvPr>
            <p:ph idx="1"/>
          </p:nvPr>
        </p:nvSpPr>
        <p:spPr>
          <a:xfrm>
            <a:off x="457200" y="1600200"/>
            <a:ext cx="8229600" cy="5257800"/>
          </a:xfrm>
        </p:spPr>
        <p:txBody>
          <a:bodyPr/>
          <a:lstStyle/>
          <a:p>
            <a:pPr eaLnBrk="1" hangingPunct="1"/>
            <a:r>
              <a:rPr lang="en-US" b="1" dirty="0" smtClean="0"/>
              <a:t>1.5 billion people</a:t>
            </a:r>
          </a:p>
          <a:p>
            <a:pPr lvl="1" eaLnBrk="1" hangingPunct="1"/>
            <a:r>
              <a:rPr lang="en-US" dirty="0" smtClean="0"/>
              <a:t>China – 1.3 billion</a:t>
            </a:r>
          </a:p>
          <a:p>
            <a:pPr lvl="1" eaLnBrk="1" hangingPunct="1">
              <a:buFontTx/>
              <a:buNone/>
            </a:pPr>
            <a:r>
              <a:rPr lang="en-US" dirty="0" smtClean="0"/>
              <a:t>(Special Administrative Regions in China: Hong Kong - 6.9 million, Macao - 500,000)</a:t>
            </a:r>
          </a:p>
          <a:p>
            <a:pPr lvl="1" eaLnBrk="1" hangingPunct="1"/>
            <a:r>
              <a:rPr lang="en-US" dirty="0" smtClean="0"/>
              <a:t>Japan – 127 million</a:t>
            </a:r>
          </a:p>
          <a:p>
            <a:pPr lvl="1" eaLnBrk="1" hangingPunct="1"/>
            <a:r>
              <a:rPr lang="en-US" dirty="0" smtClean="0"/>
              <a:t>North Korea – 22.9 million</a:t>
            </a:r>
          </a:p>
          <a:p>
            <a:pPr lvl="1" eaLnBrk="1" hangingPunct="1"/>
            <a:r>
              <a:rPr lang="en-US" dirty="0" smtClean="0"/>
              <a:t>South Korea – 48 million</a:t>
            </a:r>
          </a:p>
          <a:p>
            <a:pPr lvl="1" eaLnBrk="1" hangingPunct="1"/>
            <a:r>
              <a:rPr lang="en-US" dirty="0" smtClean="0"/>
              <a:t>Mongolia – 2.6 million</a:t>
            </a:r>
          </a:p>
          <a:p>
            <a:pPr lvl="1" eaLnBrk="1" hangingPunct="1"/>
            <a:r>
              <a:rPr lang="en-US" dirty="0" smtClean="0"/>
              <a:t>Taiwan – 22.7 million</a:t>
            </a:r>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China - population </a:t>
            </a:r>
          </a:p>
        </p:txBody>
      </p:sp>
      <p:sp>
        <p:nvSpPr>
          <p:cNvPr id="5123" name="Rectangle 3"/>
          <p:cNvSpPr>
            <a:spLocks noGrp="1" noChangeArrowheads="1"/>
          </p:cNvSpPr>
          <p:nvPr>
            <p:ph idx="1"/>
          </p:nvPr>
        </p:nvSpPr>
        <p:spPr/>
        <p:txBody>
          <a:bodyPr/>
          <a:lstStyle/>
          <a:p>
            <a:pPr eaLnBrk="1" hangingPunct="1"/>
            <a:r>
              <a:rPr lang="en-US" dirty="0" smtClean="0"/>
              <a:t>1 out of 5 people in the world lives in China</a:t>
            </a:r>
          </a:p>
          <a:p>
            <a:pPr eaLnBrk="1" hangingPunct="1"/>
            <a:r>
              <a:rPr lang="en-US" dirty="0" smtClean="0"/>
              <a:t>Most populated country in the world</a:t>
            </a:r>
          </a:p>
          <a:p>
            <a:pPr eaLnBrk="1" hangingPunct="1"/>
            <a:r>
              <a:rPr lang="en-US" dirty="0" smtClean="0"/>
              <a:t>94% belong to the Han ethnic group</a:t>
            </a:r>
          </a:p>
          <a:p>
            <a:pPr eaLnBrk="1" hangingPunct="1"/>
            <a:r>
              <a:rPr lang="en-US" dirty="0" smtClean="0"/>
              <a:t>Mainly live in eastern &amp; southern China</a:t>
            </a:r>
          </a:p>
          <a:p>
            <a:pPr eaLnBrk="1" hangingPunct="1"/>
            <a:r>
              <a:rPr lang="en-US" dirty="0" smtClean="0"/>
              <a:t>The rest of the people belong to about 50 different ethnic groups</a:t>
            </a:r>
          </a:p>
          <a:p>
            <a:pPr eaLnBrk="1" hangingPunct="1"/>
            <a:r>
              <a:rPr lang="en-US" dirty="0" smtClean="0"/>
              <a:t>Non-Chinese peoples live in the far north &amp; west</a:t>
            </a:r>
          </a:p>
          <a:p>
            <a:pPr eaLnBrk="1" hangingPunct="1">
              <a:buFontTx/>
              <a:buNone/>
            </a:pPr>
            <a:endParaRPr lang="en-US" dirty="0" smtClean="0"/>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Population Distribution</a:t>
            </a:r>
          </a:p>
        </p:txBody>
      </p:sp>
      <p:sp>
        <p:nvSpPr>
          <p:cNvPr id="6147" name="Rectangle 3"/>
          <p:cNvSpPr>
            <a:spLocks noGrp="1" noChangeArrowheads="1"/>
          </p:cNvSpPr>
          <p:nvPr>
            <p:ph idx="1"/>
          </p:nvPr>
        </p:nvSpPr>
        <p:spPr/>
        <p:txBody>
          <a:bodyPr>
            <a:normAutofit/>
          </a:bodyPr>
          <a:lstStyle/>
          <a:p>
            <a:pPr eaLnBrk="1" hangingPunct="1">
              <a:lnSpc>
                <a:spcPct val="90000"/>
              </a:lnSpc>
              <a:buFontTx/>
              <a:buNone/>
            </a:pPr>
            <a:r>
              <a:rPr lang="en-US" dirty="0" smtClean="0"/>
              <a:t>CHINA</a:t>
            </a:r>
          </a:p>
          <a:p>
            <a:pPr eaLnBrk="1" hangingPunct="1">
              <a:lnSpc>
                <a:spcPct val="90000"/>
              </a:lnSpc>
            </a:pPr>
            <a:r>
              <a:rPr lang="en-US" dirty="0" smtClean="0"/>
              <a:t>90% of the population is crowded on only 1/6ths of the land</a:t>
            </a:r>
          </a:p>
          <a:p>
            <a:pPr eaLnBrk="1" hangingPunct="1">
              <a:lnSpc>
                <a:spcPct val="90000"/>
              </a:lnSpc>
            </a:pPr>
            <a:r>
              <a:rPr lang="en-US" dirty="0" smtClean="0"/>
              <a:t>Most live in the fertile valleys and plains of the Huang He, Chang Jiang, &amp; Xi</a:t>
            </a:r>
          </a:p>
          <a:p>
            <a:pPr eaLnBrk="1" hangingPunct="1">
              <a:lnSpc>
                <a:spcPct val="90000"/>
              </a:lnSpc>
            </a:pPr>
            <a:r>
              <a:rPr lang="en-US" dirty="0" smtClean="0"/>
              <a:t>In these areas, population density is more than 518 people per square mile</a:t>
            </a:r>
          </a:p>
          <a:p>
            <a:pPr eaLnBrk="1" hangingPunct="1">
              <a:lnSpc>
                <a:spcPct val="90000"/>
              </a:lnSpc>
            </a:pPr>
            <a:r>
              <a:rPr lang="en-US" dirty="0" smtClean="0"/>
              <a:t>Population is scarcest in the west</a:t>
            </a:r>
          </a:p>
          <a:p>
            <a:pPr eaLnBrk="1" hangingPunct="1">
              <a:lnSpc>
                <a:spcPct val="90000"/>
              </a:lnSpc>
            </a:pPr>
            <a:r>
              <a:rPr lang="en-US" dirty="0" smtClean="0"/>
              <a:t>30% live in cities</a:t>
            </a:r>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Population Distribution</a:t>
            </a:r>
          </a:p>
        </p:txBody>
      </p:sp>
      <p:sp>
        <p:nvSpPr>
          <p:cNvPr id="7171" name="Rectangle 3"/>
          <p:cNvSpPr>
            <a:spLocks noGrp="1" noChangeArrowheads="1"/>
          </p:cNvSpPr>
          <p:nvPr>
            <p:ph idx="1"/>
          </p:nvPr>
        </p:nvSpPr>
        <p:spPr/>
        <p:txBody>
          <a:bodyPr/>
          <a:lstStyle/>
          <a:p>
            <a:pPr eaLnBrk="1" hangingPunct="1">
              <a:buFontTx/>
              <a:buNone/>
            </a:pPr>
            <a:r>
              <a:rPr lang="en-US" dirty="0" smtClean="0"/>
              <a:t>CHINA</a:t>
            </a:r>
          </a:p>
          <a:p>
            <a:pPr eaLnBrk="1" hangingPunct="1"/>
            <a:r>
              <a:rPr lang="en-US" dirty="0" smtClean="0"/>
              <a:t>Impacts of 1 billion plus people</a:t>
            </a:r>
          </a:p>
          <a:p>
            <a:pPr lvl="1" eaLnBrk="1" hangingPunct="1"/>
            <a:r>
              <a:rPr lang="en-US" dirty="0" smtClean="0"/>
              <a:t>Population may grow faster than the food supply</a:t>
            </a:r>
          </a:p>
          <a:p>
            <a:pPr lvl="1" eaLnBrk="1" hangingPunct="1"/>
            <a:r>
              <a:rPr lang="en-US" dirty="0" smtClean="0"/>
              <a:t>Government encourages smaller families</a:t>
            </a:r>
          </a:p>
          <a:p>
            <a:pPr lvl="1" eaLnBrk="1" hangingPunct="1"/>
            <a:r>
              <a:rPr lang="en-US" dirty="0" smtClean="0"/>
              <a:t>One-child per couple policy (people with are rewarded with better income, reduced taxes, or the chance to go to a good school)</a:t>
            </a:r>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8. Largest Cities in the Region</a:t>
            </a:r>
          </a:p>
        </p:txBody>
      </p:sp>
      <p:sp>
        <p:nvSpPr>
          <p:cNvPr id="20483" name="Rectangle 3"/>
          <p:cNvSpPr>
            <a:spLocks noGrp="1" noChangeArrowheads="1"/>
          </p:cNvSpPr>
          <p:nvPr>
            <p:ph idx="1"/>
          </p:nvPr>
        </p:nvSpPr>
        <p:spPr/>
        <p:txBody>
          <a:bodyPr/>
          <a:lstStyle/>
          <a:p>
            <a:pPr eaLnBrk="1" hangingPunct="1"/>
            <a:r>
              <a:rPr lang="en-US" dirty="0" smtClean="0"/>
              <a:t>Beijing, China</a:t>
            </a:r>
          </a:p>
          <a:p>
            <a:pPr eaLnBrk="1" hangingPunct="1"/>
            <a:r>
              <a:rPr lang="en-US" dirty="0" smtClean="0"/>
              <a:t>Shanghai, China</a:t>
            </a:r>
          </a:p>
          <a:p>
            <a:pPr eaLnBrk="1" hangingPunct="1"/>
            <a:r>
              <a:rPr lang="en-US" dirty="0" smtClean="0"/>
              <a:t>Tokyo, Japan</a:t>
            </a:r>
          </a:p>
          <a:p>
            <a:pPr eaLnBrk="1" hangingPunct="1"/>
            <a:r>
              <a:rPr lang="en-US" dirty="0" smtClean="0"/>
              <a:t>Osaka, Japan</a:t>
            </a:r>
          </a:p>
          <a:p>
            <a:pPr eaLnBrk="1" hangingPunct="1"/>
            <a:r>
              <a:rPr lang="en-US" dirty="0" smtClean="0"/>
              <a:t>Nagoya, Japan</a:t>
            </a:r>
          </a:p>
          <a:p>
            <a:pPr eaLnBrk="1" hangingPunct="1"/>
            <a:r>
              <a:rPr lang="en-US" dirty="0" smtClean="0"/>
              <a:t>Seoul, South Korea</a:t>
            </a:r>
          </a:p>
          <a:p>
            <a:pPr eaLnBrk="1" hangingPunct="1"/>
            <a:r>
              <a:rPr lang="en-US" dirty="0" smtClean="0"/>
              <a:t>Taipei, Taiwan</a:t>
            </a:r>
          </a:p>
          <a:p>
            <a:pPr eaLnBrk="1" hangingPunct="1"/>
            <a:endParaRPr lang="en-US" dirty="0" smtClean="0"/>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normAutofit fontScale="90000"/>
          </a:bodyPr>
          <a:lstStyle/>
          <a:p>
            <a:pPr eaLnBrk="1" hangingPunct="1"/>
            <a:r>
              <a:rPr lang="en-US" sz="4000" smtClean="0"/>
              <a:t>Temple of Heaven in </a:t>
            </a:r>
            <a:br>
              <a:rPr lang="en-US" sz="4000" smtClean="0"/>
            </a:br>
            <a:r>
              <a:rPr lang="en-US" sz="4000" smtClean="0"/>
              <a:t>Beijing, China</a:t>
            </a:r>
          </a:p>
        </p:txBody>
      </p:sp>
      <p:pic>
        <p:nvPicPr>
          <p:cNvPr id="21507" name="Picture 6" descr="800px-SA_Temple_of_Heaven">
            <a:hlinkClick r:id="rId2"/>
          </p:cNvPr>
          <p:cNvPicPr>
            <a:picLocks noChangeAspect="1" noChangeArrowheads="1"/>
          </p:cNvPicPr>
          <p:nvPr/>
        </p:nvPicPr>
        <p:blipFill>
          <a:blip r:embed="rId3"/>
          <a:srcRect/>
          <a:stretch>
            <a:fillRect/>
          </a:stretch>
        </p:blipFill>
        <p:spPr bwMode="auto">
          <a:xfrm>
            <a:off x="990600" y="1428750"/>
            <a:ext cx="7239000" cy="54292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Mount Fuji</a:t>
            </a:r>
          </a:p>
        </p:txBody>
      </p:sp>
      <p:pic>
        <p:nvPicPr>
          <p:cNvPr id="7171" name="Picture 5" descr="800px-FujiSunriseKawaguchiko2025WP">
            <a:hlinkClick r:id="rId2"/>
          </p:cNvPr>
          <p:cNvPicPr>
            <a:picLocks noChangeAspect="1" noChangeArrowheads="1"/>
          </p:cNvPicPr>
          <p:nvPr/>
        </p:nvPicPr>
        <p:blipFill>
          <a:blip r:embed="rId3"/>
          <a:srcRect/>
          <a:stretch>
            <a:fillRect/>
          </a:stretch>
        </p:blipFill>
        <p:spPr bwMode="auto">
          <a:xfrm>
            <a:off x="685800" y="1143000"/>
            <a:ext cx="7620000" cy="5715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533400" y="0"/>
            <a:ext cx="8153400" cy="990600"/>
          </a:xfrm>
        </p:spPr>
        <p:txBody>
          <a:bodyPr>
            <a:normAutofit fontScale="90000"/>
          </a:bodyPr>
          <a:lstStyle/>
          <a:p>
            <a:pPr eaLnBrk="1" hangingPunct="1"/>
            <a:r>
              <a:rPr lang="en-US" sz="4000" smtClean="0">
                <a:hlinkClick r:id="rId2" tooltip="Enlarge"/>
              </a:rPr>
              <a:t> </a:t>
            </a:r>
            <a:r>
              <a:rPr lang="en-US" sz="4000" smtClean="0"/>
              <a:t/>
            </a:r>
            <a:br>
              <a:rPr lang="en-US" sz="4000" smtClean="0"/>
            </a:br>
            <a:r>
              <a:rPr lang="en-US" sz="2800" smtClean="0"/>
              <a:t>The Forbidden City, home to the emperors of the Ming and Qing dynasties in Beijing</a:t>
            </a:r>
          </a:p>
        </p:txBody>
      </p:sp>
      <p:pic>
        <p:nvPicPr>
          <p:cNvPr id="22531" name="Picture 6" descr="800px-Forbidden_City1">
            <a:hlinkClick r:id="rId3"/>
          </p:cNvPr>
          <p:cNvPicPr>
            <a:picLocks noChangeAspect="1" noChangeArrowheads="1"/>
          </p:cNvPicPr>
          <p:nvPr/>
        </p:nvPicPr>
        <p:blipFill>
          <a:blip r:embed="rId4"/>
          <a:srcRect/>
          <a:stretch>
            <a:fillRect/>
          </a:stretch>
        </p:blipFill>
        <p:spPr bwMode="auto">
          <a:xfrm>
            <a:off x="990600" y="1314450"/>
            <a:ext cx="7391400" cy="55435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Shanghai, China</a:t>
            </a:r>
          </a:p>
        </p:txBody>
      </p:sp>
      <p:pic>
        <p:nvPicPr>
          <p:cNvPr id="23555" name="Picture 5" descr="800px-Puxi">
            <a:hlinkClick r:id="rId2"/>
          </p:cNvPr>
          <p:cNvPicPr>
            <a:picLocks noChangeAspect="1" noChangeArrowheads="1"/>
          </p:cNvPicPr>
          <p:nvPr/>
        </p:nvPicPr>
        <p:blipFill>
          <a:blip r:embed="rId3"/>
          <a:srcRect/>
          <a:stretch>
            <a:fillRect/>
          </a:stretch>
        </p:blipFill>
        <p:spPr bwMode="auto">
          <a:xfrm>
            <a:off x="762000" y="1447800"/>
            <a:ext cx="7620000" cy="50863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Tokyo, Japan</a:t>
            </a:r>
          </a:p>
        </p:txBody>
      </p:sp>
      <p:pic>
        <p:nvPicPr>
          <p:cNvPr id="24579" name="Picture 5" descr="800px-Shibuya_tokyo">
            <a:hlinkClick r:id="rId2"/>
          </p:cNvPr>
          <p:cNvPicPr>
            <a:picLocks noChangeAspect="1" noChangeArrowheads="1"/>
          </p:cNvPicPr>
          <p:nvPr/>
        </p:nvPicPr>
        <p:blipFill>
          <a:blip r:embed="rId3"/>
          <a:srcRect/>
          <a:stretch>
            <a:fillRect/>
          </a:stretch>
        </p:blipFill>
        <p:spPr bwMode="auto">
          <a:xfrm>
            <a:off x="838200" y="1200150"/>
            <a:ext cx="7543800" cy="56578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a:xfrm>
            <a:off x="228600" y="274638"/>
            <a:ext cx="8915400" cy="1143000"/>
          </a:xfrm>
        </p:spPr>
        <p:txBody>
          <a:bodyPr/>
          <a:lstStyle/>
          <a:p>
            <a:pPr eaLnBrk="1" hangingPunct="1"/>
            <a:r>
              <a:rPr lang="en-US" sz="3600" smtClean="0"/>
              <a:t>Umeda Sky Building in Osaka, Japan</a:t>
            </a:r>
          </a:p>
        </p:txBody>
      </p:sp>
      <p:pic>
        <p:nvPicPr>
          <p:cNvPr id="25603" name="Picture 5" descr="559px-Umeda_Sky_building">
            <a:hlinkClick r:id="rId2"/>
          </p:cNvPr>
          <p:cNvPicPr>
            <a:picLocks noChangeAspect="1" noChangeArrowheads="1"/>
          </p:cNvPicPr>
          <p:nvPr/>
        </p:nvPicPr>
        <p:blipFill>
          <a:blip r:embed="rId3"/>
          <a:srcRect/>
          <a:stretch>
            <a:fillRect/>
          </a:stretch>
        </p:blipFill>
        <p:spPr bwMode="auto">
          <a:xfrm>
            <a:off x="1981200" y="1152525"/>
            <a:ext cx="5324475" cy="57054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sz="3600" smtClean="0"/>
              <a:t>Nagoya Castle in Nagoya, Japan</a:t>
            </a:r>
          </a:p>
        </p:txBody>
      </p:sp>
      <p:pic>
        <p:nvPicPr>
          <p:cNvPr id="26627" name="Picture 6" descr="800px-Nagoya_Castle_01">
            <a:hlinkClick r:id="rId2"/>
          </p:cNvPr>
          <p:cNvPicPr>
            <a:picLocks noChangeAspect="1" noChangeArrowheads="1"/>
          </p:cNvPicPr>
          <p:nvPr/>
        </p:nvPicPr>
        <p:blipFill>
          <a:blip r:embed="rId3"/>
          <a:srcRect/>
          <a:stretch>
            <a:fillRect/>
          </a:stretch>
        </p:blipFill>
        <p:spPr bwMode="auto">
          <a:xfrm>
            <a:off x="762000" y="1143000"/>
            <a:ext cx="7620000" cy="5715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mtClean="0"/>
              <a:t>Seoul, South Korea</a:t>
            </a:r>
          </a:p>
        </p:txBody>
      </p:sp>
      <p:pic>
        <p:nvPicPr>
          <p:cNvPr id="27651" name="Picture 6" descr="Seoul_cheonggyecheon"/>
          <p:cNvPicPr>
            <a:picLocks noChangeAspect="1" noChangeArrowheads="1"/>
          </p:cNvPicPr>
          <p:nvPr/>
        </p:nvPicPr>
        <p:blipFill>
          <a:blip r:embed="rId2"/>
          <a:srcRect/>
          <a:stretch>
            <a:fillRect/>
          </a:stretch>
        </p:blipFill>
        <p:spPr bwMode="auto">
          <a:xfrm>
            <a:off x="533400" y="1219200"/>
            <a:ext cx="8096250" cy="53752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normAutofit fontScale="90000"/>
          </a:bodyPr>
          <a:lstStyle/>
          <a:p>
            <a:pPr eaLnBrk="1" hangingPunct="1"/>
            <a:r>
              <a:rPr lang="en-US" sz="4000" smtClean="0"/>
              <a:t>Chiang Kai-Shek Memorial Hall,Taipei,Taiwan </a:t>
            </a:r>
          </a:p>
        </p:txBody>
      </p:sp>
      <p:pic>
        <p:nvPicPr>
          <p:cNvPr id="28675" name="Picture 6" descr="CKS_Memorial_Hall"/>
          <p:cNvPicPr>
            <a:picLocks noChangeAspect="1" noChangeArrowheads="1"/>
          </p:cNvPicPr>
          <p:nvPr/>
        </p:nvPicPr>
        <p:blipFill>
          <a:blip r:embed="rId2"/>
          <a:srcRect/>
          <a:stretch>
            <a:fillRect/>
          </a:stretch>
        </p:blipFill>
        <p:spPr bwMode="auto">
          <a:xfrm>
            <a:off x="1295400" y="1600200"/>
            <a:ext cx="6781800" cy="50863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Taipei, Taiwan</a:t>
            </a:r>
          </a:p>
        </p:txBody>
      </p:sp>
      <p:pic>
        <p:nvPicPr>
          <p:cNvPr id="29699" name="Picture 5" descr="800px-Night_view_of_Taipei_City">
            <a:hlinkClick r:id="rId2"/>
          </p:cNvPr>
          <p:cNvPicPr>
            <a:picLocks noChangeAspect="1" noChangeArrowheads="1"/>
          </p:cNvPicPr>
          <p:nvPr/>
        </p:nvPicPr>
        <p:blipFill>
          <a:blip r:embed="rId3"/>
          <a:srcRect/>
          <a:stretch>
            <a:fillRect/>
          </a:stretch>
        </p:blipFill>
        <p:spPr bwMode="auto">
          <a:xfrm>
            <a:off x="0" y="1524000"/>
            <a:ext cx="8839200" cy="41656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9. Languages</a:t>
            </a:r>
          </a:p>
        </p:txBody>
      </p:sp>
      <p:sp>
        <p:nvSpPr>
          <p:cNvPr id="30723" name="Rectangle 3"/>
          <p:cNvSpPr>
            <a:spLocks noGrp="1" noChangeArrowheads="1"/>
          </p:cNvSpPr>
          <p:nvPr>
            <p:ph idx="1"/>
          </p:nvPr>
        </p:nvSpPr>
        <p:spPr>
          <a:xfrm>
            <a:off x="457200" y="1295400"/>
            <a:ext cx="8229600" cy="5334000"/>
          </a:xfrm>
        </p:spPr>
        <p:txBody>
          <a:bodyPr/>
          <a:lstStyle/>
          <a:p>
            <a:pPr eaLnBrk="1" hangingPunct="1">
              <a:lnSpc>
                <a:spcPct val="90000"/>
              </a:lnSpc>
            </a:pPr>
            <a:r>
              <a:rPr lang="en-US" dirty="0" smtClean="0"/>
              <a:t>Chinese has many dialects, most speak Mandarin Chinese</a:t>
            </a:r>
          </a:p>
          <a:p>
            <a:pPr eaLnBrk="1" hangingPunct="1">
              <a:lnSpc>
                <a:spcPct val="90000"/>
              </a:lnSpc>
            </a:pPr>
            <a:r>
              <a:rPr lang="en-US" dirty="0" smtClean="0"/>
              <a:t>Written language is based on ideograms, or pictorial characters, and each one carries a meaning</a:t>
            </a:r>
          </a:p>
          <a:p>
            <a:pPr eaLnBrk="1" hangingPunct="1">
              <a:lnSpc>
                <a:spcPct val="90000"/>
              </a:lnSpc>
            </a:pPr>
            <a:r>
              <a:rPr lang="en-US" dirty="0" smtClean="0"/>
              <a:t>To read a newspaper, need to know 2,000 – 3,000 characters</a:t>
            </a:r>
          </a:p>
          <a:p>
            <a:pPr eaLnBrk="1" hangingPunct="1">
              <a:lnSpc>
                <a:spcPct val="90000"/>
              </a:lnSpc>
            </a:pPr>
            <a:r>
              <a:rPr lang="en-US" dirty="0" smtClean="0"/>
              <a:t>To have a solid grasp of the language need to know 25,000 characters </a:t>
            </a:r>
          </a:p>
          <a:p>
            <a:pPr eaLnBrk="1" hangingPunct="1">
              <a:lnSpc>
                <a:spcPct val="90000"/>
              </a:lnSpc>
            </a:pPr>
            <a:r>
              <a:rPr lang="en-US" dirty="0" smtClean="0"/>
              <a:t>Japanese &amp; Korean languages are related</a:t>
            </a:r>
          </a:p>
          <a:p>
            <a:pPr eaLnBrk="1" hangingPunct="1">
              <a:lnSpc>
                <a:spcPct val="90000"/>
              </a:lnSpc>
            </a:pPr>
            <a:endParaRPr lang="en-US" dirty="0" smtClean="0"/>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en-US" smtClean="0"/>
              <a:t>Chinese Calligraphy</a:t>
            </a:r>
          </a:p>
        </p:txBody>
      </p:sp>
      <p:pic>
        <p:nvPicPr>
          <p:cNvPr id="31747" name="Picture 8" descr="KaishuOuyangxun"/>
          <p:cNvPicPr>
            <a:picLocks noChangeAspect="1" noChangeArrowheads="1"/>
          </p:cNvPicPr>
          <p:nvPr/>
        </p:nvPicPr>
        <p:blipFill>
          <a:blip r:embed="rId2"/>
          <a:srcRect/>
          <a:stretch>
            <a:fillRect/>
          </a:stretch>
        </p:blipFill>
        <p:spPr bwMode="auto">
          <a:xfrm>
            <a:off x="2971800" y="1295400"/>
            <a:ext cx="3362325" cy="52197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2. Gobi Desert</a:t>
            </a:r>
          </a:p>
        </p:txBody>
      </p:sp>
      <p:sp>
        <p:nvSpPr>
          <p:cNvPr id="12291" name="Content Placeholder 2"/>
          <p:cNvSpPr>
            <a:spLocks noGrp="1"/>
          </p:cNvSpPr>
          <p:nvPr>
            <p:ph idx="1"/>
          </p:nvPr>
        </p:nvSpPr>
        <p:spPr/>
        <p:txBody>
          <a:bodyPr/>
          <a:lstStyle/>
          <a:p>
            <a:pPr eaLnBrk="1" hangingPunct="1"/>
            <a:r>
              <a:rPr lang="en-US" dirty="0" smtClean="0"/>
              <a:t>Stretches from northwest China into Mongolia</a:t>
            </a:r>
          </a:p>
          <a:p>
            <a:pPr eaLnBrk="1" hangingPunct="1">
              <a:buFontTx/>
              <a:buNone/>
            </a:pPr>
            <a:endParaRPr lang="en-US" dirty="0" smtClean="0"/>
          </a:p>
          <a:p>
            <a:pPr eaLnBrk="1" hangingPunct="1"/>
            <a:r>
              <a:rPr lang="en-US" dirty="0" smtClean="0"/>
              <a:t>500,000 square miles</a:t>
            </a:r>
          </a:p>
          <a:p>
            <a:pPr eaLnBrk="1" hangingPunct="1">
              <a:buFontTx/>
              <a:buNone/>
            </a:pPr>
            <a:endParaRPr lang="en-US" dirty="0" smtClean="0"/>
          </a:p>
          <a:p>
            <a:pPr eaLnBrk="1" hangingPunct="1"/>
            <a:r>
              <a:rPr lang="en-US" dirty="0" smtClean="0"/>
              <a:t>Larger than Texas &amp; California combined</a:t>
            </a:r>
          </a:p>
          <a:p>
            <a:pPr eaLnBrk="1" hangingPunct="1">
              <a:buFontTx/>
              <a:buNone/>
            </a:pPr>
            <a:endParaRPr lang="en-US" dirty="0" smtClean="0"/>
          </a:p>
          <a:p>
            <a:pPr eaLnBrk="1" hangingPunct="1"/>
            <a:r>
              <a:rPr lang="en-US" dirty="0" smtClean="0"/>
              <a:t>Prime area for finding dinosaur fossils</a:t>
            </a:r>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10. Religion</a:t>
            </a:r>
          </a:p>
        </p:txBody>
      </p:sp>
      <p:sp>
        <p:nvSpPr>
          <p:cNvPr id="32771" name="Rectangle 3"/>
          <p:cNvSpPr>
            <a:spLocks noGrp="1" noChangeArrowheads="1"/>
          </p:cNvSpPr>
          <p:nvPr>
            <p:ph idx="1"/>
          </p:nvPr>
        </p:nvSpPr>
        <p:spPr/>
        <p:txBody>
          <a:bodyPr/>
          <a:lstStyle/>
          <a:p>
            <a:pPr eaLnBrk="1" hangingPunct="1"/>
            <a:r>
              <a:rPr lang="en-US" dirty="0" smtClean="0"/>
              <a:t>Buddhism</a:t>
            </a:r>
          </a:p>
          <a:p>
            <a:pPr eaLnBrk="1" hangingPunct="1"/>
            <a:r>
              <a:rPr lang="en-US" dirty="0" err="1" smtClean="0"/>
              <a:t>Shintoism</a:t>
            </a:r>
            <a:endParaRPr lang="en-US" dirty="0" smtClean="0"/>
          </a:p>
          <a:p>
            <a:pPr eaLnBrk="1" hangingPunct="1"/>
            <a:r>
              <a:rPr lang="en-US" dirty="0" smtClean="0"/>
              <a:t>Confucianism</a:t>
            </a:r>
          </a:p>
          <a:p>
            <a:pPr eaLnBrk="1" hangingPunct="1"/>
            <a:r>
              <a:rPr lang="en-US" dirty="0" smtClean="0"/>
              <a:t>Taoism</a:t>
            </a:r>
          </a:p>
          <a:p>
            <a:pPr eaLnBrk="1" hangingPunct="1"/>
            <a:r>
              <a:rPr lang="en-US" dirty="0" smtClean="0"/>
              <a:t>Christianity</a:t>
            </a:r>
          </a:p>
          <a:p>
            <a:pPr eaLnBrk="1" hangingPunct="1"/>
            <a:r>
              <a:rPr lang="en-US" dirty="0" smtClean="0"/>
              <a:t>Islam</a:t>
            </a:r>
          </a:p>
          <a:p>
            <a:pPr eaLnBrk="1" hangingPunct="1">
              <a:buFontTx/>
              <a:buNone/>
            </a:pPr>
            <a:endParaRPr lang="en-US" dirty="0" smtClean="0"/>
          </a:p>
          <a:p>
            <a:pPr eaLnBrk="1" hangingPunct="1">
              <a:buFontTx/>
              <a:buNone/>
            </a:pPr>
            <a:endParaRPr lang="en-US" dirty="0" smtClean="0"/>
          </a:p>
        </p:txBody>
      </p:sp>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Buddhism</a:t>
            </a:r>
          </a:p>
        </p:txBody>
      </p:sp>
      <p:sp>
        <p:nvSpPr>
          <p:cNvPr id="33795" name="Content Placeholder 2"/>
          <p:cNvSpPr>
            <a:spLocks noGrp="1"/>
          </p:cNvSpPr>
          <p:nvPr>
            <p:ph idx="1"/>
          </p:nvPr>
        </p:nvSpPr>
        <p:spPr/>
        <p:txBody>
          <a:bodyPr/>
          <a:lstStyle/>
          <a:p>
            <a:pPr eaLnBrk="1" hangingPunct="1"/>
            <a:r>
              <a:rPr lang="en-US" dirty="0" smtClean="0"/>
              <a:t>Religion originated in India</a:t>
            </a:r>
          </a:p>
          <a:p>
            <a:pPr eaLnBrk="1" hangingPunct="1"/>
            <a:r>
              <a:rPr lang="en-US" dirty="0" smtClean="0"/>
              <a:t>Grew into an important religion in China by the 300s A.D.</a:t>
            </a:r>
          </a:p>
          <a:p>
            <a:pPr eaLnBrk="1" hangingPunct="1"/>
            <a:r>
              <a:rPr lang="en-US" dirty="0" smtClean="0"/>
              <a:t>Influenced by Confucianism &amp; Taoism </a:t>
            </a:r>
          </a:p>
          <a:p>
            <a:pPr eaLnBrk="1" hangingPunct="1"/>
            <a:r>
              <a:rPr lang="en-US" dirty="0" smtClean="0"/>
              <a:t>Important ideas include rebirth &amp; the end of the rebirth cycle</a:t>
            </a:r>
          </a:p>
          <a:p>
            <a:pPr eaLnBrk="1" hangingPunct="1"/>
            <a:endParaRPr lang="en-US" dirty="0" smtClean="0"/>
          </a:p>
        </p:txBody>
      </p: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Shintoism</a:t>
            </a:r>
          </a:p>
        </p:txBody>
      </p:sp>
      <p:sp>
        <p:nvSpPr>
          <p:cNvPr id="35843" name="Rectangle 3"/>
          <p:cNvSpPr>
            <a:spLocks noGrp="1" noChangeArrowheads="1"/>
          </p:cNvSpPr>
          <p:nvPr>
            <p:ph idx="1"/>
          </p:nvPr>
        </p:nvSpPr>
        <p:spPr>
          <a:xfrm>
            <a:off x="457200" y="1600200"/>
            <a:ext cx="8229600" cy="5029200"/>
          </a:xfrm>
        </p:spPr>
        <p:txBody>
          <a:bodyPr/>
          <a:lstStyle/>
          <a:p>
            <a:pPr eaLnBrk="1" hangingPunct="1">
              <a:lnSpc>
                <a:spcPct val="80000"/>
              </a:lnSpc>
            </a:pPr>
            <a:r>
              <a:rPr lang="en-US" dirty="0" smtClean="0"/>
              <a:t>Native religion of Japan and was once its state religion</a:t>
            </a:r>
          </a:p>
          <a:p>
            <a:pPr eaLnBrk="1" hangingPunct="1">
              <a:lnSpc>
                <a:spcPct val="80000"/>
              </a:lnSpc>
              <a:buFontTx/>
              <a:buNone/>
            </a:pPr>
            <a:endParaRPr lang="en-US" dirty="0" smtClean="0"/>
          </a:p>
          <a:p>
            <a:pPr eaLnBrk="1" hangingPunct="1">
              <a:lnSpc>
                <a:spcPct val="80000"/>
              </a:lnSpc>
            </a:pPr>
            <a:r>
              <a:rPr lang="en-US" dirty="0" smtClean="0"/>
              <a:t>A form of animism</a:t>
            </a:r>
          </a:p>
          <a:p>
            <a:pPr eaLnBrk="1" hangingPunct="1">
              <a:lnSpc>
                <a:spcPct val="80000"/>
              </a:lnSpc>
              <a:buFontTx/>
              <a:buNone/>
            </a:pPr>
            <a:endParaRPr lang="en-US" dirty="0" smtClean="0"/>
          </a:p>
          <a:p>
            <a:pPr eaLnBrk="1" hangingPunct="1">
              <a:lnSpc>
                <a:spcPct val="80000"/>
              </a:lnSpc>
            </a:pPr>
            <a:r>
              <a:rPr lang="en-US" dirty="0" smtClean="0"/>
              <a:t>It involves the worship of </a:t>
            </a:r>
            <a:r>
              <a:rPr lang="en-US" i="1" dirty="0" err="1" smtClean="0"/>
              <a:t>kami</a:t>
            </a:r>
            <a:r>
              <a:rPr lang="en-US" dirty="0" smtClean="0"/>
              <a:t>, translated to mean "sacred spirits which take the form of things and concepts important to life, such as wind, rain, mountains, trees, rivers and fertility“</a:t>
            </a:r>
          </a:p>
        </p:txBody>
      </p:sp>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Shintoism</a:t>
            </a:r>
          </a:p>
        </p:txBody>
      </p:sp>
      <p:sp>
        <p:nvSpPr>
          <p:cNvPr id="36867" name="Content Placeholder 2"/>
          <p:cNvSpPr>
            <a:spLocks noGrp="1"/>
          </p:cNvSpPr>
          <p:nvPr>
            <p:ph idx="1"/>
          </p:nvPr>
        </p:nvSpPr>
        <p:spPr/>
        <p:txBody>
          <a:bodyPr/>
          <a:lstStyle/>
          <a:p>
            <a:pPr eaLnBrk="1" hangingPunct="1">
              <a:lnSpc>
                <a:spcPct val="80000"/>
              </a:lnSpc>
            </a:pPr>
            <a:r>
              <a:rPr lang="en-US" dirty="0" smtClean="0"/>
              <a:t>After World War II, Shinto lost its status of state religion</a:t>
            </a:r>
          </a:p>
          <a:p>
            <a:pPr eaLnBrk="1" hangingPunct="1">
              <a:lnSpc>
                <a:spcPct val="80000"/>
              </a:lnSpc>
            </a:pPr>
            <a:r>
              <a:rPr lang="en-US" dirty="0" smtClean="0"/>
              <a:t>Some Shinto practices and teachings, once given a great deal of prominence during the war, are no longer taught nor practiced today, and others remain largely as everyday activities, like Japanese New Year, that few identify with religious connotations.</a:t>
            </a:r>
          </a:p>
          <a:p>
            <a:pPr eaLnBrk="1" hangingPunct="1"/>
            <a:endParaRPr lang="en-US" dirty="0" smtClean="0"/>
          </a:p>
        </p:txBody>
      </p:sp>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457200" y="0"/>
            <a:ext cx="8229600" cy="838200"/>
          </a:xfrm>
        </p:spPr>
        <p:txBody>
          <a:bodyPr>
            <a:normAutofit fontScale="90000"/>
          </a:bodyPr>
          <a:lstStyle/>
          <a:p>
            <a:pPr eaLnBrk="1" hangingPunct="1"/>
            <a:r>
              <a:rPr lang="en-US" sz="4000" smtClean="0">
                <a:hlinkClick r:id="rId2" tooltip="Enlarge"/>
              </a:rPr>
              <a:t> </a:t>
            </a:r>
            <a:r>
              <a:rPr lang="en-US" sz="4000" smtClean="0"/>
              <a:t/>
            </a:r>
            <a:br>
              <a:rPr lang="en-US" sz="4000" smtClean="0"/>
            </a:br>
            <a:r>
              <a:rPr lang="en-US" sz="2400" smtClean="0"/>
              <a:t>A torii, a traditional Japanese gate commonly found at the entry to a Shinto shrine</a:t>
            </a:r>
          </a:p>
        </p:txBody>
      </p:sp>
      <p:pic>
        <p:nvPicPr>
          <p:cNvPr id="37891" name="Picture 6" descr="707px-Itsukushima_torii_angle">
            <a:hlinkClick r:id="rId3"/>
          </p:cNvPr>
          <p:cNvPicPr>
            <a:picLocks noChangeAspect="1" noChangeArrowheads="1"/>
          </p:cNvPicPr>
          <p:nvPr/>
        </p:nvPicPr>
        <p:blipFill>
          <a:blip r:embed="rId4"/>
          <a:srcRect/>
          <a:stretch>
            <a:fillRect/>
          </a:stretch>
        </p:blipFill>
        <p:spPr bwMode="auto">
          <a:xfrm>
            <a:off x="0" y="1143000"/>
            <a:ext cx="5029200" cy="3756025"/>
          </a:xfrm>
          <a:prstGeom prst="rect">
            <a:avLst/>
          </a:prstGeom>
          <a:noFill/>
          <a:ln w="9525">
            <a:noFill/>
            <a:miter lim="800000"/>
            <a:headEnd/>
            <a:tailEnd/>
          </a:ln>
        </p:spPr>
      </p:pic>
      <p:pic>
        <p:nvPicPr>
          <p:cNvPr id="37892" name="Picture 8" descr="La torii flotant / The floating torii by SBA73."/>
          <p:cNvPicPr>
            <a:picLocks noChangeAspect="1" noChangeArrowheads="1"/>
          </p:cNvPicPr>
          <p:nvPr/>
        </p:nvPicPr>
        <p:blipFill>
          <a:blip r:embed="rId5"/>
          <a:srcRect/>
          <a:stretch>
            <a:fillRect/>
          </a:stretch>
        </p:blipFill>
        <p:spPr bwMode="auto">
          <a:xfrm>
            <a:off x="5105400" y="3810000"/>
            <a:ext cx="3619500" cy="2476500"/>
          </a:xfrm>
          <a:prstGeom prst="rect">
            <a:avLst/>
          </a:prstGeom>
          <a:noFill/>
          <a:ln w="9525">
            <a:noFill/>
            <a:miter lim="800000"/>
            <a:headEnd/>
            <a:tailEnd/>
          </a:ln>
        </p:spPr>
      </p:pic>
      <p:sp>
        <p:nvSpPr>
          <p:cNvPr id="37893" name="TextBox 6"/>
          <p:cNvSpPr txBox="1">
            <a:spLocks noChangeArrowheads="1"/>
          </p:cNvSpPr>
          <p:nvPr/>
        </p:nvSpPr>
        <p:spPr bwMode="auto">
          <a:xfrm>
            <a:off x="3810000" y="5791200"/>
            <a:ext cx="2362200" cy="369888"/>
          </a:xfrm>
          <a:prstGeom prst="rect">
            <a:avLst/>
          </a:prstGeom>
          <a:noFill/>
          <a:ln w="9525">
            <a:noFill/>
            <a:miter lim="800000"/>
            <a:headEnd/>
            <a:tailEnd/>
          </a:ln>
        </p:spPr>
        <p:txBody>
          <a:bodyPr>
            <a:spAutoFit/>
          </a:bodyPr>
          <a:lstStyle/>
          <a:p>
            <a:r>
              <a:rPr lang="en-US"/>
              <a:t>At low tide</a:t>
            </a:r>
          </a:p>
        </p:txBody>
      </p:sp>
      <p:sp>
        <p:nvSpPr>
          <p:cNvPr id="37894" name="TextBox 7"/>
          <p:cNvSpPr txBox="1">
            <a:spLocks noChangeArrowheads="1"/>
          </p:cNvSpPr>
          <p:nvPr/>
        </p:nvSpPr>
        <p:spPr bwMode="auto">
          <a:xfrm>
            <a:off x="4953000" y="1752600"/>
            <a:ext cx="2743200" cy="369888"/>
          </a:xfrm>
          <a:prstGeom prst="rect">
            <a:avLst/>
          </a:prstGeom>
          <a:noFill/>
          <a:ln w="9525">
            <a:noFill/>
            <a:miter lim="800000"/>
            <a:headEnd/>
            <a:tailEnd/>
          </a:ln>
        </p:spPr>
        <p:txBody>
          <a:bodyPr>
            <a:spAutoFit/>
          </a:bodyPr>
          <a:lstStyle/>
          <a:p>
            <a:r>
              <a:rPr lang="en-US"/>
              <a:t>The floating torii</a:t>
            </a:r>
          </a:p>
        </p:txBody>
      </p:sp>
    </p:spTree>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Confucianism</a:t>
            </a:r>
          </a:p>
        </p:txBody>
      </p:sp>
      <p:sp>
        <p:nvSpPr>
          <p:cNvPr id="38915" name="Rectangle 3"/>
          <p:cNvSpPr>
            <a:spLocks noGrp="1" noChangeArrowheads="1"/>
          </p:cNvSpPr>
          <p:nvPr>
            <p:ph idx="1"/>
          </p:nvPr>
        </p:nvSpPr>
        <p:spPr>
          <a:xfrm>
            <a:off x="457200" y="1600200"/>
            <a:ext cx="8229600" cy="4800600"/>
          </a:xfrm>
        </p:spPr>
        <p:txBody>
          <a:bodyPr/>
          <a:lstStyle/>
          <a:p>
            <a:pPr eaLnBrk="1" hangingPunct="1"/>
            <a:r>
              <a:rPr lang="en-US" sz="2800" dirty="0" smtClean="0"/>
              <a:t>Based on the teaching of Confucius</a:t>
            </a:r>
          </a:p>
          <a:p>
            <a:pPr eaLnBrk="1" hangingPunct="1"/>
            <a:r>
              <a:rPr lang="en-US" sz="2800" dirty="0" smtClean="0"/>
              <a:t>A Chinese philosopher who lived from 551-479 B.C.</a:t>
            </a:r>
          </a:p>
          <a:p>
            <a:pPr eaLnBrk="1" hangingPunct="1"/>
            <a:r>
              <a:rPr lang="en-US" sz="2800" dirty="0" smtClean="0"/>
              <a:t>Believed in respect for the past &amp; one’s ancestors</a:t>
            </a:r>
          </a:p>
          <a:p>
            <a:pPr lvl="1" eaLnBrk="1" hangingPunct="1"/>
            <a:r>
              <a:rPr lang="en-US" dirty="0" smtClean="0"/>
              <a:t>Children should obey parents</a:t>
            </a:r>
          </a:p>
          <a:p>
            <a:pPr lvl="1" eaLnBrk="1" hangingPunct="1"/>
            <a:r>
              <a:rPr lang="en-US" dirty="0" smtClean="0"/>
              <a:t>Parents should obey government &amp; emperor</a:t>
            </a:r>
          </a:p>
          <a:p>
            <a:pPr lvl="1" eaLnBrk="1" hangingPunct="1"/>
            <a:r>
              <a:rPr lang="en-US" dirty="0" smtClean="0"/>
              <a:t>Stressed the importance of education</a:t>
            </a:r>
          </a:p>
        </p:txBody>
      </p:sp>
    </p:spTree>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title"/>
          </p:nvPr>
        </p:nvSpPr>
        <p:spPr/>
        <p:txBody>
          <a:bodyPr/>
          <a:lstStyle/>
          <a:p>
            <a:pPr algn="l" eaLnBrk="1" hangingPunct="1"/>
            <a:r>
              <a:rPr lang="en-US" smtClean="0"/>
              <a:t>Confucius</a:t>
            </a:r>
          </a:p>
        </p:txBody>
      </p:sp>
      <p:pic>
        <p:nvPicPr>
          <p:cNvPr id="39939" name="Picture 5" descr="Engraving of Confucius">
            <a:hlinkClick r:id="rId2" tooltip="Engraving of Confucius"/>
          </p:cNvPr>
          <p:cNvPicPr>
            <a:picLocks noChangeAspect="1" noChangeArrowheads="1"/>
          </p:cNvPicPr>
          <p:nvPr/>
        </p:nvPicPr>
        <p:blipFill>
          <a:blip r:embed="rId3"/>
          <a:srcRect/>
          <a:stretch>
            <a:fillRect/>
          </a:stretch>
        </p:blipFill>
        <p:spPr bwMode="auto">
          <a:xfrm>
            <a:off x="4114800" y="0"/>
            <a:ext cx="3292475" cy="65532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Taoism</a:t>
            </a:r>
          </a:p>
        </p:txBody>
      </p:sp>
      <p:sp>
        <p:nvSpPr>
          <p:cNvPr id="40963" name="Content Placeholder 2"/>
          <p:cNvSpPr>
            <a:spLocks noGrp="1"/>
          </p:cNvSpPr>
          <p:nvPr>
            <p:ph idx="1"/>
          </p:nvPr>
        </p:nvSpPr>
        <p:spPr/>
        <p:txBody>
          <a:bodyPr/>
          <a:lstStyle/>
          <a:p>
            <a:pPr eaLnBrk="1" hangingPunct="1"/>
            <a:r>
              <a:rPr lang="en-US" dirty="0" smtClean="0"/>
              <a:t>Based on the teachings of Lao-tzu (6</a:t>
            </a:r>
            <a:r>
              <a:rPr lang="en-US" baseline="30000" dirty="0" smtClean="0"/>
              <a:t>th</a:t>
            </a:r>
            <a:r>
              <a:rPr lang="en-US" dirty="0" smtClean="0"/>
              <a:t> century B.C.)</a:t>
            </a:r>
          </a:p>
          <a:p>
            <a:pPr eaLnBrk="1" hangingPunct="1"/>
            <a:r>
              <a:rPr lang="en-US" dirty="0" smtClean="0"/>
              <a:t>Believed in the importance of preserving &amp; restoring harmony in the individual &amp; universe</a:t>
            </a:r>
          </a:p>
          <a:p>
            <a:pPr eaLnBrk="1" hangingPunct="1"/>
            <a:r>
              <a:rPr lang="en-US" dirty="0" smtClean="0"/>
              <a:t>Thought governments should leave the people alone &amp; do as little as possible</a:t>
            </a:r>
          </a:p>
          <a:p>
            <a:pPr eaLnBrk="1" hangingPunct="1"/>
            <a:r>
              <a:rPr lang="en-US" dirty="0" smtClean="0"/>
              <a:t>Individual should seek harmony with nature</a:t>
            </a:r>
          </a:p>
        </p:txBody>
      </p:sp>
    </p:spTree>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pPr eaLnBrk="1" hangingPunct="1"/>
            <a:endParaRPr lang="en-US" smtClean="0"/>
          </a:p>
        </p:txBody>
      </p:sp>
      <p:pic>
        <p:nvPicPr>
          <p:cNvPr id="41987" name="Picture 2" descr="http://l.yimg.com/g/images/spaceball.gif"/>
          <p:cNvPicPr>
            <a:picLocks noChangeAspect="1" noChangeArrowheads="1"/>
          </p:cNvPicPr>
          <p:nvPr/>
        </p:nvPicPr>
        <p:blipFill>
          <a:blip r:embed="rId2"/>
          <a:srcRect/>
          <a:stretch>
            <a:fillRect/>
          </a:stretch>
        </p:blipFill>
        <p:spPr bwMode="auto">
          <a:xfrm>
            <a:off x="63500" y="-2314575"/>
            <a:ext cx="3743325" cy="4762500"/>
          </a:xfrm>
          <a:prstGeom prst="rect">
            <a:avLst/>
          </a:prstGeom>
          <a:noFill/>
          <a:ln w="9525">
            <a:noFill/>
            <a:miter lim="800000"/>
            <a:headEnd/>
            <a:tailEnd/>
          </a:ln>
        </p:spPr>
      </p:pic>
      <p:pic>
        <p:nvPicPr>
          <p:cNvPr id="41988" name="Picture 4" descr="http://l.yimg.com/g/images/spaceball.gif"/>
          <p:cNvPicPr>
            <a:picLocks noChangeAspect="1" noChangeArrowheads="1"/>
          </p:cNvPicPr>
          <p:nvPr/>
        </p:nvPicPr>
        <p:blipFill>
          <a:blip r:embed="rId2"/>
          <a:srcRect/>
          <a:stretch>
            <a:fillRect/>
          </a:stretch>
        </p:blipFill>
        <p:spPr bwMode="auto">
          <a:xfrm>
            <a:off x="63500" y="-2314575"/>
            <a:ext cx="3743325" cy="4762500"/>
          </a:xfrm>
          <a:prstGeom prst="rect">
            <a:avLst/>
          </a:prstGeom>
          <a:noFill/>
          <a:ln w="9525">
            <a:noFill/>
            <a:miter lim="800000"/>
            <a:headEnd/>
            <a:tailEnd/>
          </a:ln>
        </p:spPr>
      </p:pic>
      <p:pic>
        <p:nvPicPr>
          <p:cNvPr id="41989" name="Picture 6" descr="http://l.yimg.com/g/images/spaceball.gif"/>
          <p:cNvPicPr>
            <a:picLocks noChangeAspect="1" noChangeArrowheads="1"/>
          </p:cNvPicPr>
          <p:nvPr/>
        </p:nvPicPr>
        <p:blipFill>
          <a:blip r:embed="rId2"/>
          <a:srcRect/>
          <a:stretch>
            <a:fillRect/>
          </a:stretch>
        </p:blipFill>
        <p:spPr bwMode="auto">
          <a:xfrm>
            <a:off x="63500" y="-2314575"/>
            <a:ext cx="3743325" cy="4762500"/>
          </a:xfrm>
          <a:prstGeom prst="rect">
            <a:avLst/>
          </a:prstGeom>
          <a:noFill/>
          <a:ln w="9525">
            <a:noFill/>
            <a:miter lim="800000"/>
            <a:headEnd/>
            <a:tailEnd/>
          </a:ln>
        </p:spPr>
      </p:pic>
      <p:pic>
        <p:nvPicPr>
          <p:cNvPr id="41990" name="Picture 8" descr="http://l.yimg.com/g/images/spaceball.gif"/>
          <p:cNvPicPr>
            <a:picLocks noChangeAspect="1" noChangeArrowheads="1"/>
          </p:cNvPicPr>
          <p:nvPr/>
        </p:nvPicPr>
        <p:blipFill>
          <a:blip r:embed="rId2"/>
          <a:srcRect/>
          <a:stretch>
            <a:fillRect/>
          </a:stretch>
        </p:blipFill>
        <p:spPr bwMode="auto">
          <a:xfrm>
            <a:off x="63500" y="-2314575"/>
            <a:ext cx="3743325" cy="4762500"/>
          </a:xfrm>
          <a:prstGeom prst="rect">
            <a:avLst/>
          </a:prstGeom>
          <a:noFill/>
          <a:ln w="9525">
            <a:noFill/>
            <a:miter lim="800000"/>
            <a:headEnd/>
            <a:tailEnd/>
          </a:ln>
        </p:spPr>
      </p:pic>
      <p:pic>
        <p:nvPicPr>
          <p:cNvPr id="41991" name="Picture 10" descr="http://l.yimg.com/g/images/spaceball.gif"/>
          <p:cNvPicPr>
            <a:picLocks noChangeAspect="1" noChangeArrowheads="1"/>
          </p:cNvPicPr>
          <p:nvPr/>
        </p:nvPicPr>
        <p:blipFill>
          <a:blip r:embed="rId2"/>
          <a:srcRect/>
          <a:stretch>
            <a:fillRect/>
          </a:stretch>
        </p:blipFill>
        <p:spPr bwMode="auto">
          <a:xfrm>
            <a:off x="63500" y="-2314575"/>
            <a:ext cx="3743325" cy="4762500"/>
          </a:xfrm>
          <a:prstGeom prst="rect">
            <a:avLst/>
          </a:prstGeom>
          <a:noFill/>
          <a:ln w="9525">
            <a:noFill/>
            <a:miter lim="800000"/>
            <a:headEnd/>
            <a:tailEnd/>
          </a:ln>
        </p:spPr>
      </p:pic>
      <p:pic>
        <p:nvPicPr>
          <p:cNvPr id="41992" name="Picture 12" descr="http://l.yimg.com/g/images/spaceball.gif"/>
          <p:cNvPicPr>
            <a:picLocks noChangeAspect="1" noChangeArrowheads="1"/>
          </p:cNvPicPr>
          <p:nvPr/>
        </p:nvPicPr>
        <p:blipFill>
          <a:blip r:embed="rId2"/>
          <a:srcRect/>
          <a:stretch>
            <a:fillRect/>
          </a:stretch>
        </p:blipFill>
        <p:spPr bwMode="auto">
          <a:xfrm>
            <a:off x="63500" y="-2314575"/>
            <a:ext cx="3743325" cy="4762500"/>
          </a:xfrm>
          <a:prstGeom prst="rect">
            <a:avLst/>
          </a:prstGeom>
          <a:noFill/>
          <a:ln w="9525">
            <a:noFill/>
            <a:miter lim="800000"/>
            <a:headEnd/>
            <a:tailEnd/>
          </a:ln>
        </p:spPr>
      </p:pic>
      <p:pic>
        <p:nvPicPr>
          <p:cNvPr id="41993" name="Picture 14" descr="http://rds.yahoo.com/_ylt=A9G_bHMldedJ3hgAZwWjzbkF/SIG=12n13km4f/EXP=1239991973/**http%3A/www.chinesecultureonline.com/product_images/64/taoism_lg.jpg"/>
          <p:cNvPicPr>
            <a:picLocks noChangeAspect="1" noChangeArrowheads="1"/>
          </p:cNvPicPr>
          <p:nvPr/>
        </p:nvPicPr>
        <p:blipFill>
          <a:blip r:embed="rId3"/>
          <a:srcRect/>
          <a:stretch>
            <a:fillRect/>
          </a:stretch>
        </p:blipFill>
        <p:spPr bwMode="auto">
          <a:xfrm>
            <a:off x="1143000" y="304800"/>
            <a:ext cx="6921500" cy="62547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Religion</a:t>
            </a:r>
          </a:p>
        </p:txBody>
      </p:sp>
      <p:sp>
        <p:nvSpPr>
          <p:cNvPr id="43011" name="Rectangle 3"/>
          <p:cNvSpPr>
            <a:spLocks noGrp="1" noChangeArrowheads="1"/>
          </p:cNvSpPr>
          <p:nvPr>
            <p:ph idx="1"/>
          </p:nvPr>
        </p:nvSpPr>
        <p:spPr/>
        <p:txBody>
          <a:bodyPr/>
          <a:lstStyle/>
          <a:p>
            <a:r>
              <a:rPr lang="en-US" sz="4000" dirty="0" smtClean="0"/>
              <a:t>Communist governments in China &amp; North Korea have discouraged religious practices, but many people have held to their beliefs</a:t>
            </a:r>
          </a:p>
          <a:p>
            <a:pPr eaLnBrk="1" hangingPunct="1"/>
            <a:endParaRPr lang="en-US" dirty="0" smtClean="0"/>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r>
              <a:rPr lang="en-US" smtClean="0"/>
              <a:t>Gobi Desert</a:t>
            </a:r>
          </a:p>
        </p:txBody>
      </p:sp>
      <p:pic>
        <p:nvPicPr>
          <p:cNvPr id="13315" name="Picture 6" descr="800px-Gobi_Desert">
            <a:hlinkClick r:id="rId2"/>
          </p:cNvPr>
          <p:cNvPicPr>
            <a:picLocks noChangeAspect="1" noChangeArrowheads="1"/>
          </p:cNvPicPr>
          <p:nvPr/>
        </p:nvPicPr>
        <p:blipFill>
          <a:blip r:embed="rId3"/>
          <a:srcRect/>
          <a:stretch>
            <a:fillRect/>
          </a:stretch>
        </p:blipFill>
        <p:spPr bwMode="auto">
          <a:xfrm>
            <a:off x="1143000" y="1219200"/>
            <a:ext cx="7239000" cy="54292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Pictures</a:t>
            </a:r>
            <a:endParaRPr lang="en-US" dirty="0"/>
          </a:p>
        </p:txBody>
      </p:sp>
    </p:spTree>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US" smtClean="0"/>
              <a:t>Plateau of Tibet</a:t>
            </a:r>
          </a:p>
        </p:txBody>
      </p:sp>
      <p:pic>
        <p:nvPicPr>
          <p:cNvPr id="9219" name="Picture 2" descr="http://rds.yahoo.com/_ylt=A9G_bF7NruhJP14Bk..jzbkF/SIG=1347b5cot/EXP=1240072269/**http%3A/www.cheapcharlieshotels.com/images/China%2520Hotels/Tibet%2520plateau.jpg"/>
          <p:cNvPicPr>
            <a:picLocks noChangeAspect="1" noChangeArrowheads="1"/>
          </p:cNvPicPr>
          <p:nvPr/>
        </p:nvPicPr>
        <p:blipFill>
          <a:blip r:embed="rId2"/>
          <a:srcRect/>
          <a:stretch>
            <a:fillRect/>
          </a:stretch>
        </p:blipFill>
        <p:spPr bwMode="auto">
          <a:xfrm>
            <a:off x="1066800" y="1371600"/>
            <a:ext cx="7315200" cy="54864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3733800" cy="2239962"/>
          </a:xfrm>
        </p:spPr>
        <p:txBody>
          <a:bodyPr/>
          <a:lstStyle/>
          <a:p>
            <a:r>
              <a:rPr lang="en-US" smtClean="0"/>
              <a:t>Tokyo Fish Market</a:t>
            </a:r>
          </a:p>
        </p:txBody>
      </p:sp>
      <p:pic>
        <p:nvPicPr>
          <p:cNvPr id="22531" name="Picture 2" descr="20080613 tuna 2, tsukiji fish market, tokyo, japan by Peter Vullings."/>
          <p:cNvPicPr>
            <a:picLocks noChangeAspect="1" noChangeArrowheads="1"/>
          </p:cNvPicPr>
          <p:nvPr/>
        </p:nvPicPr>
        <p:blipFill>
          <a:blip r:embed="rId2"/>
          <a:srcRect/>
          <a:stretch>
            <a:fillRect/>
          </a:stretch>
        </p:blipFill>
        <p:spPr bwMode="auto">
          <a:xfrm>
            <a:off x="4200525" y="0"/>
            <a:ext cx="4943475" cy="65913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US" smtClean="0"/>
              <a:t>Rice fields in China</a:t>
            </a:r>
          </a:p>
        </p:txBody>
      </p:sp>
      <p:pic>
        <p:nvPicPr>
          <p:cNvPr id="24579" name="Picture 2" descr="Rice Field in Yunnan, China by peace-on-earth.org."/>
          <p:cNvPicPr>
            <a:picLocks noChangeAspect="1" noChangeArrowheads="1"/>
          </p:cNvPicPr>
          <p:nvPr/>
        </p:nvPicPr>
        <p:blipFill>
          <a:blip r:embed="rId2"/>
          <a:srcRect/>
          <a:stretch>
            <a:fillRect/>
          </a:stretch>
        </p:blipFill>
        <p:spPr bwMode="auto">
          <a:xfrm>
            <a:off x="606425" y="1371600"/>
            <a:ext cx="7737475" cy="51530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r>
              <a:rPr lang="en-US" dirty="0" smtClean="0"/>
              <a:t>Sapporo, Japan</a:t>
            </a:r>
          </a:p>
        </p:txBody>
      </p:sp>
      <p:pic>
        <p:nvPicPr>
          <p:cNvPr id="39939" name="Picture 2" descr="Sapporo as seen from the TV Tower by P F C."/>
          <p:cNvPicPr>
            <a:picLocks noChangeAspect="1" noChangeArrowheads="1"/>
          </p:cNvPicPr>
          <p:nvPr/>
        </p:nvPicPr>
        <p:blipFill>
          <a:blip r:embed="rId2"/>
          <a:srcRect/>
          <a:stretch>
            <a:fillRect/>
          </a:stretch>
        </p:blipFill>
        <p:spPr bwMode="auto">
          <a:xfrm>
            <a:off x="990600" y="1447800"/>
            <a:ext cx="7213600" cy="54102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Nagoya, Japan</a:t>
            </a:r>
          </a:p>
        </p:txBody>
      </p:sp>
      <p:pic>
        <p:nvPicPr>
          <p:cNvPr id="40963" name="Picture 2" descr="Nagoya, Japan by MyG9."/>
          <p:cNvPicPr>
            <a:picLocks noChangeAspect="1" noChangeArrowheads="1"/>
          </p:cNvPicPr>
          <p:nvPr/>
        </p:nvPicPr>
        <p:blipFill>
          <a:blip r:embed="rId2"/>
          <a:srcRect/>
          <a:stretch>
            <a:fillRect/>
          </a:stretch>
        </p:blipFill>
        <p:spPr bwMode="auto">
          <a:xfrm>
            <a:off x="609600" y="1600200"/>
            <a:ext cx="7927975" cy="49625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Yokohama, Japan</a:t>
            </a:r>
          </a:p>
        </p:txBody>
      </p:sp>
      <p:pic>
        <p:nvPicPr>
          <p:cNvPr id="41987" name="Picture 2" descr="http://l.yimg.com/g/images/spaceball.gif"/>
          <p:cNvPicPr>
            <a:picLocks noChangeAspect="1" noChangeArrowheads="1"/>
          </p:cNvPicPr>
          <p:nvPr/>
        </p:nvPicPr>
        <p:blipFill>
          <a:blip r:embed="rId2"/>
          <a:srcRect/>
          <a:stretch>
            <a:fillRect/>
          </a:stretch>
        </p:blipFill>
        <p:spPr bwMode="auto">
          <a:xfrm>
            <a:off x="57150" y="-1736725"/>
            <a:ext cx="4762500" cy="3571875"/>
          </a:xfrm>
          <a:prstGeom prst="rect">
            <a:avLst/>
          </a:prstGeom>
          <a:noFill/>
          <a:ln w="9525">
            <a:noFill/>
            <a:miter lim="800000"/>
            <a:headEnd/>
            <a:tailEnd/>
          </a:ln>
        </p:spPr>
      </p:pic>
      <p:pic>
        <p:nvPicPr>
          <p:cNvPr id="41988" name="Picture 4" descr="Blue Yokohama by Giovanni88Ant."/>
          <p:cNvPicPr>
            <a:picLocks noChangeAspect="1" noChangeArrowheads="1"/>
          </p:cNvPicPr>
          <p:nvPr/>
        </p:nvPicPr>
        <p:blipFill>
          <a:blip r:embed="rId3"/>
          <a:srcRect/>
          <a:stretch>
            <a:fillRect/>
          </a:stretch>
        </p:blipFill>
        <p:spPr bwMode="auto">
          <a:xfrm>
            <a:off x="457200" y="1524000"/>
            <a:ext cx="7623175" cy="50768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t>Tokyo, Japan</a:t>
            </a:r>
          </a:p>
        </p:txBody>
      </p:sp>
      <p:pic>
        <p:nvPicPr>
          <p:cNvPr id="43011" name="Picture 2" descr="tokyo metropolitan by stopakix."/>
          <p:cNvPicPr>
            <a:picLocks noChangeAspect="1" noChangeArrowheads="1"/>
          </p:cNvPicPr>
          <p:nvPr/>
        </p:nvPicPr>
        <p:blipFill>
          <a:blip r:embed="rId2"/>
          <a:srcRect/>
          <a:stretch>
            <a:fillRect/>
          </a:stretch>
        </p:blipFill>
        <p:spPr bwMode="auto">
          <a:xfrm>
            <a:off x="611188" y="1447800"/>
            <a:ext cx="7727950" cy="51625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Osaka, Japan</a:t>
            </a:r>
          </a:p>
        </p:txBody>
      </p:sp>
      <p:pic>
        <p:nvPicPr>
          <p:cNvPr id="44035" name="Picture 2" descr="Yodo-gawa and Osaka skyline by Eric Flexyourhead."/>
          <p:cNvPicPr>
            <a:picLocks noChangeAspect="1" noChangeArrowheads="1"/>
          </p:cNvPicPr>
          <p:nvPr/>
        </p:nvPicPr>
        <p:blipFill>
          <a:blip r:embed="rId2"/>
          <a:srcRect/>
          <a:stretch>
            <a:fillRect/>
          </a:stretch>
        </p:blipFill>
        <p:spPr bwMode="auto">
          <a:xfrm>
            <a:off x="457200" y="1400175"/>
            <a:ext cx="8194675" cy="54578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US" smtClean="0"/>
              <a:t>Great Wall of China</a:t>
            </a:r>
          </a:p>
        </p:txBody>
      </p:sp>
      <p:pic>
        <p:nvPicPr>
          <p:cNvPr id="9219" name="Picture 6" descr="800px-Noel_2005_P%C3%A9kin_031_muraille_de_chine_Mutianyu">
            <a:hlinkClick r:id="rId2"/>
          </p:cNvPr>
          <p:cNvPicPr>
            <a:picLocks noChangeAspect="1" noChangeArrowheads="1"/>
          </p:cNvPicPr>
          <p:nvPr/>
        </p:nvPicPr>
        <p:blipFill>
          <a:blip r:embed="rId3"/>
          <a:srcRect/>
          <a:stretch>
            <a:fillRect/>
          </a:stretch>
        </p:blipFill>
        <p:spPr bwMode="auto">
          <a:xfrm>
            <a:off x="762000" y="1143000"/>
            <a:ext cx="7620000" cy="5715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3. River Systems</a:t>
            </a:r>
          </a:p>
        </p:txBody>
      </p:sp>
      <p:sp>
        <p:nvSpPr>
          <p:cNvPr id="16387" name="Content Placeholder 2"/>
          <p:cNvSpPr>
            <a:spLocks noGrp="1"/>
          </p:cNvSpPr>
          <p:nvPr>
            <p:ph idx="1"/>
          </p:nvPr>
        </p:nvSpPr>
        <p:spPr/>
        <p:txBody>
          <a:bodyPr>
            <a:normAutofit lnSpcReduction="10000"/>
          </a:bodyPr>
          <a:lstStyle/>
          <a:p>
            <a:pPr eaLnBrk="1" hangingPunct="1"/>
            <a:r>
              <a:rPr lang="en-US" dirty="0" smtClean="0"/>
              <a:t>Important for irrigation, hydroelectric power, &amp; transportation</a:t>
            </a:r>
          </a:p>
          <a:p>
            <a:pPr eaLnBrk="1" hangingPunct="1"/>
            <a:endParaRPr lang="en-US" dirty="0" smtClean="0"/>
          </a:p>
          <a:p>
            <a:pPr eaLnBrk="1" hangingPunct="1"/>
            <a:r>
              <a:rPr lang="en-US" dirty="0" smtClean="0"/>
              <a:t>Huang He (Yellow River)</a:t>
            </a:r>
          </a:p>
          <a:p>
            <a:pPr eaLnBrk="1" hangingPunct="1"/>
            <a:r>
              <a:rPr lang="en-US" dirty="0" smtClean="0"/>
              <a:t>3,000 miles</a:t>
            </a:r>
          </a:p>
          <a:p>
            <a:pPr eaLnBrk="1" hangingPunct="1"/>
            <a:r>
              <a:rPr lang="en-US" dirty="0" smtClean="0"/>
              <a:t>Empties into Yellow Sea</a:t>
            </a:r>
          </a:p>
          <a:p>
            <a:pPr eaLnBrk="1" hangingPunct="1"/>
            <a:r>
              <a:rPr lang="en-US" dirty="0" smtClean="0"/>
              <a:t>Named from the yellow silt it carries</a:t>
            </a:r>
          </a:p>
          <a:p>
            <a:pPr eaLnBrk="1" hangingPunct="1"/>
            <a:r>
              <a:rPr lang="en-US" dirty="0" smtClean="0"/>
              <a:t>Also called “China’s Sorrow” because of the terrible floods it has caused</a:t>
            </a:r>
          </a:p>
        </p:txBody>
      </p:sp>
    </p:spTree>
  </p:cSld>
  <p:clrMapOvr>
    <a:masterClrMapping/>
  </p:clrMapOvr>
  <p:transition spd="med">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228600" y="274638"/>
            <a:ext cx="8915400" cy="1143000"/>
          </a:xfrm>
        </p:spPr>
        <p:txBody>
          <a:bodyPr>
            <a:normAutofit fontScale="90000"/>
          </a:bodyPr>
          <a:lstStyle/>
          <a:p>
            <a:pPr eaLnBrk="1" hangingPunct="1"/>
            <a:r>
              <a:rPr lang="en-US" sz="4000" smtClean="0"/>
              <a:t>New Year’s celebration in </a:t>
            </a:r>
            <a:br>
              <a:rPr lang="en-US" sz="4000" smtClean="0"/>
            </a:br>
            <a:r>
              <a:rPr lang="en-US" sz="4000" smtClean="0"/>
              <a:t>Hong Kong</a:t>
            </a:r>
          </a:p>
        </p:txBody>
      </p:sp>
      <p:pic>
        <p:nvPicPr>
          <p:cNvPr id="18435" name="Picture 6" descr="Chinese%20New%20Year%20Fireworks,%20Hong%20Kong"/>
          <p:cNvPicPr>
            <a:picLocks noChangeAspect="1" noChangeArrowheads="1"/>
          </p:cNvPicPr>
          <p:nvPr/>
        </p:nvPicPr>
        <p:blipFill>
          <a:blip r:embed="rId2"/>
          <a:srcRect/>
          <a:stretch>
            <a:fillRect/>
          </a:stretch>
        </p:blipFill>
        <p:spPr bwMode="auto">
          <a:xfrm>
            <a:off x="990600" y="1438275"/>
            <a:ext cx="7229475" cy="54197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smtClean="0"/>
              <a:t>Hong Kong</a:t>
            </a:r>
          </a:p>
        </p:txBody>
      </p:sp>
      <p:pic>
        <p:nvPicPr>
          <p:cNvPr id="19459" name="Picture 6" descr="hong-kong-big"/>
          <p:cNvPicPr>
            <a:picLocks noChangeAspect="1" noChangeArrowheads="1"/>
          </p:cNvPicPr>
          <p:nvPr/>
        </p:nvPicPr>
        <p:blipFill>
          <a:blip r:embed="rId2"/>
          <a:srcRect/>
          <a:stretch>
            <a:fillRect/>
          </a:stretch>
        </p:blipFill>
        <p:spPr bwMode="auto">
          <a:xfrm>
            <a:off x="533400" y="1438275"/>
            <a:ext cx="8124825" cy="54197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lstStyle/>
          <a:p>
            <a:r>
              <a:rPr lang="en-US" smtClean="0"/>
              <a:t>Huang He or Yellow River</a:t>
            </a:r>
          </a:p>
        </p:txBody>
      </p:sp>
      <p:pic>
        <p:nvPicPr>
          <p:cNvPr id="17411" name="Picture 5" descr="HuangHeatLanzhou"/>
          <p:cNvPicPr>
            <a:picLocks noChangeAspect="1" noChangeArrowheads="1"/>
          </p:cNvPicPr>
          <p:nvPr/>
        </p:nvPicPr>
        <p:blipFill>
          <a:blip r:embed="rId2"/>
          <a:srcRect/>
          <a:stretch>
            <a:fillRect/>
          </a:stretch>
        </p:blipFill>
        <p:spPr bwMode="auto">
          <a:xfrm>
            <a:off x="2743200" y="1371600"/>
            <a:ext cx="4000500" cy="5334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River Systems</a:t>
            </a:r>
          </a:p>
        </p:txBody>
      </p:sp>
      <p:sp>
        <p:nvSpPr>
          <p:cNvPr id="18435" name="Content Placeholder 2"/>
          <p:cNvSpPr>
            <a:spLocks noGrp="1"/>
          </p:cNvSpPr>
          <p:nvPr>
            <p:ph idx="1"/>
          </p:nvPr>
        </p:nvSpPr>
        <p:spPr/>
        <p:txBody>
          <a:bodyPr/>
          <a:lstStyle/>
          <a:p>
            <a:pPr eaLnBrk="1" hangingPunct="1"/>
            <a:r>
              <a:rPr lang="en-US" dirty="0" smtClean="0"/>
              <a:t>Chang Jiang (Yangtze River)</a:t>
            </a:r>
          </a:p>
          <a:p>
            <a:pPr eaLnBrk="1" hangingPunct="1"/>
            <a:r>
              <a:rPr lang="en-US" dirty="0" smtClean="0"/>
              <a:t>Longest river in all of Asia</a:t>
            </a:r>
          </a:p>
          <a:p>
            <a:pPr eaLnBrk="1" hangingPunct="1"/>
            <a:r>
              <a:rPr lang="en-US" dirty="0" smtClean="0"/>
              <a:t>3,900 miles</a:t>
            </a:r>
          </a:p>
          <a:p>
            <a:pPr eaLnBrk="1" hangingPunct="1"/>
            <a:r>
              <a:rPr lang="en-US" dirty="0" smtClean="0"/>
              <a:t>Major trade route</a:t>
            </a:r>
          </a:p>
          <a:p>
            <a:pPr eaLnBrk="1" hangingPunct="1"/>
            <a:r>
              <a:rPr lang="en-US" dirty="0" smtClean="0"/>
              <a:t>Also causes flooding</a:t>
            </a:r>
          </a:p>
          <a:p>
            <a:pPr eaLnBrk="1" hangingPunct="1"/>
            <a:endParaRPr lang="en-US" dirty="0" smtClean="0"/>
          </a:p>
          <a:p>
            <a:pPr eaLnBrk="1" hangingPunct="1"/>
            <a:r>
              <a:rPr lang="en-US" dirty="0" smtClean="0"/>
              <a:t>Xi Jiang (West River)</a:t>
            </a:r>
          </a:p>
          <a:p>
            <a:pPr eaLnBrk="1" hangingPunct="1">
              <a:buFontTx/>
              <a:buNone/>
            </a:pPr>
            <a:endParaRPr lang="en-US" dirty="0" smtClean="0"/>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r>
              <a:rPr lang="en-US" smtClean="0"/>
              <a:t>Chang Jiang</a:t>
            </a:r>
          </a:p>
        </p:txBody>
      </p:sp>
      <p:pic>
        <p:nvPicPr>
          <p:cNvPr id="19459" name="Picture 2" descr="Sunset on the Chang Jiang* by natureluv."/>
          <p:cNvPicPr>
            <a:picLocks noChangeAspect="1" noChangeArrowheads="1"/>
          </p:cNvPicPr>
          <p:nvPr/>
        </p:nvPicPr>
        <p:blipFill>
          <a:blip r:embed="rId2"/>
          <a:srcRect/>
          <a:stretch>
            <a:fillRect/>
          </a:stretch>
        </p:blipFill>
        <p:spPr bwMode="auto">
          <a:xfrm>
            <a:off x="1219200" y="1296988"/>
            <a:ext cx="6667500" cy="556101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antern">
  <a:themeElements>
    <a:clrScheme name="Lantern">
      <a:dk1>
        <a:sysClr val="windowText" lastClr="000000"/>
      </a:dk1>
      <a:lt1>
        <a:sysClr val="window" lastClr="FFFFFF"/>
      </a:lt1>
      <a:dk2>
        <a:srgbClr val="430000"/>
      </a:dk2>
      <a:lt2>
        <a:srgbClr val="FFE8E8"/>
      </a:lt2>
      <a:accent1>
        <a:srgbClr val="E91201"/>
      </a:accent1>
      <a:accent2>
        <a:srgbClr val="FF6262"/>
      </a:accent2>
      <a:accent3>
        <a:srgbClr val="FF8000"/>
      </a:accent3>
      <a:accent4>
        <a:srgbClr val="EEA451"/>
      </a:accent4>
      <a:accent5>
        <a:srgbClr val="EA44C9"/>
      </a:accent5>
      <a:accent6>
        <a:srgbClr val="D21578"/>
      </a:accent6>
      <a:hlink>
        <a:srgbClr val="00B5CE"/>
      </a:hlink>
      <a:folHlink>
        <a:srgbClr val="E17100"/>
      </a:folHlink>
    </a:clrScheme>
    <a:fontScheme name="Lantern">
      <a:majorFont>
        <a:latin typeface="Tw Cen MT"/>
        <a:ea typeface=""/>
        <a:cs typeface=""/>
        <a:font script="Cyrl" typeface="Tahoma"/>
        <a:font script="Grek" typeface="Tahoma"/>
        <a:font script="Jpan" typeface="HG丸ｺﾞｼｯｸM-PRO"/>
        <a:font script="Hang" typeface="HY엽서L"/>
        <a:font script="Hans" typeface="黑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丸ｺﾞｼｯｸM-PRO"/>
        <a:font script="Hang" typeface="맑은 고딕"/>
        <a:font script="Hans" typeface="幼圆"/>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ntern">
      <a:fillStyleLst>
        <a:solidFill>
          <a:schemeClr val="phClr">
            <a:tint val="100000"/>
            <a:shade val="100000"/>
            <a:hueMod val="100000"/>
            <a:satMod val="100000"/>
          </a:schemeClr>
        </a:solidFill>
        <a:gradFill rotWithShape="1">
          <a:gsLst>
            <a:gs pos="0">
              <a:schemeClr val="phClr">
                <a:tint val="10000"/>
                <a:shade val="100000"/>
                <a:hueMod val="100000"/>
                <a:satMod val="100000"/>
              </a:schemeClr>
            </a:gs>
            <a:gs pos="10000">
              <a:schemeClr val="phClr">
                <a:tint val="30000"/>
                <a:shade val="100000"/>
                <a:hueMod val="100000"/>
                <a:satMod val="100000"/>
              </a:schemeClr>
            </a:gs>
            <a:gs pos="30000">
              <a:schemeClr val="phClr">
                <a:tint val="80000"/>
                <a:shade val="100000"/>
                <a:hueMod val="100000"/>
                <a:satMod val="100000"/>
              </a:schemeClr>
            </a:gs>
            <a:gs pos="100000">
              <a:schemeClr val="phClr">
                <a:tint val="100000"/>
                <a:shade val="100000"/>
                <a:hueMod val="100000"/>
                <a:satMod val="100000"/>
              </a:schemeClr>
            </a:gs>
          </a:gsLst>
          <a:path path="circle">
            <a:fillToRect r="100000" b="100000"/>
          </a:path>
        </a:gradFill>
        <a:gradFill rotWithShape="1">
          <a:gsLst>
            <a:gs pos="0">
              <a:schemeClr val="phClr">
                <a:tint val="90000"/>
                <a:shade val="100000"/>
                <a:hueMod val="100000"/>
                <a:satMod val="100000"/>
              </a:schemeClr>
            </a:gs>
            <a:gs pos="10000">
              <a:schemeClr val="phClr">
                <a:tint val="90000"/>
                <a:shade val="80000"/>
                <a:hueMod val="100000"/>
                <a:satMod val="100000"/>
              </a:schemeClr>
            </a:gs>
            <a:gs pos="30000">
              <a:schemeClr val="phClr">
                <a:tint val="100000"/>
                <a:shade val="50000"/>
                <a:hueMod val="100000"/>
                <a:satMod val="100000"/>
              </a:schemeClr>
            </a:gs>
            <a:gs pos="100000">
              <a:schemeClr val="phClr">
                <a:tint val="100000"/>
                <a:shade val="20000"/>
                <a:hueMod val="100000"/>
                <a:satMod val="100000"/>
              </a:schemeClr>
            </a:gs>
          </a:gsLst>
          <a:path path="circle">
            <a:fillToRect r="100000" b="100000"/>
          </a:path>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lightRig rig="chilly" dir="tl">
              <a:rot lat="0" lon="0" rev="2700000"/>
            </a:lightRig>
          </a:scene3d>
          <a:sp3d prstMaterial="matte">
            <a:bevelT/>
            <a:contourClr>
              <a:schemeClr val="bg2">
                <a:tint val="10000"/>
              </a:schemeClr>
            </a:contourClr>
          </a:sp3d>
        </a:effectStyle>
        <a:effectStyle>
          <a:effectLst>
            <a:glow>
              <a:schemeClr val="phClr">
                <a:tint val="100000"/>
                <a:shade val="100000"/>
                <a:hueMod val="100000"/>
                <a:satMod val="100000"/>
              </a:schemeClr>
            </a:glow>
          </a:effectLst>
          <a:scene3d>
            <a:camera prst="orthographicFront"/>
            <a:lightRig rig="twoPt" dir="t">
              <a:rot lat="0" lon="0" rev="8100000"/>
            </a:lightRig>
          </a:scene3d>
          <a:sp3d prstMaterial="matte">
            <a:bevelT/>
            <a:bevelB w="0" h="0"/>
            <a:extrusionClr>
              <a:schemeClr val="bg1"/>
            </a:extrusionClr>
          </a:sp3d>
        </a:effectStyle>
      </a:effectStyleLst>
      <a:bgFillStyleLst>
        <a:gradFill rotWithShape="1">
          <a:gsLst>
            <a:gs pos="0">
              <a:schemeClr val="phClr">
                <a:tint val="100000"/>
                <a:shade val="100000"/>
                <a:hueMod val="100000"/>
                <a:satMod val="100000"/>
                <a:lum val="90000"/>
              </a:schemeClr>
            </a:gs>
            <a:gs pos="5000">
              <a:schemeClr val="phClr">
                <a:tint val="100000"/>
                <a:shade val="100000"/>
                <a:hueMod val="100000"/>
                <a:satMod val="100000"/>
                <a:lum val="80000"/>
              </a:schemeClr>
            </a:gs>
            <a:gs pos="10000">
              <a:schemeClr val="phClr">
                <a:tint val="100000"/>
                <a:shade val="100000"/>
                <a:hueMod val="100000"/>
                <a:satMod val="100000"/>
                <a:lum val="80000"/>
              </a:schemeClr>
            </a:gs>
            <a:gs pos="100000">
              <a:schemeClr val="phClr">
                <a:tint val="100000"/>
                <a:shade val="100000"/>
                <a:hueMod val="100000"/>
                <a:satMod val="100000"/>
              </a:schemeClr>
            </a:gs>
          </a:gsLst>
          <a:path path="circle">
            <a:fillToRect r="100000" b="100000"/>
          </a:path>
        </a:gradFill>
        <a:blipFill>
          <a:blip xmlns:r="http://schemas.openxmlformats.org/officeDocument/2006/relationships" r:embed="rId1">
            <a:duotone>
              <a:schemeClr val="phClr">
                <a:tint val="100000"/>
                <a:shade val="100000"/>
                <a:hueMod val="100000"/>
                <a:satMod val="70000"/>
              </a:schemeClr>
              <a:srgbClr val="F07800">
                <a:alpha val="77647"/>
              </a:srgbClr>
            </a:duotone>
          </a:blip>
          <a:stretch>
            <a:fillRect/>
          </a:stretch>
        </a:blipFill>
        <a:blipFill>
          <a:blip xmlns:r="http://schemas.openxmlformats.org/officeDocument/2006/relationships" r:embed="rId2">
            <a:duotone>
              <a:schemeClr val="phClr">
                <a:tint val="100000"/>
                <a:shade val="100000"/>
                <a:hueMod val="100000"/>
                <a:satMod val="70000"/>
              </a:schemeClr>
              <a:srgbClr val="F07800">
                <a:alpha val="77647"/>
              </a:srgb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Lantern</Template>
  <TotalTime>389</TotalTime>
  <Words>1141</Words>
  <Application>Microsoft Office PowerPoint</Application>
  <PresentationFormat>On-screen Show (4:3)</PresentationFormat>
  <Paragraphs>178</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Lantern</vt:lpstr>
      <vt:lpstr>East Asia </vt:lpstr>
      <vt:lpstr>1. Mount Fuji</vt:lpstr>
      <vt:lpstr>Mount Fuji</vt:lpstr>
      <vt:lpstr>2. Gobi Desert</vt:lpstr>
      <vt:lpstr>Gobi Desert</vt:lpstr>
      <vt:lpstr>3. River Systems</vt:lpstr>
      <vt:lpstr>Huang He or Yellow River</vt:lpstr>
      <vt:lpstr>River Systems</vt:lpstr>
      <vt:lpstr>Chang Jiang</vt:lpstr>
      <vt:lpstr>Chang Jiang (Yangtze  River)</vt:lpstr>
      <vt:lpstr>4. Revolutions in China</vt:lpstr>
      <vt:lpstr>Dr. Sun Yat-sen</vt:lpstr>
      <vt:lpstr>Chiang Kai-shek</vt:lpstr>
      <vt:lpstr>Mao Zedong</vt:lpstr>
      <vt:lpstr>Revolutions in China</vt:lpstr>
      <vt:lpstr>5. Japan (WWII)</vt:lpstr>
      <vt:lpstr>Japanese planes prepare to take off for the Pearl Harbor attack</vt:lpstr>
      <vt:lpstr>USS Arizona burned for two days after being hit by a Japanese bomb. Parts of the ship were salvaged, but the wreck remains at the bottom of Pearl Harbor to this day. </vt:lpstr>
      <vt:lpstr>  President Franklin D. Roosevelt signed the Declaration of War against Japan on the day following the attack.</vt:lpstr>
      <vt:lpstr>Nagasaki</vt:lpstr>
      <vt:lpstr>6. Korea</vt:lpstr>
      <vt:lpstr>Korea</vt:lpstr>
      <vt:lpstr>Korea – A Divided Peninsula</vt:lpstr>
      <vt:lpstr>7. Population</vt:lpstr>
      <vt:lpstr>China - population </vt:lpstr>
      <vt:lpstr>Population Distribution</vt:lpstr>
      <vt:lpstr>Population Distribution</vt:lpstr>
      <vt:lpstr>8. Largest Cities in the Region</vt:lpstr>
      <vt:lpstr>Temple of Heaven in  Beijing, China</vt:lpstr>
      <vt:lpstr>  The Forbidden City, home to the emperors of the Ming and Qing dynasties in Beijing</vt:lpstr>
      <vt:lpstr>Shanghai, China</vt:lpstr>
      <vt:lpstr>Tokyo, Japan</vt:lpstr>
      <vt:lpstr>Umeda Sky Building in Osaka, Japan</vt:lpstr>
      <vt:lpstr>Nagoya Castle in Nagoya, Japan</vt:lpstr>
      <vt:lpstr>Seoul, South Korea</vt:lpstr>
      <vt:lpstr>Chiang Kai-Shek Memorial Hall,Taipei,Taiwan </vt:lpstr>
      <vt:lpstr>Taipei, Taiwan</vt:lpstr>
      <vt:lpstr>9. Languages</vt:lpstr>
      <vt:lpstr>Chinese Calligraphy</vt:lpstr>
      <vt:lpstr>10. Religion</vt:lpstr>
      <vt:lpstr>Buddhism</vt:lpstr>
      <vt:lpstr>Shintoism</vt:lpstr>
      <vt:lpstr>Shintoism</vt:lpstr>
      <vt:lpstr>  A torii, a traditional Japanese gate commonly found at the entry to a Shinto shrine</vt:lpstr>
      <vt:lpstr>Confucianism</vt:lpstr>
      <vt:lpstr>Confucius</vt:lpstr>
      <vt:lpstr>Taoism</vt:lpstr>
      <vt:lpstr>PowerPoint Presentation</vt:lpstr>
      <vt:lpstr>Religion</vt:lpstr>
      <vt:lpstr>Miscellaneous Pictures</vt:lpstr>
      <vt:lpstr>Plateau of Tibet</vt:lpstr>
      <vt:lpstr>Tokyo Fish Market</vt:lpstr>
      <vt:lpstr>Rice fields in China</vt:lpstr>
      <vt:lpstr>Sapporo, Japan</vt:lpstr>
      <vt:lpstr>Nagoya, Japan</vt:lpstr>
      <vt:lpstr>Yokohama, Japan</vt:lpstr>
      <vt:lpstr>Tokyo, Japan</vt:lpstr>
      <vt:lpstr>Osaka, Japan</vt:lpstr>
      <vt:lpstr>Great Wall of China</vt:lpstr>
      <vt:lpstr>New Year’s celebration in  Hong Kong</vt:lpstr>
      <vt:lpstr>Hong Kong</vt:lpstr>
    </vt:vector>
  </TitlesOfParts>
  <Company>Madison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Asia</dc:title>
  <dc:creator>Willis, Diana</dc:creator>
  <cp:lastModifiedBy>Massey, Todd L</cp:lastModifiedBy>
  <cp:revision>21</cp:revision>
  <dcterms:created xsi:type="dcterms:W3CDTF">2009-05-19T11:58:17Z</dcterms:created>
  <dcterms:modified xsi:type="dcterms:W3CDTF">2014-10-27T13:38:36Z</dcterms:modified>
</cp:coreProperties>
</file>