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56" r:id="rId2"/>
    <p:sldId id="278" r:id="rId3"/>
    <p:sldId id="277" r:id="rId4"/>
    <p:sldId id="257" r:id="rId5"/>
    <p:sldId id="258" r:id="rId6"/>
    <p:sldId id="260" r:id="rId7"/>
    <p:sldId id="262" r:id="rId8"/>
    <p:sldId id="261" r:id="rId9"/>
    <p:sldId id="263" r:id="rId10"/>
    <p:sldId id="264" r:id="rId11"/>
    <p:sldId id="279" r:id="rId12"/>
    <p:sldId id="265" r:id="rId13"/>
    <p:sldId id="266" r:id="rId14"/>
    <p:sldId id="267" r:id="rId15"/>
    <p:sldId id="268" r:id="rId16"/>
    <p:sldId id="269" r:id="rId17"/>
    <p:sldId id="270" r:id="rId18"/>
    <p:sldId id="271" r:id="rId19"/>
    <p:sldId id="272" r:id="rId20"/>
    <p:sldId id="280" r:id="rId21"/>
    <p:sldId id="273" r:id="rId22"/>
    <p:sldId id="274"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4CD74-2CE0-4832-9F51-1FABD9796B04}" type="datetimeFigureOut">
              <a:rPr lang="en-US" smtClean="0"/>
              <a:pPr/>
              <a:t>3/18/2014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B66CB-E830-436D-8151-C3C11351C90A}" type="slidenum">
              <a:rPr lang="en-US" smtClean="0"/>
              <a:pPr/>
              <a:t>‹#›</a:t>
            </a:fld>
            <a:endParaRPr lang="en-US" dirty="0"/>
          </a:p>
        </p:txBody>
      </p:sp>
    </p:spTree>
    <p:extLst>
      <p:ext uri="{BB962C8B-B14F-4D97-AF65-F5344CB8AC3E}">
        <p14:creationId xmlns:p14="http://schemas.microsoft.com/office/powerpoint/2010/main" val="30922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B66CB-E830-436D-8151-C3C11351C90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B66CB-E830-436D-8151-C3C11351C90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B66CB-E830-436D-8151-C3C11351C90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B66CB-E830-436D-8151-C3C11351C90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B66CB-E830-436D-8151-C3C11351C90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16" name="Slide Number Placeholder 15"/>
          <p:cNvSpPr>
            <a:spLocks noGrp="1"/>
          </p:cNvSpPr>
          <p:nvPr>
            <p:ph type="sldNum" sz="quarter" idx="11"/>
          </p:nvPr>
        </p:nvSpPr>
        <p:spPr/>
        <p:txBody>
          <a:bodyPr/>
          <a:lstStyle/>
          <a:p>
            <a:fld id="{9F45B87E-53B2-4ED5-9F5A-0D9B4C39F0DC}"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45B87E-53B2-4ED5-9F5A-0D9B4C39F0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45B87E-53B2-4ED5-9F5A-0D9B4C39F0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87962D5-6A76-4C45-9F77-2CA600B5AD05}" type="datetimeFigureOut">
              <a:rPr lang="en-US" smtClean="0"/>
              <a:pPr/>
              <a:t>3/18/2014</a:t>
            </a:fld>
            <a:endParaRPr lang="en-US" dirty="0"/>
          </a:p>
        </p:txBody>
      </p:sp>
      <p:sp>
        <p:nvSpPr>
          <p:cNvPr id="15" name="Slide Number Placeholder 14"/>
          <p:cNvSpPr>
            <a:spLocks noGrp="1"/>
          </p:cNvSpPr>
          <p:nvPr>
            <p:ph type="sldNum" sz="quarter" idx="15"/>
          </p:nvPr>
        </p:nvSpPr>
        <p:spPr/>
        <p:txBody>
          <a:bodyPr/>
          <a:lstStyle>
            <a:lvl1pPr algn="ctr">
              <a:defRPr/>
            </a:lvl1pPr>
          </a:lstStyle>
          <a:p>
            <a:fld id="{9F45B87E-53B2-4ED5-9F5A-0D9B4C39F0DC}"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45B87E-53B2-4ED5-9F5A-0D9B4C39F0DC}"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45B87E-53B2-4ED5-9F5A-0D9B4C39F0DC}"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F45B87E-53B2-4ED5-9F5A-0D9B4C39F0DC}"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45B87E-53B2-4ED5-9F5A-0D9B4C39F0DC}"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45B87E-53B2-4ED5-9F5A-0D9B4C39F0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87962D5-6A76-4C45-9F77-2CA600B5AD05}" type="datetimeFigureOut">
              <a:rPr lang="en-US" smtClean="0"/>
              <a:pPr/>
              <a:t>3/18/2014</a:t>
            </a:fld>
            <a:endParaRPr lang="en-US" dirty="0"/>
          </a:p>
        </p:txBody>
      </p:sp>
      <p:sp>
        <p:nvSpPr>
          <p:cNvPr id="9" name="Slide Number Placeholder 8"/>
          <p:cNvSpPr>
            <a:spLocks noGrp="1"/>
          </p:cNvSpPr>
          <p:nvPr>
            <p:ph type="sldNum" sz="quarter" idx="15"/>
          </p:nvPr>
        </p:nvSpPr>
        <p:spPr/>
        <p:txBody>
          <a:bodyPr/>
          <a:lstStyle/>
          <a:p>
            <a:fld id="{9F45B87E-53B2-4ED5-9F5A-0D9B4C39F0DC}"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87962D5-6A76-4C45-9F77-2CA600B5AD05}" type="datetimeFigureOut">
              <a:rPr lang="en-US" smtClean="0"/>
              <a:pPr/>
              <a:t>3/18/2014</a:t>
            </a:fld>
            <a:endParaRPr lang="en-US" dirty="0"/>
          </a:p>
        </p:txBody>
      </p:sp>
      <p:sp>
        <p:nvSpPr>
          <p:cNvPr id="9" name="Slide Number Placeholder 8"/>
          <p:cNvSpPr>
            <a:spLocks noGrp="1"/>
          </p:cNvSpPr>
          <p:nvPr>
            <p:ph type="sldNum" sz="quarter" idx="11"/>
          </p:nvPr>
        </p:nvSpPr>
        <p:spPr/>
        <p:txBody>
          <a:bodyPr/>
          <a:lstStyle/>
          <a:p>
            <a:fld id="{9F45B87E-53B2-4ED5-9F5A-0D9B4C39F0DC}"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87962D5-6A76-4C45-9F77-2CA600B5AD05}" type="datetimeFigureOut">
              <a:rPr lang="en-US" smtClean="0"/>
              <a:pPr/>
              <a:t>3/18/2014</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F45B87E-53B2-4ED5-9F5A-0D9B4C39F0DC}"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dirty="0" smtClean="0"/>
              <a:t>03.14.11</a:t>
            </a:r>
          </a:p>
          <a:p>
            <a:r>
              <a:rPr lang="en-US" dirty="0" smtClean="0"/>
              <a:t>Lesson 1</a:t>
            </a:r>
          </a:p>
          <a:p>
            <a:r>
              <a:rPr lang="en-US" dirty="0" smtClean="0"/>
              <a:t>Test 12</a:t>
            </a:r>
          </a:p>
          <a:p>
            <a:r>
              <a:rPr lang="en-US" dirty="0" smtClean="0"/>
              <a:t>Pgs. 602—608 </a:t>
            </a:r>
            <a:endParaRPr lang="en-US" dirty="0"/>
          </a:p>
        </p:txBody>
      </p:sp>
      <p:sp>
        <p:nvSpPr>
          <p:cNvPr id="2" name="Title 1"/>
          <p:cNvSpPr>
            <a:spLocks noGrp="1"/>
          </p:cNvSpPr>
          <p:nvPr>
            <p:ph type="ctrTitle"/>
          </p:nvPr>
        </p:nvSpPr>
        <p:spPr/>
        <p:txBody>
          <a:bodyPr/>
          <a:lstStyle/>
          <a:p>
            <a:r>
              <a:rPr smtClean="0"/>
              <a:t>Cold War Conflicts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dirty="0" smtClean="0"/>
              <a:t>Though discussions at Yalta lead the U.S. to think differently, Stalin prevented free elections in Poland and banned democratic parties.</a:t>
            </a:r>
          </a:p>
          <a:p>
            <a:r>
              <a:rPr lang="en-US" dirty="0" smtClean="0"/>
              <a:t>Also, at the Yalta conference, Stalin wanted Germany to pay reparations to help reimburse Soviet wartime losses.</a:t>
            </a:r>
          </a:p>
          <a:p>
            <a:r>
              <a:rPr lang="en-US" dirty="0" smtClean="0"/>
              <a:t>However, Truman did not agree and it was finally decided that each country would take reparations from their respective occupation zones.</a:t>
            </a:r>
          </a:p>
          <a:p>
            <a:r>
              <a:rPr lang="en-US" dirty="0" smtClean="0"/>
              <a:t>In addition, Truman was adamant about the U.S. spreading democracy and free trade so that American businesses could obtain raw materials from and sell goods to Eastern European countries.  </a:t>
            </a:r>
          </a:p>
          <a:p>
            <a:r>
              <a:rPr lang="en-US" dirty="0" smtClean="0"/>
              <a:t>This would allow the U.S. to maintain its status as economic leader of the world.</a:t>
            </a:r>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381000"/>
            <a:ext cx="8229600" cy="762000"/>
          </a:xfrm>
        </p:spPr>
        <p:txBody>
          <a:bodyPr/>
          <a:lstStyle/>
          <a:p>
            <a:r>
              <a:rPr smtClean="0"/>
              <a:t>Bargaining at Potsdam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990600"/>
            <a:ext cx="2057400" cy="1066800"/>
          </a:xfrm>
        </p:spPr>
        <p:txBody>
          <a:bodyPr/>
          <a:lstStyle/>
          <a:p>
            <a:r>
              <a:rPr smtClean="0">
                <a:solidFill>
                  <a:schemeClr val="tx2">
                    <a:lumMod val="75000"/>
                  </a:schemeClr>
                </a:solidFill>
              </a:rPr>
              <a:t>Potsdam Conference</a:t>
            </a:r>
            <a:endParaRPr lang="en-US" dirty="0">
              <a:solidFill>
                <a:schemeClr val="tx2">
                  <a:lumMod val="75000"/>
                </a:schemeClr>
              </a:solidFill>
            </a:endParaRPr>
          </a:p>
        </p:txBody>
      </p:sp>
      <p:sp>
        <p:nvSpPr>
          <p:cNvPr id="4" name="Text Placeholder 3"/>
          <p:cNvSpPr>
            <a:spLocks noGrp="1"/>
          </p:cNvSpPr>
          <p:nvPr>
            <p:ph type="body" sz="half" idx="2"/>
          </p:nvPr>
        </p:nvSpPr>
        <p:spPr>
          <a:xfrm>
            <a:off x="6629400" y="2057400"/>
            <a:ext cx="2057400" cy="3962400"/>
          </a:xfrm>
        </p:spPr>
        <p:txBody>
          <a:bodyPr/>
          <a:lstStyle/>
          <a:p>
            <a:r>
              <a:rPr lang="en-US" dirty="0" smtClean="0">
                <a:solidFill>
                  <a:schemeClr val="tx1"/>
                </a:solidFill>
              </a:rPr>
              <a:t>July 1945</a:t>
            </a:r>
            <a:endParaRPr lang="en-US" dirty="0">
              <a:solidFill>
                <a:schemeClr val="tx1"/>
              </a:solidFill>
            </a:endParaRPr>
          </a:p>
        </p:txBody>
      </p:sp>
      <p:pic>
        <p:nvPicPr>
          <p:cNvPr id="5122" name="Picture 2"/>
          <p:cNvPicPr>
            <a:picLocks noGrp="1" noChangeAspect="1" noChangeArrowheads="1"/>
          </p:cNvPicPr>
          <p:nvPr>
            <p:ph type="pic" idx="1"/>
          </p:nvPr>
        </p:nvPicPr>
        <p:blipFill>
          <a:blip r:embed="rId3"/>
          <a:srcRect l="5142" r="5142"/>
          <a:stretch>
            <a:fillRect/>
          </a:stretch>
        </p:blipFill>
        <p:spPr bwMode="auto">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normAutofit/>
          </a:bodyPr>
          <a:lstStyle/>
          <a:p>
            <a:pPr algn="r"/>
            <a:r>
              <a:rPr sz="3400" smtClean="0"/>
              <a:t>Soviets Tighten their Grip on Eastern Europe</a:t>
            </a:r>
            <a:endParaRPr lang="en-US" sz="3400" dirty="0"/>
          </a:p>
        </p:txBody>
      </p:sp>
      <p:sp>
        <p:nvSpPr>
          <p:cNvPr id="4" name="Content Placeholder 3"/>
          <p:cNvSpPr>
            <a:spLocks noGrp="1"/>
          </p:cNvSpPr>
          <p:nvPr>
            <p:ph sz="half" idx="2"/>
          </p:nvPr>
        </p:nvSpPr>
        <p:spPr/>
        <p:txBody>
          <a:bodyPr>
            <a:normAutofit fontScale="92500" lnSpcReduction="10000"/>
          </a:bodyPr>
          <a:lstStyle/>
          <a:p>
            <a:r>
              <a:rPr lang="en-US" dirty="0" smtClean="0"/>
              <a:t>Though the Soviet Union also gained a great deal of economic and military strength after the war, they suffered severe devastation on their home front.  </a:t>
            </a:r>
          </a:p>
          <a:p>
            <a:r>
              <a:rPr lang="en-US" dirty="0" smtClean="0"/>
              <a:t>Approx. 20 million deaths</a:t>
            </a:r>
          </a:p>
          <a:p>
            <a:r>
              <a:rPr lang="en-US" dirty="0" smtClean="0"/>
              <a:t>As a result, the Soviets began to dominate Eastern Europe by establishing communist rule in what were called satellite nations.</a:t>
            </a:r>
            <a:endParaRPr lang="en-US" dirty="0"/>
          </a:p>
        </p:txBody>
      </p:sp>
      <p:pic>
        <p:nvPicPr>
          <p:cNvPr id="6146" name="Picture 2"/>
          <p:cNvPicPr>
            <a:picLocks noGrp="1" noChangeAspect="1" noChangeArrowheads="1"/>
          </p:cNvPicPr>
          <p:nvPr>
            <p:ph sz="half" idx="1"/>
          </p:nvPr>
        </p:nvPicPr>
        <p:blipFill>
          <a:blip r:embed="rId3"/>
          <a:srcRect/>
          <a:stretch>
            <a:fillRect/>
          </a:stretch>
        </p:blipFill>
        <p:spPr bwMode="auto">
          <a:xfrm>
            <a:off x="457200" y="1752600"/>
            <a:ext cx="4087019" cy="36337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Satellite Nations</a:t>
            </a:r>
            <a:endParaRPr lang="en-US" dirty="0"/>
          </a:p>
        </p:txBody>
      </p:sp>
      <p:sp>
        <p:nvSpPr>
          <p:cNvPr id="3" name="Content Placeholder 2"/>
          <p:cNvSpPr>
            <a:spLocks noGrp="1"/>
          </p:cNvSpPr>
          <p:nvPr>
            <p:ph sz="half" idx="1"/>
          </p:nvPr>
        </p:nvSpPr>
        <p:spPr>
          <a:xfrm>
            <a:off x="457200" y="1524000"/>
            <a:ext cx="4059936" cy="4953000"/>
          </a:xfrm>
        </p:spPr>
        <p:txBody>
          <a:bodyPr>
            <a:normAutofit lnSpcReduction="10000"/>
          </a:bodyPr>
          <a:lstStyle/>
          <a:p>
            <a:r>
              <a:rPr lang="en-US" b="1" dirty="0" smtClean="0">
                <a:solidFill>
                  <a:schemeClr val="tx2">
                    <a:lumMod val="75000"/>
                  </a:schemeClr>
                </a:solidFill>
              </a:rPr>
              <a:t>Satellite Nations</a:t>
            </a:r>
            <a:r>
              <a:rPr lang="en-US" dirty="0" smtClean="0"/>
              <a:t>: countries dominated by the Soviet Union.  </a:t>
            </a:r>
          </a:p>
          <a:p>
            <a:r>
              <a:rPr lang="en-US" b="1" dirty="0" smtClean="0">
                <a:solidFill>
                  <a:schemeClr val="tx2">
                    <a:lumMod val="75000"/>
                  </a:schemeClr>
                </a:solidFill>
              </a:rPr>
              <a:t>Countries</a:t>
            </a:r>
            <a:r>
              <a:rPr lang="en-US" dirty="0" smtClean="0"/>
              <a:t>: Albania, Bulgaria, Czechoslovakia, East Germany, Hungary, Romania, and Poland.</a:t>
            </a:r>
          </a:p>
          <a:p>
            <a:r>
              <a:rPr lang="en-US" b="1" dirty="0" smtClean="0">
                <a:solidFill>
                  <a:schemeClr val="tx2">
                    <a:lumMod val="75000"/>
                  </a:schemeClr>
                </a:solidFill>
              </a:rPr>
              <a:t>1946</a:t>
            </a:r>
            <a:r>
              <a:rPr lang="en-US" dirty="0" smtClean="0"/>
              <a:t>: Stalin announced that communism and capitalism were incompatible –solidifying the Cold War.</a:t>
            </a:r>
            <a:endParaRPr lang="en-US" dirty="0"/>
          </a:p>
        </p:txBody>
      </p:sp>
      <p:pic>
        <p:nvPicPr>
          <p:cNvPr id="7170" name="Picture 2"/>
          <p:cNvPicPr>
            <a:picLocks noGrp="1" noChangeAspect="1" noChangeArrowheads="1"/>
          </p:cNvPicPr>
          <p:nvPr>
            <p:ph sz="half" idx="2"/>
          </p:nvPr>
        </p:nvPicPr>
        <p:blipFill>
          <a:blip r:embed="rId3"/>
          <a:srcRect/>
          <a:stretch>
            <a:fillRect/>
          </a:stretch>
        </p:blipFill>
        <p:spPr bwMode="auto">
          <a:xfrm>
            <a:off x="4343400" y="1600200"/>
            <a:ext cx="4419599" cy="3962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219200"/>
          </a:xfrm>
        </p:spPr>
        <p:txBody>
          <a:bodyPr>
            <a:normAutofit/>
          </a:bodyPr>
          <a:lstStyle/>
          <a:p>
            <a:r>
              <a:rPr sz="3200" smtClean="0"/>
              <a:t>United States Establishes a Policy of Containment</a:t>
            </a:r>
            <a:endParaRPr lang="en-US" sz="3200" dirty="0"/>
          </a:p>
        </p:txBody>
      </p:sp>
      <p:sp>
        <p:nvSpPr>
          <p:cNvPr id="4" name="Content Placeholder 3"/>
          <p:cNvSpPr>
            <a:spLocks noGrp="1"/>
          </p:cNvSpPr>
          <p:nvPr>
            <p:ph sz="half" idx="2"/>
          </p:nvPr>
        </p:nvSpPr>
        <p:spPr>
          <a:xfrm>
            <a:off x="4419600" y="1600200"/>
            <a:ext cx="4364736" cy="4648200"/>
          </a:xfrm>
        </p:spPr>
        <p:txBody>
          <a:bodyPr>
            <a:normAutofit fontScale="92500" lnSpcReduction="10000"/>
          </a:bodyPr>
          <a:lstStyle/>
          <a:p>
            <a:r>
              <a:rPr lang="en-US" dirty="0" smtClean="0"/>
              <a:t>In response, in February of 1946, George F. Kennan, proposed a policy of containment.</a:t>
            </a:r>
          </a:p>
          <a:p>
            <a:r>
              <a:rPr lang="en-US" dirty="0" smtClean="0">
                <a:solidFill>
                  <a:schemeClr val="tx2">
                    <a:lumMod val="75000"/>
                  </a:schemeClr>
                </a:solidFill>
              </a:rPr>
              <a:t>Containment</a:t>
            </a:r>
            <a:r>
              <a:rPr lang="en-US" dirty="0" smtClean="0"/>
              <a:t>: the efforts of a country to keep another country from spreading its influence.  </a:t>
            </a:r>
          </a:p>
          <a:p>
            <a:r>
              <a:rPr lang="en-US" dirty="0" smtClean="0"/>
              <a:t>In this case, the U.S. would take measures to prevent the Soviets from spreading communism to other countries.  </a:t>
            </a:r>
            <a:endParaRPr lang="en-US" dirty="0"/>
          </a:p>
        </p:txBody>
      </p:sp>
      <p:pic>
        <p:nvPicPr>
          <p:cNvPr id="8194" name="Picture 2"/>
          <p:cNvPicPr>
            <a:picLocks noGrp="1" noChangeAspect="1" noChangeArrowheads="1"/>
          </p:cNvPicPr>
          <p:nvPr>
            <p:ph sz="half" idx="1"/>
          </p:nvPr>
        </p:nvPicPr>
        <p:blipFill>
          <a:blip r:embed="rId3"/>
          <a:srcRect/>
          <a:stretch>
            <a:fillRect/>
          </a:stretch>
        </p:blipFill>
        <p:spPr bwMode="auto">
          <a:xfrm>
            <a:off x="762000" y="1752600"/>
            <a:ext cx="3411158" cy="43587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smtClean="0"/>
              <a:t>The Iron Curtain</a:t>
            </a:r>
            <a:endParaRPr lang="en-US" dirty="0"/>
          </a:p>
        </p:txBody>
      </p:sp>
      <p:sp>
        <p:nvSpPr>
          <p:cNvPr id="3" name="Content Placeholder 2"/>
          <p:cNvSpPr>
            <a:spLocks noGrp="1"/>
          </p:cNvSpPr>
          <p:nvPr>
            <p:ph sz="half" idx="1"/>
          </p:nvPr>
        </p:nvSpPr>
        <p:spPr>
          <a:xfrm>
            <a:off x="457200" y="1295400"/>
            <a:ext cx="4343400" cy="5257800"/>
          </a:xfrm>
        </p:spPr>
        <p:txBody>
          <a:bodyPr>
            <a:normAutofit fontScale="92500" lnSpcReduction="20000"/>
          </a:bodyPr>
          <a:lstStyle/>
          <a:p>
            <a:r>
              <a:rPr lang="en-US" dirty="0" smtClean="0"/>
              <a:t>Consequently, Europe was divided into two political regions: the democratic Western Europe and communist Eastern Europe.</a:t>
            </a:r>
          </a:p>
          <a:p>
            <a:r>
              <a:rPr lang="en-US" dirty="0" smtClean="0"/>
              <a:t>In March of 1946, Winston Churchill described the division as the “iron curtain.” </a:t>
            </a:r>
          </a:p>
          <a:p>
            <a:r>
              <a:rPr lang="en-US" dirty="0" smtClean="0"/>
              <a:t>Such conflict led to the Cold War: a state of hostility between the U.S. and Soviet Union from 1945 until 1991 where neither nation directly confronted the other on the battlefield but fought a political war of words and ideologies.</a:t>
            </a:r>
            <a:endParaRPr lang="en-US" dirty="0"/>
          </a:p>
        </p:txBody>
      </p:sp>
      <p:pic>
        <p:nvPicPr>
          <p:cNvPr id="9218" name="Picture 2"/>
          <p:cNvPicPr>
            <a:picLocks noGrp="1" noChangeAspect="1" noChangeArrowheads="1"/>
          </p:cNvPicPr>
          <p:nvPr>
            <p:ph sz="half" idx="2"/>
          </p:nvPr>
        </p:nvPicPr>
        <p:blipFill>
          <a:blip r:embed="rId3"/>
          <a:srcRect/>
          <a:stretch>
            <a:fillRect/>
          </a:stretch>
        </p:blipFill>
        <p:spPr bwMode="auto">
          <a:xfrm>
            <a:off x="4952999" y="1477997"/>
            <a:ext cx="3521769" cy="4465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0"/>
            <a:ext cx="8229600" cy="4876800"/>
          </a:xfrm>
        </p:spPr>
        <p:txBody>
          <a:bodyPr>
            <a:normAutofit/>
          </a:bodyPr>
          <a:lstStyle/>
          <a:p>
            <a:r>
              <a:rPr lang="en-US" dirty="0" smtClean="0"/>
              <a:t>The first attempt to contain Soviet influence was in Greece and Turkey.</a:t>
            </a:r>
          </a:p>
          <a:p>
            <a:r>
              <a:rPr lang="en-US" dirty="0" smtClean="0"/>
              <a:t>On March 12, 1947, Truman asked Congress for $400 million dollars in economic and military aid.</a:t>
            </a:r>
          </a:p>
          <a:p>
            <a:r>
              <a:rPr lang="en-US" dirty="0" smtClean="0"/>
              <a:t>In his request, he made a statement that became known as the Truman Doctrine--that it is the policy of the United States to aid free countries who are resisting the invasion of internal or external forces.</a:t>
            </a:r>
          </a:p>
          <a:p>
            <a:r>
              <a:rPr lang="en-US" dirty="0" smtClean="0"/>
              <a:t>Congress approved Truman’s request which significantly decreased the possibility of communist takeover in those particular countries.</a:t>
            </a:r>
          </a:p>
        </p:txBody>
      </p:sp>
      <p:sp>
        <p:nvSpPr>
          <p:cNvPr id="2" name="Title 1"/>
          <p:cNvSpPr>
            <a:spLocks noGrp="1"/>
          </p:cNvSpPr>
          <p:nvPr>
            <p:ph type="title"/>
          </p:nvPr>
        </p:nvSpPr>
        <p:spPr/>
        <p:txBody>
          <a:bodyPr/>
          <a:lstStyle/>
          <a:p>
            <a:r>
              <a:rPr smtClean="0"/>
              <a:t>The Truman Doctrine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smtClean="0"/>
              <a:t>The Marshall Plan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Western Europe was suffering from the destructive  effects of WWII.</a:t>
            </a:r>
          </a:p>
          <a:p>
            <a:r>
              <a:rPr lang="en-US" dirty="0" smtClean="0"/>
              <a:t>In June 1947, Secretary of State George Marshall suggested that the U.S. provide aid  to all European countries that needed it.  </a:t>
            </a:r>
          </a:p>
          <a:p>
            <a:r>
              <a:rPr lang="en-US" dirty="0" smtClean="0"/>
              <a:t>This became known as the Marshall Plan.</a:t>
            </a:r>
            <a:endParaRPr lang="en-US" dirty="0"/>
          </a:p>
        </p:txBody>
      </p:sp>
      <p:pic>
        <p:nvPicPr>
          <p:cNvPr id="10242" name="Picture 2"/>
          <p:cNvPicPr>
            <a:picLocks noGrp="1" noChangeAspect="1" noChangeArrowheads="1"/>
          </p:cNvPicPr>
          <p:nvPr>
            <p:ph sz="half" idx="2"/>
          </p:nvPr>
        </p:nvPicPr>
        <p:blipFill>
          <a:blip r:embed="rId3"/>
          <a:srcRect/>
          <a:stretch>
            <a:fillRect/>
          </a:stretch>
        </p:blipFill>
        <p:spPr bwMode="auto">
          <a:xfrm>
            <a:off x="4876800" y="1511213"/>
            <a:ext cx="3581399" cy="4571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Marshall Plan</a:t>
            </a:r>
            <a:endParaRPr lang="en-US" dirty="0"/>
          </a:p>
        </p:txBody>
      </p:sp>
      <p:sp>
        <p:nvSpPr>
          <p:cNvPr id="4" name="Content Placeholder 3"/>
          <p:cNvSpPr>
            <a:spLocks noGrp="1"/>
          </p:cNvSpPr>
          <p:nvPr>
            <p:ph sz="half" idx="2"/>
          </p:nvPr>
        </p:nvSpPr>
        <p:spPr>
          <a:xfrm>
            <a:off x="4648200" y="1524000"/>
            <a:ext cx="4059936" cy="4876800"/>
          </a:xfrm>
        </p:spPr>
        <p:txBody>
          <a:bodyPr>
            <a:normAutofit fontScale="92500" lnSpcReduction="20000"/>
          </a:bodyPr>
          <a:lstStyle/>
          <a:p>
            <a:r>
              <a:rPr lang="en-US" dirty="0" smtClean="0"/>
              <a:t>16 countries received $13 billion over the next four years.</a:t>
            </a:r>
          </a:p>
          <a:p>
            <a:r>
              <a:rPr lang="en-US" dirty="0" smtClean="0"/>
              <a:t>This plan would help stop the spread of communism.</a:t>
            </a:r>
          </a:p>
          <a:p>
            <a:r>
              <a:rPr lang="en-US" dirty="0" smtClean="0"/>
              <a:t>It would rebuild Eastern European countries and their economies.</a:t>
            </a:r>
          </a:p>
          <a:p>
            <a:r>
              <a:rPr lang="en-US" dirty="0" smtClean="0"/>
              <a:t>The plan would also  improve U.S. trade.</a:t>
            </a:r>
          </a:p>
          <a:p>
            <a:r>
              <a:rPr lang="en-US" dirty="0" smtClean="0"/>
              <a:t>By 1952, Western Europe was  prospering and the Communist party was losing its appeal.</a:t>
            </a:r>
          </a:p>
          <a:p>
            <a:endParaRPr lang="en-US" dirty="0"/>
          </a:p>
        </p:txBody>
      </p:sp>
      <p:pic>
        <p:nvPicPr>
          <p:cNvPr id="11266" name="Picture 2"/>
          <p:cNvPicPr>
            <a:picLocks noGrp="1" noChangeAspect="1" noChangeArrowheads="1"/>
          </p:cNvPicPr>
          <p:nvPr>
            <p:ph sz="half" idx="1"/>
          </p:nvPr>
        </p:nvPicPr>
        <p:blipFill>
          <a:blip r:embed="rId3"/>
          <a:srcRect/>
          <a:stretch>
            <a:fillRect/>
          </a:stretch>
        </p:blipFill>
        <p:spPr bwMode="auto">
          <a:xfrm>
            <a:off x="609600" y="1676400"/>
            <a:ext cx="3938716" cy="3962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458200" cy="5181600"/>
          </a:xfrm>
        </p:spPr>
        <p:txBody>
          <a:bodyPr>
            <a:normAutofit fontScale="92500" lnSpcReduction="20000"/>
          </a:bodyPr>
          <a:lstStyle/>
          <a:p>
            <a:r>
              <a:rPr lang="en-US" dirty="0" smtClean="0"/>
              <a:t>At the end of WWII, Germany was </a:t>
            </a:r>
          </a:p>
          <a:p>
            <a:pPr>
              <a:buNone/>
            </a:pPr>
            <a:r>
              <a:rPr lang="en-US" dirty="0" smtClean="0"/>
              <a:t>    divided into four zones occupied by the </a:t>
            </a:r>
          </a:p>
          <a:p>
            <a:pPr>
              <a:buNone/>
            </a:pPr>
            <a:r>
              <a:rPr lang="en-US" dirty="0" smtClean="0"/>
              <a:t>    United States, Great Britain, and France </a:t>
            </a:r>
          </a:p>
          <a:p>
            <a:pPr>
              <a:buNone/>
            </a:pPr>
            <a:r>
              <a:rPr lang="en-US" dirty="0" smtClean="0"/>
              <a:t>    in the west and the Soviet Union in the east.</a:t>
            </a:r>
          </a:p>
          <a:p>
            <a:r>
              <a:rPr lang="en-US" dirty="0" smtClean="0"/>
              <a:t>Berlin, the capital of Germany, had also been split into two territories.</a:t>
            </a:r>
          </a:p>
          <a:p>
            <a:r>
              <a:rPr lang="en-US" dirty="0" smtClean="0"/>
              <a:t>The three countries in the west combined their three zones into one country but were surrounded by Soviet occupied territories.</a:t>
            </a:r>
          </a:p>
          <a:p>
            <a:r>
              <a:rPr lang="en-US" dirty="0" smtClean="0"/>
              <a:t>West Germany had no written agreement with the Soviets that guaranteed free access to Berlin by road or rail.  </a:t>
            </a:r>
          </a:p>
          <a:p>
            <a:r>
              <a:rPr lang="en-US" dirty="0" smtClean="0"/>
              <a:t>Stalin, wanting the others out, closed all highway and rail routes into West Berlin preventing food or fuel from reaching that part of the city.   This barricade eventually became known as the Berlin Wall.</a:t>
            </a:r>
          </a:p>
          <a:p>
            <a:pPr>
              <a:buNone/>
            </a:pPr>
            <a:endParaRPr lang="en-US" dirty="0" smtClean="0"/>
          </a:p>
          <a:p>
            <a:pPr>
              <a:buNone/>
            </a:pPr>
            <a:endParaRPr lang="en-US" dirty="0"/>
          </a:p>
        </p:txBody>
      </p:sp>
      <p:sp>
        <p:nvSpPr>
          <p:cNvPr id="2" name="Title 1"/>
          <p:cNvSpPr>
            <a:spLocks noGrp="1"/>
          </p:cNvSpPr>
          <p:nvPr>
            <p:ph type="title"/>
          </p:nvPr>
        </p:nvSpPr>
        <p:spPr/>
        <p:txBody>
          <a:bodyPr/>
          <a:lstStyle/>
          <a:p>
            <a:r>
              <a:rPr smtClean="0"/>
              <a:t>Germany</a:t>
            </a:r>
            <a:endParaRPr lang="en-US" dirty="0"/>
          </a:p>
        </p:txBody>
      </p:sp>
      <p:pic>
        <p:nvPicPr>
          <p:cNvPr id="1026" name="Picture 2"/>
          <p:cNvPicPr>
            <a:picLocks noChangeAspect="1" noChangeArrowheads="1"/>
          </p:cNvPicPr>
          <p:nvPr/>
        </p:nvPicPr>
        <p:blipFill>
          <a:blip r:embed="rId3"/>
          <a:srcRect/>
          <a:stretch>
            <a:fillRect/>
          </a:stretch>
        </p:blipFill>
        <p:spPr bwMode="auto">
          <a:xfrm>
            <a:off x="6248400" y="304800"/>
            <a:ext cx="2514601" cy="2269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85800"/>
          </a:xfrm>
        </p:spPr>
        <p:txBody>
          <a:bodyPr>
            <a:normAutofit/>
          </a:bodyPr>
          <a:lstStyle/>
          <a:p>
            <a:pPr algn="ctr"/>
            <a:r>
              <a:rPr sz="3600" b="1" smtClean="0"/>
              <a:t>Cold War Conflicts: </a:t>
            </a:r>
            <a:r>
              <a:rPr sz="3600" smtClean="0"/>
              <a:t>P</a:t>
            </a:r>
            <a:r>
              <a:rPr lang="en-US" sz="3600" dirty="0" smtClean="0"/>
              <a:t>r</a:t>
            </a:r>
            <a:r>
              <a:rPr sz="3600" smtClean="0"/>
              <a:t>eview Assignment</a:t>
            </a:r>
            <a:endParaRPr lang="en-US" sz="3600" dirty="0"/>
          </a:p>
        </p:txBody>
      </p:sp>
      <p:sp>
        <p:nvSpPr>
          <p:cNvPr id="11" name="Content Placeholder 10"/>
          <p:cNvSpPr>
            <a:spLocks noGrp="1"/>
          </p:cNvSpPr>
          <p:nvPr>
            <p:ph sz="half" idx="2"/>
          </p:nvPr>
        </p:nvSpPr>
        <p:spPr>
          <a:xfrm>
            <a:off x="4267200" y="1219200"/>
            <a:ext cx="4440936" cy="5257800"/>
          </a:xfrm>
        </p:spPr>
        <p:txBody>
          <a:bodyPr>
            <a:normAutofit fontScale="55000" lnSpcReduction="20000"/>
          </a:bodyPr>
          <a:lstStyle/>
          <a:p>
            <a:r>
              <a:rPr lang="en-US" sz="3800" dirty="0" smtClean="0"/>
              <a:t>Based on the details on this political cartoon, what can you tell me about the specifics of the Cold War?</a:t>
            </a:r>
          </a:p>
          <a:p>
            <a:pPr>
              <a:buNone/>
            </a:pPr>
            <a:endParaRPr lang="en-US" sz="3800" dirty="0" smtClean="0"/>
          </a:p>
          <a:p>
            <a:r>
              <a:rPr lang="en-US" sz="2900" dirty="0" smtClean="0"/>
              <a:t>Background</a:t>
            </a:r>
          </a:p>
          <a:p>
            <a:pPr lvl="1"/>
            <a:r>
              <a:rPr lang="en-US" sz="2900" dirty="0" smtClean="0">
                <a:solidFill>
                  <a:schemeClr val="tx2">
                    <a:lumMod val="75000"/>
                  </a:schemeClr>
                </a:solidFill>
              </a:rPr>
              <a:t>Clouds</a:t>
            </a:r>
          </a:p>
          <a:p>
            <a:r>
              <a:rPr lang="en-US" sz="2900" dirty="0" smtClean="0"/>
              <a:t>Animals</a:t>
            </a:r>
          </a:p>
          <a:p>
            <a:pPr lvl="1"/>
            <a:r>
              <a:rPr lang="en-US" sz="2900" dirty="0" smtClean="0">
                <a:solidFill>
                  <a:schemeClr val="tx2">
                    <a:lumMod val="75000"/>
                  </a:schemeClr>
                </a:solidFill>
              </a:rPr>
              <a:t>Who do they symbolize?</a:t>
            </a:r>
          </a:p>
          <a:p>
            <a:pPr lvl="1"/>
            <a:r>
              <a:rPr lang="en-US" sz="2900" dirty="0" smtClean="0">
                <a:solidFill>
                  <a:schemeClr val="tx2">
                    <a:lumMod val="75000"/>
                  </a:schemeClr>
                </a:solidFill>
              </a:rPr>
              <a:t>What are the characteristics of the animals these countries are represented as?</a:t>
            </a:r>
          </a:p>
          <a:p>
            <a:r>
              <a:rPr lang="en-US" sz="2900" dirty="0" smtClean="0"/>
              <a:t>Falling phrases </a:t>
            </a:r>
          </a:p>
          <a:p>
            <a:pPr lvl="1"/>
            <a:r>
              <a:rPr lang="en-US" sz="2900" dirty="0" smtClean="0">
                <a:solidFill>
                  <a:schemeClr val="tx2">
                    <a:lumMod val="75000"/>
                  </a:schemeClr>
                </a:solidFill>
              </a:rPr>
              <a:t>What do they say?</a:t>
            </a:r>
          </a:p>
          <a:p>
            <a:pPr lvl="1"/>
            <a:r>
              <a:rPr lang="en-US" sz="2900" dirty="0" smtClean="0">
                <a:solidFill>
                  <a:schemeClr val="tx2">
                    <a:lumMod val="75000"/>
                  </a:schemeClr>
                </a:solidFill>
              </a:rPr>
              <a:t>What does the location of “deepening suspicions” and “irresponsible statements” tell you? </a:t>
            </a:r>
          </a:p>
          <a:p>
            <a:r>
              <a:rPr lang="en-US" sz="2900" dirty="0" smtClean="0"/>
              <a:t>Setting</a:t>
            </a:r>
          </a:p>
          <a:p>
            <a:pPr lvl="1"/>
            <a:r>
              <a:rPr lang="en-US" sz="2900" dirty="0" smtClean="0">
                <a:solidFill>
                  <a:schemeClr val="tx2">
                    <a:lumMod val="75000"/>
                  </a:schemeClr>
                </a:solidFill>
              </a:rPr>
              <a:t>What are they standing on? What does that tell you?</a:t>
            </a:r>
          </a:p>
          <a:p>
            <a:pPr lvl="1"/>
            <a:r>
              <a:rPr lang="en-US" sz="2900" dirty="0" smtClean="0">
                <a:solidFill>
                  <a:schemeClr val="tx2">
                    <a:lumMod val="75000"/>
                  </a:schemeClr>
                </a:solidFill>
              </a:rPr>
              <a:t>What is the crack a symbol of?</a:t>
            </a:r>
          </a:p>
          <a:p>
            <a:pPr lvl="1"/>
            <a:endParaRPr lang="en-US" dirty="0" smtClean="0"/>
          </a:p>
          <a:p>
            <a:pPr>
              <a:buNone/>
            </a:pPr>
            <a:endParaRPr lang="en-US" dirty="0" smtClean="0"/>
          </a:p>
        </p:txBody>
      </p:sp>
      <p:pic>
        <p:nvPicPr>
          <p:cNvPr id="1027" name="Picture 3"/>
          <p:cNvPicPr>
            <a:picLocks noGrp="1" noChangeAspect="1" noChangeArrowheads="1"/>
          </p:cNvPicPr>
          <p:nvPr>
            <p:ph sz="half" idx="1"/>
          </p:nvPr>
        </p:nvPicPr>
        <p:blipFill>
          <a:blip r:embed="rId3"/>
          <a:srcRect/>
          <a:stretch>
            <a:fillRect/>
          </a:stretch>
        </p:blipFill>
        <p:spPr bwMode="auto">
          <a:xfrm>
            <a:off x="457200" y="1219200"/>
            <a:ext cx="3872239" cy="51242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 calcmode="lin" valueType="num">
                                      <p:cBhvr additive="base">
                                        <p:cTn id="4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xEl>
                                              <p:pRg st="9" end="9"/>
                                            </p:txEl>
                                          </p:spTgt>
                                        </p:tgtEl>
                                        <p:attrNameLst>
                                          <p:attrName>style.visibility</p:attrName>
                                        </p:attrNameLst>
                                      </p:cBhvr>
                                      <p:to>
                                        <p:strVal val="visible"/>
                                      </p:to>
                                    </p:set>
                                    <p:anim calcmode="lin" valueType="num">
                                      <p:cBhvr additive="base">
                                        <p:cTn id="45"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 calcmode="lin" valueType="num">
                                      <p:cBhvr additive="base">
                                        <p:cTn id="51"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xEl>
                                              <p:pRg st="11" end="11"/>
                                            </p:txEl>
                                          </p:spTgt>
                                        </p:tgtEl>
                                        <p:attrNameLst>
                                          <p:attrName>style.visibility</p:attrName>
                                        </p:attrNameLst>
                                      </p:cBhvr>
                                      <p:to>
                                        <p:strVal val="visible"/>
                                      </p:to>
                                    </p:set>
                                    <p:anim calcmode="lin" valueType="num">
                                      <p:cBhvr additive="base">
                                        <p:cTn id="55"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xEl>
                                              <p:pRg st="12" end="12"/>
                                            </p:txEl>
                                          </p:spTgt>
                                        </p:tgtEl>
                                        <p:attrNameLst>
                                          <p:attrName>style.visibility</p:attrName>
                                        </p:attrNameLst>
                                      </p:cBhvr>
                                      <p:to>
                                        <p:strVal val="visible"/>
                                      </p:to>
                                    </p:set>
                                    <p:anim calcmode="lin" valueType="num">
                                      <p:cBhvr additive="base">
                                        <p:cTn id="59"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143000"/>
          </a:xfrm>
        </p:spPr>
        <p:txBody>
          <a:bodyPr/>
          <a:lstStyle/>
          <a:p>
            <a:r>
              <a:rPr smtClean="0">
                <a:solidFill>
                  <a:schemeClr val="tx2">
                    <a:lumMod val="75000"/>
                  </a:schemeClr>
                </a:solidFill>
              </a:rPr>
              <a:t>Germany</a:t>
            </a:r>
            <a:endParaRPr lang="en-US" dirty="0">
              <a:solidFill>
                <a:schemeClr val="tx2">
                  <a:lumMod val="75000"/>
                </a:schemeClr>
              </a:solidFill>
            </a:endParaRPr>
          </a:p>
        </p:txBody>
      </p:sp>
      <p:sp>
        <p:nvSpPr>
          <p:cNvPr id="4" name="Text Placeholder 3"/>
          <p:cNvSpPr>
            <a:spLocks noGrp="1"/>
          </p:cNvSpPr>
          <p:nvPr>
            <p:ph type="body" sz="half" idx="2"/>
          </p:nvPr>
        </p:nvSpPr>
        <p:spPr/>
        <p:txBody>
          <a:bodyPr/>
          <a:lstStyle/>
          <a:p>
            <a:r>
              <a:rPr lang="en-US" dirty="0" smtClean="0">
                <a:solidFill>
                  <a:schemeClr val="tx1"/>
                </a:solidFill>
              </a:rPr>
              <a:t>Division of the country in 1945</a:t>
            </a:r>
            <a:endParaRPr lang="en-US" dirty="0">
              <a:solidFill>
                <a:schemeClr val="tx1"/>
              </a:solidFill>
            </a:endParaRPr>
          </a:p>
        </p:txBody>
      </p:sp>
      <p:pic>
        <p:nvPicPr>
          <p:cNvPr id="12290" name="Picture 2"/>
          <p:cNvPicPr>
            <a:picLocks noGrp="1" noChangeAspect="1" noChangeArrowheads="1"/>
          </p:cNvPicPr>
          <p:nvPr>
            <p:ph type="pic" idx="1"/>
          </p:nvPr>
        </p:nvPicPr>
        <p:blipFill>
          <a:blip r:embed="rId3"/>
          <a:srcRect t="6638" b="6638"/>
          <a:stretch>
            <a:fillRect/>
          </a:stretch>
        </p:blipFill>
        <p:spPr bwMode="auto">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smtClean="0"/>
              <a:t>The Berlin Airlift</a:t>
            </a:r>
            <a:endParaRPr lang="en-US" dirty="0"/>
          </a:p>
        </p:txBody>
      </p:sp>
      <p:sp>
        <p:nvSpPr>
          <p:cNvPr id="4" name="Content Placeholder 3"/>
          <p:cNvSpPr>
            <a:spLocks noGrp="1"/>
          </p:cNvSpPr>
          <p:nvPr>
            <p:ph sz="half" idx="1"/>
          </p:nvPr>
        </p:nvSpPr>
        <p:spPr>
          <a:xfrm>
            <a:off x="457200" y="1524000"/>
            <a:ext cx="4059936" cy="4953000"/>
          </a:xfrm>
        </p:spPr>
        <p:txBody>
          <a:bodyPr>
            <a:normAutofit fontScale="92500" lnSpcReduction="10000"/>
          </a:bodyPr>
          <a:lstStyle/>
          <a:p>
            <a:r>
              <a:rPr lang="en-US" dirty="0" smtClean="0"/>
              <a:t>To resolve this issue, American and British officials established the Berlin airlift.</a:t>
            </a:r>
          </a:p>
          <a:p>
            <a:r>
              <a:rPr lang="en-US" dirty="0" smtClean="0"/>
              <a:t>This was a 327 day operation where U.S. and British planes flew food and supplies into West Berlin.</a:t>
            </a:r>
          </a:p>
          <a:p>
            <a:r>
              <a:rPr lang="en-US" dirty="0" smtClean="0"/>
              <a:t>It took 277,000 flights to take in 2.3 million tons of supplies every few minutes to allow West Berlin to survive.  </a:t>
            </a:r>
          </a:p>
        </p:txBody>
      </p:sp>
      <p:pic>
        <p:nvPicPr>
          <p:cNvPr id="13314" name="Picture 2"/>
          <p:cNvPicPr>
            <a:picLocks noGrp="1" noChangeAspect="1" noChangeArrowheads="1"/>
          </p:cNvPicPr>
          <p:nvPr>
            <p:ph sz="half" idx="2"/>
          </p:nvPr>
        </p:nvPicPr>
        <p:blipFill>
          <a:blip r:embed="rId3"/>
          <a:srcRect/>
          <a:stretch>
            <a:fillRect/>
          </a:stretch>
        </p:blipFill>
        <p:spPr bwMode="auto">
          <a:xfrm>
            <a:off x="4419600" y="1600200"/>
            <a:ext cx="4339917" cy="3810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Berlin Airlift cont.</a:t>
            </a:r>
            <a:endParaRPr lang="en-US" dirty="0"/>
          </a:p>
        </p:txBody>
      </p:sp>
      <p:sp>
        <p:nvSpPr>
          <p:cNvPr id="4" name="Content Placeholder 3"/>
          <p:cNvSpPr>
            <a:spLocks noGrp="1"/>
          </p:cNvSpPr>
          <p:nvPr>
            <p:ph sz="half" idx="2"/>
          </p:nvPr>
        </p:nvSpPr>
        <p:spPr>
          <a:xfrm>
            <a:off x="4267200" y="1524000"/>
            <a:ext cx="4440936" cy="4953000"/>
          </a:xfrm>
        </p:spPr>
        <p:txBody>
          <a:bodyPr>
            <a:normAutofit fontScale="92500" lnSpcReduction="10000"/>
          </a:bodyPr>
          <a:lstStyle/>
          <a:p>
            <a:r>
              <a:rPr lang="en-US" dirty="0" smtClean="0"/>
              <a:t>In May of 1949, the Soviet Union lifted the blockade realizing that they had been beaten.</a:t>
            </a:r>
          </a:p>
          <a:p>
            <a:r>
              <a:rPr lang="en-US" dirty="0" smtClean="0"/>
              <a:t>That same month West Germany became an official nation—the Federal Republic of Germany—including West Berlin.  </a:t>
            </a:r>
          </a:p>
          <a:p>
            <a:r>
              <a:rPr lang="en-US" dirty="0" smtClean="0"/>
              <a:t>Just a few months later, the Soviet Union similarly created the German Democratic Republic, otherwise known as East Germany.</a:t>
            </a:r>
            <a:endParaRPr lang="en-US" dirty="0"/>
          </a:p>
        </p:txBody>
      </p:sp>
      <p:pic>
        <p:nvPicPr>
          <p:cNvPr id="14338" name="Picture 2"/>
          <p:cNvPicPr>
            <a:picLocks noGrp="1" noChangeAspect="1" noChangeArrowheads="1"/>
          </p:cNvPicPr>
          <p:nvPr>
            <p:ph sz="half" idx="1"/>
          </p:nvPr>
        </p:nvPicPr>
        <p:blipFill>
          <a:blip r:embed="rId3"/>
          <a:srcRect/>
          <a:stretch>
            <a:fillRect/>
          </a:stretch>
        </p:blipFill>
        <p:spPr bwMode="auto">
          <a:xfrm>
            <a:off x="685800" y="1563277"/>
            <a:ext cx="3429000" cy="45955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NATO Alliance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On April 4, 1949, in fear of Soviet aggression, ten Western European nations, along with the U.S. and Canada, created a defense military alliance called NATO: the North Atlantic Treaty Organization .</a:t>
            </a:r>
          </a:p>
          <a:p>
            <a:r>
              <a:rPr lang="en-US" dirty="0" smtClean="0"/>
              <a:t>All 12 countries vowed to supply military support to one another in the case that any member was attacked.  </a:t>
            </a:r>
            <a:endParaRPr lang="en-US" dirty="0"/>
          </a:p>
        </p:txBody>
      </p:sp>
      <p:pic>
        <p:nvPicPr>
          <p:cNvPr id="15362" name="Picture 2"/>
          <p:cNvPicPr>
            <a:picLocks noGrp="1" noChangeAspect="1" noChangeArrowheads="1"/>
          </p:cNvPicPr>
          <p:nvPr>
            <p:ph sz="half" idx="1"/>
          </p:nvPr>
        </p:nvPicPr>
        <p:blipFill>
          <a:blip r:embed="rId3"/>
          <a:srcRect/>
          <a:stretch>
            <a:fillRect/>
          </a:stretch>
        </p:blipFill>
        <p:spPr bwMode="auto">
          <a:xfrm>
            <a:off x="457200" y="1981200"/>
            <a:ext cx="4082910"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smtClean="0"/>
              <a:t>The NATO Alliance</a:t>
            </a:r>
            <a:endParaRPr lang="en-US" dirty="0"/>
          </a:p>
        </p:txBody>
      </p:sp>
      <p:sp>
        <p:nvSpPr>
          <p:cNvPr id="3" name="Content Placeholder 2"/>
          <p:cNvSpPr>
            <a:spLocks noGrp="1"/>
          </p:cNvSpPr>
          <p:nvPr>
            <p:ph sz="half" idx="1"/>
          </p:nvPr>
        </p:nvSpPr>
        <p:spPr>
          <a:xfrm>
            <a:off x="457200" y="1676400"/>
            <a:ext cx="4419600" cy="3962400"/>
          </a:xfrm>
        </p:spPr>
        <p:txBody>
          <a:bodyPr>
            <a:normAutofit lnSpcReduction="10000"/>
          </a:bodyPr>
          <a:lstStyle/>
          <a:p>
            <a:r>
              <a:rPr lang="en-US" dirty="0" smtClean="0"/>
              <a:t>In 1952, Greece and Turkey joined NATO, and West Germany joined in 1955.</a:t>
            </a:r>
          </a:p>
          <a:p>
            <a:r>
              <a:rPr lang="en-US" dirty="0" smtClean="0"/>
              <a:t>This gave the organization a standing military force of over 500,000 troops along with thousands of planes, tanks, and other equipment.</a:t>
            </a:r>
          </a:p>
          <a:p>
            <a:r>
              <a:rPr lang="en-US" dirty="0" smtClean="0"/>
              <a:t>Political cartoon pg. 608</a:t>
            </a:r>
            <a:endParaRPr lang="en-US" dirty="0"/>
          </a:p>
        </p:txBody>
      </p:sp>
      <p:pic>
        <p:nvPicPr>
          <p:cNvPr id="5" name="Picture 3"/>
          <p:cNvPicPr>
            <a:picLocks noGrp="1" noChangeAspect="1" noChangeArrowheads="1"/>
          </p:cNvPicPr>
          <p:nvPr>
            <p:ph sz="half" idx="2"/>
          </p:nvPr>
        </p:nvPicPr>
        <p:blipFill>
          <a:blip r:embed="rId3"/>
          <a:srcRect/>
          <a:stretch>
            <a:fillRect/>
          </a:stretch>
        </p:blipFill>
        <p:spPr bwMode="auto">
          <a:xfrm>
            <a:off x="4953000" y="2209800"/>
            <a:ext cx="3471568" cy="2600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Define the term “Cold War” and identify the events that propelled the U.S. and the U.S.S.R into this period of hostility.</a:t>
            </a:r>
          </a:p>
          <a:p>
            <a:r>
              <a:rPr lang="en-US" dirty="0" smtClean="0"/>
              <a:t>Gain an understanding of how these events started and helped to cement the Cold War period from 1945 to 1990.  </a:t>
            </a:r>
            <a:endParaRPr lang="en-US" dirty="0"/>
          </a:p>
        </p:txBody>
      </p:sp>
      <p:sp>
        <p:nvSpPr>
          <p:cNvPr id="3" name="Title 2"/>
          <p:cNvSpPr>
            <a:spLocks noGrp="1"/>
          </p:cNvSpPr>
          <p:nvPr>
            <p:ph type="title"/>
          </p:nvPr>
        </p:nvSpPr>
        <p:spPr/>
        <p:txBody>
          <a:bodyPr>
            <a:normAutofit fontScale="90000"/>
          </a:bodyPr>
          <a:lstStyle/>
          <a:p>
            <a:pPr algn="ctr"/>
            <a:r>
              <a:rPr smtClean="0"/>
              <a:t/>
            </a:r>
            <a:br>
              <a:rPr smtClean="0"/>
            </a:br>
            <a:r>
              <a:rPr smtClean="0"/>
              <a:t>"I Can"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Origins of the Cold War</a:t>
            </a:r>
            <a:endParaRPr lang="en-US" dirty="0"/>
          </a:p>
        </p:txBody>
      </p:sp>
      <p:sp>
        <p:nvSpPr>
          <p:cNvPr id="4" name="Content Placeholder 3"/>
          <p:cNvSpPr>
            <a:spLocks noGrp="1"/>
          </p:cNvSpPr>
          <p:nvPr>
            <p:ph sz="half" idx="2"/>
          </p:nvPr>
        </p:nvSpPr>
        <p:spPr>
          <a:xfrm>
            <a:off x="4876800" y="1524000"/>
            <a:ext cx="3831336" cy="4572000"/>
          </a:xfrm>
        </p:spPr>
        <p:txBody>
          <a:bodyPr/>
          <a:lstStyle/>
          <a:p>
            <a:r>
              <a:rPr lang="en-US" dirty="0" smtClean="0"/>
              <a:t>After World War II, the United States and the Soviet Union emerged as two “superpowers.”</a:t>
            </a:r>
          </a:p>
          <a:p>
            <a:r>
              <a:rPr lang="en-US" dirty="0" smtClean="0"/>
              <a:t>The issue was that the two countries had two extremely different political and economic systems.</a:t>
            </a:r>
          </a:p>
        </p:txBody>
      </p:sp>
      <p:pic>
        <p:nvPicPr>
          <p:cNvPr id="2050" name="Picture 2"/>
          <p:cNvPicPr>
            <a:picLocks noGrp="1" noChangeAspect="1" noChangeArrowheads="1"/>
          </p:cNvPicPr>
          <p:nvPr>
            <p:ph sz="half" idx="1"/>
          </p:nvPr>
        </p:nvPicPr>
        <p:blipFill>
          <a:blip r:embed="rId3"/>
          <a:srcRect/>
          <a:stretch>
            <a:fillRect/>
          </a:stretch>
        </p:blipFill>
        <p:spPr bwMode="auto">
          <a:xfrm>
            <a:off x="533400" y="1676400"/>
            <a:ext cx="4168806"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the United States</a:t>
            </a:r>
            <a:endParaRPr lang="en-US" dirty="0"/>
          </a:p>
        </p:txBody>
      </p:sp>
      <p:sp>
        <p:nvSpPr>
          <p:cNvPr id="7" name="Content Placeholder 6"/>
          <p:cNvSpPr>
            <a:spLocks noGrp="1"/>
          </p:cNvSpPr>
          <p:nvPr>
            <p:ph sz="half" idx="2"/>
          </p:nvPr>
        </p:nvSpPr>
        <p:spPr/>
        <p:txBody>
          <a:bodyPr>
            <a:normAutofit lnSpcReduction="10000"/>
          </a:bodyPr>
          <a:lstStyle/>
          <a:p>
            <a:r>
              <a:rPr lang="en-US" b="1" dirty="0" smtClean="0">
                <a:solidFill>
                  <a:schemeClr val="tx2">
                    <a:lumMod val="75000"/>
                  </a:schemeClr>
                </a:solidFill>
              </a:rPr>
              <a:t>Capitalism</a:t>
            </a:r>
            <a:r>
              <a:rPr lang="en-US" dirty="0" smtClean="0">
                <a:solidFill>
                  <a:schemeClr val="tx2">
                    <a:lumMod val="75000"/>
                  </a:schemeClr>
                </a:solidFill>
              </a:rPr>
              <a:t>:  </a:t>
            </a:r>
            <a:r>
              <a:rPr lang="en-US" dirty="0" smtClean="0"/>
              <a:t>private citizens controlled almost all economic activity.</a:t>
            </a:r>
          </a:p>
          <a:p>
            <a:r>
              <a:rPr lang="en-US" b="1" dirty="0" smtClean="0">
                <a:solidFill>
                  <a:schemeClr val="tx2">
                    <a:lumMod val="75000"/>
                  </a:schemeClr>
                </a:solidFill>
              </a:rPr>
              <a:t>Democratic Government</a:t>
            </a:r>
            <a:r>
              <a:rPr lang="en-US" dirty="0" smtClean="0">
                <a:solidFill>
                  <a:schemeClr val="tx2">
                    <a:lumMod val="75000"/>
                  </a:schemeClr>
                </a:solidFill>
              </a:rPr>
              <a:t>: </a:t>
            </a:r>
            <a:r>
              <a:rPr lang="en-US" dirty="0" smtClean="0"/>
              <a:t>the president and a congress are elected by popular vote from competing political parties.</a:t>
            </a:r>
            <a:endParaRPr lang="en-US" dirty="0"/>
          </a:p>
        </p:txBody>
      </p:sp>
      <p:sp>
        <p:nvSpPr>
          <p:cNvPr id="9" name="Content Placeholder 8"/>
          <p:cNvSpPr>
            <a:spLocks noGrp="1"/>
          </p:cNvSpPr>
          <p:nvPr>
            <p:ph sz="quarter" idx="4"/>
          </p:nvPr>
        </p:nvSpPr>
        <p:spPr/>
        <p:txBody>
          <a:bodyPr>
            <a:normAutofit lnSpcReduction="10000"/>
          </a:bodyPr>
          <a:lstStyle/>
          <a:p>
            <a:r>
              <a:rPr lang="en-US" b="1" dirty="0" smtClean="0">
                <a:solidFill>
                  <a:schemeClr val="tx2">
                    <a:lumMod val="75000"/>
                  </a:schemeClr>
                </a:solidFill>
              </a:rPr>
              <a:t>Communism</a:t>
            </a:r>
            <a:r>
              <a:rPr lang="en-US" dirty="0" smtClean="0">
                <a:solidFill>
                  <a:schemeClr val="tx2">
                    <a:lumMod val="75000"/>
                  </a:schemeClr>
                </a:solidFill>
              </a:rPr>
              <a:t>: </a:t>
            </a:r>
            <a:r>
              <a:rPr lang="en-US" dirty="0" smtClean="0"/>
              <a:t>the state controlled all property and economic activity.</a:t>
            </a:r>
          </a:p>
          <a:p>
            <a:pPr>
              <a:buNone/>
            </a:pPr>
            <a:endParaRPr lang="en-US" dirty="0" smtClean="0"/>
          </a:p>
          <a:p>
            <a:r>
              <a:rPr lang="en-US" b="1" dirty="0" smtClean="0">
                <a:solidFill>
                  <a:schemeClr val="tx2">
                    <a:lumMod val="75000"/>
                  </a:schemeClr>
                </a:solidFill>
              </a:rPr>
              <a:t>Totalitarian Government: </a:t>
            </a:r>
            <a:r>
              <a:rPr lang="en-US" dirty="0" smtClean="0"/>
              <a:t>the Communist Party establishes a totalitarian government with no opposing parties</a:t>
            </a:r>
            <a:r>
              <a:rPr lang="en-US" b="1" dirty="0" smtClean="0"/>
              <a:t>.</a:t>
            </a:r>
            <a:endParaRPr lang="en-US" b="1" dirty="0"/>
          </a:p>
        </p:txBody>
      </p:sp>
      <p:sp>
        <p:nvSpPr>
          <p:cNvPr id="5" name="Title 4"/>
          <p:cNvSpPr>
            <a:spLocks noGrp="1"/>
          </p:cNvSpPr>
          <p:nvPr>
            <p:ph type="title"/>
          </p:nvPr>
        </p:nvSpPr>
        <p:spPr/>
        <p:txBody>
          <a:bodyPr/>
          <a:lstStyle/>
          <a:p>
            <a:pPr algn="ctr"/>
            <a:r>
              <a:rPr smtClean="0"/>
              <a:t> Opposing Outlooks</a:t>
            </a:r>
            <a:endParaRPr lang="en-US" dirty="0"/>
          </a:p>
        </p:txBody>
      </p:sp>
      <p:sp>
        <p:nvSpPr>
          <p:cNvPr id="8" name="Text Placeholder 7"/>
          <p:cNvSpPr>
            <a:spLocks noGrp="1"/>
          </p:cNvSpPr>
          <p:nvPr>
            <p:ph type="body" idx="3"/>
          </p:nvPr>
        </p:nvSpPr>
        <p:spPr/>
        <p:txBody>
          <a:bodyPr/>
          <a:lstStyle/>
          <a:p>
            <a:pPr algn="r"/>
            <a:r>
              <a:rPr lang="en-US" dirty="0" smtClean="0"/>
              <a:t>the Soviet Union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smtClean="0"/>
              <a:t>Post War Suspicion</a:t>
            </a:r>
            <a:endParaRPr lang="en-US" dirty="0"/>
          </a:p>
        </p:txBody>
      </p:sp>
      <p:sp>
        <p:nvSpPr>
          <p:cNvPr id="7" name="Content Placeholder 6"/>
          <p:cNvSpPr>
            <a:spLocks noGrp="1"/>
          </p:cNvSpPr>
          <p:nvPr>
            <p:ph sz="half" idx="1"/>
          </p:nvPr>
        </p:nvSpPr>
        <p:spPr>
          <a:xfrm>
            <a:off x="457200" y="1524000"/>
            <a:ext cx="4059936" cy="5029200"/>
          </a:xfrm>
        </p:spPr>
        <p:txBody>
          <a:bodyPr>
            <a:normAutofit lnSpcReduction="10000"/>
          </a:bodyPr>
          <a:lstStyle/>
          <a:p>
            <a:r>
              <a:rPr lang="en-US" dirty="0" smtClean="0"/>
              <a:t>The U.S. distrusted the Soviet Union leader, Joseph Stalin, because he had been an ally of Hitler.</a:t>
            </a:r>
          </a:p>
          <a:p>
            <a:r>
              <a:rPr lang="en-US" dirty="0" smtClean="0"/>
              <a:t>Stalin did not agree with the Allies’  hesitation to attack the Germans in Europe.</a:t>
            </a:r>
          </a:p>
          <a:p>
            <a:r>
              <a:rPr lang="en-US" dirty="0" smtClean="0"/>
              <a:t>Stalin disliked the United States’ attempt to hide its development  of the Atomic Bomb.</a:t>
            </a:r>
          </a:p>
          <a:p>
            <a:endParaRPr lang="en-US" dirty="0"/>
          </a:p>
        </p:txBody>
      </p:sp>
      <p:pic>
        <p:nvPicPr>
          <p:cNvPr id="1026" name="Picture 2"/>
          <p:cNvPicPr>
            <a:picLocks noGrp="1" noChangeAspect="1" noChangeArrowheads="1"/>
          </p:cNvPicPr>
          <p:nvPr>
            <p:ph sz="half" idx="2"/>
          </p:nvPr>
        </p:nvPicPr>
        <p:blipFill>
          <a:blip r:embed="rId3"/>
          <a:srcRect/>
          <a:stretch>
            <a:fillRect/>
          </a:stretch>
        </p:blipFill>
        <p:spPr bwMode="auto">
          <a:xfrm>
            <a:off x="4725802" y="1524000"/>
            <a:ext cx="3732398"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Truman Takes Over</a:t>
            </a:r>
            <a:endParaRPr lang="en-US" dirty="0"/>
          </a:p>
        </p:txBody>
      </p:sp>
      <p:sp>
        <p:nvSpPr>
          <p:cNvPr id="4" name="Content Placeholder 3"/>
          <p:cNvSpPr>
            <a:spLocks noGrp="1"/>
          </p:cNvSpPr>
          <p:nvPr>
            <p:ph sz="half" idx="2"/>
          </p:nvPr>
        </p:nvSpPr>
        <p:spPr>
          <a:xfrm>
            <a:off x="4419600" y="1524000"/>
            <a:ext cx="4288536" cy="4572000"/>
          </a:xfrm>
        </p:spPr>
        <p:txBody>
          <a:bodyPr/>
          <a:lstStyle/>
          <a:p>
            <a:r>
              <a:rPr lang="en-US" dirty="0" smtClean="0"/>
              <a:t>On April 12, 1945, Vice President Harry S. Truman took over the presidency after the death of F.D.R.</a:t>
            </a:r>
          </a:p>
          <a:p>
            <a:r>
              <a:rPr lang="en-US" dirty="0" smtClean="0"/>
              <a:t>As a result, he became the key figure from the United States in the first phases of the conflict with the Soviet Union.</a:t>
            </a:r>
          </a:p>
          <a:p>
            <a:endParaRPr lang="en-US" dirty="0"/>
          </a:p>
        </p:txBody>
      </p:sp>
      <p:pic>
        <p:nvPicPr>
          <p:cNvPr id="2050" name="Picture 2"/>
          <p:cNvPicPr>
            <a:picLocks noGrp="1" noChangeAspect="1" noChangeArrowheads="1"/>
          </p:cNvPicPr>
          <p:nvPr>
            <p:ph sz="half" idx="1"/>
          </p:nvPr>
        </p:nvPicPr>
        <p:blipFill>
          <a:blip r:embed="rId3"/>
          <a:srcRect/>
          <a:stretch>
            <a:fillRect/>
          </a:stretch>
        </p:blipFill>
        <p:spPr bwMode="auto">
          <a:xfrm>
            <a:off x="685800" y="1600200"/>
            <a:ext cx="3595929" cy="4114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smtClean="0"/>
              <a:t>The United Nations</a:t>
            </a:r>
            <a:endParaRPr lang="en-US" dirty="0"/>
          </a:p>
        </p:txBody>
      </p:sp>
      <p:sp>
        <p:nvSpPr>
          <p:cNvPr id="4" name="Content Placeholder 3"/>
          <p:cNvSpPr>
            <a:spLocks noGrp="1"/>
          </p:cNvSpPr>
          <p:nvPr>
            <p:ph sz="half" idx="2"/>
          </p:nvPr>
        </p:nvSpPr>
        <p:spPr>
          <a:xfrm>
            <a:off x="304800" y="1371600"/>
            <a:ext cx="4648200" cy="5181600"/>
          </a:xfrm>
        </p:spPr>
        <p:txBody>
          <a:bodyPr>
            <a:normAutofit fontScale="92500" lnSpcReduction="10000"/>
          </a:bodyPr>
          <a:lstStyle/>
          <a:p>
            <a:r>
              <a:rPr lang="en-US" dirty="0" smtClean="0"/>
              <a:t>Despite such tension, hoping to establish world peace, on April 25, 1945, representatives of 50 nations met in San Francisco to create the United Nations. </a:t>
            </a:r>
          </a:p>
          <a:p>
            <a:r>
              <a:rPr lang="en-US" dirty="0" smtClean="0"/>
              <a:t>Finally, after debating for two months, on June 26, 1945, the UN was officially established.</a:t>
            </a:r>
          </a:p>
          <a:p>
            <a:r>
              <a:rPr lang="en-US" dirty="0" smtClean="0"/>
              <a:t>However, fighting for political and economic control of the world, the U.S. and the Soviet Union used the UN as an opportunity to influence others and as an arena for the arms race.</a:t>
            </a:r>
          </a:p>
          <a:p>
            <a:endParaRPr lang="en-US" dirty="0" smtClean="0"/>
          </a:p>
          <a:p>
            <a:endParaRPr lang="en-US" dirty="0"/>
          </a:p>
        </p:txBody>
      </p:sp>
      <p:pic>
        <p:nvPicPr>
          <p:cNvPr id="3075" name="Picture 3"/>
          <p:cNvPicPr>
            <a:picLocks noChangeAspect="1" noChangeArrowheads="1"/>
          </p:cNvPicPr>
          <p:nvPr/>
        </p:nvPicPr>
        <p:blipFill>
          <a:blip r:embed="rId3"/>
          <a:srcRect/>
          <a:stretch>
            <a:fillRect/>
          </a:stretch>
        </p:blipFill>
        <p:spPr bwMode="auto">
          <a:xfrm>
            <a:off x="5181600" y="1524000"/>
            <a:ext cx="3229017" cy="38645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4" name="Picture 2"/>
          <p:cNvPicPr>
            <a:picLocks noGrp="1" noChangeAspect="1" noChangeArrowheads="1"/>
          </p:cNvPicPr>
          <p:nvPr>
            <p:ph sz="half" idx="1"/>
          </p:nvPr>
        </p:nvPicPr>
        <p:blipFill>
          <a:blip r:embed="rId4"/>
          <a:srcRect/>
          <a:stretch>
            <a:fillRect/>
          </a:stretch>
        </p:blipFill>
        <p:spPr bwMode="auto">
          <a:xfrm>
            <a:off x="5562600" y="4191000"/>
            <a:ext cx="2525630" cy="2362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Potsdam Conference </a:t>
            </a:r>
            <a:endParaRPr lang="en-US" dirty="0"/>
          </a:p>
        </p:txBody>
      </p:sp>
      <p:sp>
        <p:nvSpPr>
          <p:cNvPr id="4" name="Content Placeholder 3"/>
          <p:cNvSpPr>
            <a:spLocks noGrp="1"/>
          </p:cNvSpPr>
          <p:nvPr>
            <p:ph sz="half" idx="2"/>
          </p:nvPr>
        </p:nvSpPr>
        <p:spPr>
          <a:xfrm>
            <a:off x="4495800" y="1295400"/>
            <a:ext cx="4419600" cy="5257800"/>
          </a:xfrm>
        </p:spPr>
        <p:txBody>
          <a:bodyPr>
            <a:normAutofit fontScale="92500" lnSpcReduction="10000"/>
          </a:bodyPr>
          <a:lstStyle/>
          <a:p>
            <a:r>
              <a:rPr lang="en-US" dirty="0" smtClean="0"/>
              <a:t>In July 1945, the Big Three (the U.S., Great Britain, and the Soviet Union) met at Potsdam for the final wartime conference to discuss economic and political specifics to help shape the world. </a:t>
            </a:r>
          </a:p>
          <a:p>
            <a:r>
              <a:rPr lang="en-US" dirty="0" smtClean="0"/>
              <a:t>These were the same countries that were present at Yalta.</a:t>
            </a:r>
          </a:p>
          <a:p>
            <a:r>
              <a:rPr lang="en-US" dirty="0" smtClean="0">
                <a:solidFill>
                  <a:schemeClr val="tx2">
                    <a:lumMod val="75000"/>
                  </a:schemeClr>
                </a:solidFill>
              </a:rPr>
              <a:t>United States</a:t>
            </a:r>
            <a:r>
              <a:rPr lang="en-US" dirty="0" smtClean="0"/>
              <a:t>: Truman</a:t>
            </a:r>
          </a:p>
          <a:p>
            <a:r>
              <a:rPr lang="en-US" dirty="0" smtClean="0">
                <a:solidFill>
                  <a:schemeClr val="tx2">
                    <a:lumMod val="75000"/>
                  </a:schemeClr>
                </a:solidFill>
              </a:rPr>
              <a:t>Soviet Union</a:t>
            </a:r>
            <a:r>
              <a:rPr lang="en-US" dirty="0" smtClean="0"/>
              <a:t>: Stalin</a:t>
            </a:r>
          </a:p>
          <a:p>
            <a:r>
              <a:rPr lang="en-US" dirty="0" smtClean="0">
                <a:solidFill>
                  <a:schemeClr val="tx2">
                    <a:lumMod val="75000"/>
                  </a:schemeClr>
                </a:solidFill>
              </a:rPr>
              <a:t>Great Britain</a:t>
            </a:r>
            <a:r>
              <a:rPr lang="en-US" dirty="0" smtClean="0"/>
              <a:t>:</a:t>
            </a:r>
            <a:r>
              <a:rPr lang="en-US" dirty="0" smtClean="0">
                <a:solidFill>
                  <a:schemeClr val="tx2">
                    <a:lumMod val="75000"/>
                  </a:schemeClr>
                </a:solidFill>
              </a:rPr>
              <a:t> </a:t>
            </a:r>
            <a:r>
              <a:rPr lang="en-US" dirty="0" smtClean="0"/>
              <a:t>Clement Atlee</a:t>
            </a:r>
            <a:endParaRPr lang="en-US" dirty="0"/>
          </a:p>
        </p:txBody>
      </p:sp>
      <p:pic>
        <p:nvPicPr>
          <p:cNvPr id="4098" name="Picture 2"/>
          <p:cNvPicPr>
            <a:picLocks noGrp="1" noChangeAspect="1" noChangeArrowheads="1"/>
          </p:cNvPicPr>
          <p:nvPr>
            <p:ph sz="half" idx="1"/>
          </p:nvPr>
        </p:nvPicPr>
        <p:blipFill>
          <a:blip r:embed="rId3"/>
          <a:srcRect/>
          <a:stretch>
            <a:fillRect/>
          </a:stretch>
        </p:blipFill>
        <p:spPr bwMode="auto">
          <a:xfrm>
            <a:off x="381000" y="1524000"/>
            <a:ext cx="336042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4"/>
          <a:srcRect/>
          <a:stretch>
            <a:fillRect/>
          </a:stretch>
        </p:blipFill>
        <p:spPr bwMode="auto">
          <a:xfrm>
            <a:off x="990600" y="4038600"/>
            <a:ext cx="3397121"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596</TotalTime>
  <Words>1482</Words>
  <Application>Microsoft Office PowerPoint</Application>
  <PresentationFormat>On-screen Show (4:3)</PresentationFormat>
  <Paragraphs>141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Cold War Conflicts</vt:lpstr>
      <vt:lpstr>Cold War Conflicts: Preview Assignment</vt:lpstr>
      <vt:lpstr> "I Can"</vt:lpstr>
      <vt:lpstr>Origins of the Cold War</vt:lpstr>
      <vt:lpstr> Opposing Outlooks</vt:lpstr>
      <vt:lpstr>Post War Suspicion</vt:lpstr>
      <vt:lpstr>Truman Takes Over</vt:lpstr>
      <vt:lpstr>The United Nations</vt:lpstr>
      <vt:lpstr>The Potsdam Conference </vt:lpstr>
      <vt:lpstr>Bargaining at Potsdam</vt:lpstr>
      <vt:lpstr>Potsdam Conference</vt:lpstr>
      <vt:lpstr>Soviets Tighten their Grip on Eastern Europe</vt:lpstr>
      <vt:lpstr>Satellite Nations</vt:lpstr>
      <vt:lpstr>United States Establishes a Policy of Containment</vt:lpstr>
      <vt:lpstr>The Iron Curtain</vt:lpstr>
      <vt:lpstr>The Truman Doctrine</vt:lpstr>
      <vt:lpstr>The Marshall Plan</vt:lpstr>
      <vt:lpstr>The Marshall Plan</vt:lpstr>
      <vt:lpstr>Germany</vt:lpstr>
      <vt:lpstr>Germany</vt:lpstr>
      <vt:lpstr>The Berlin Airlift</vt:lpstr>
      <vt:lpstr>The Berlin Airlift cont.</vt:lpstr>
      <vt:lpstr>The NATO Alliance </vt:lpstr>
      <vt:lpstr>The NATO Alliance</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Conflicts</dc:title>
  <dc:creator>Valued Acer Customer</dc:creator>
  <cp:lastModifiedBy>Massey, Todd L</cp:lastModifiedBy>
  <cp:revision>11</cp:revision>
  <dcterms:created xsi:type="dcterms:W3CDTF">2011-03-08T13:09:20Z</dcterms:created>
  <dcterms:modified xsi:type="dcterms:W3CDTF">2014-03-18T18:47:18Z</dcterms:modified>
</cp:coreProperties>
</file>