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0F8CDDF-91C5-44F6-A1D6-A5B67FD5EE8B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492207-5FE0-4049-A71C-BFD2312AC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1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ED9644-7930-4ADE-8957-1AFBF49CB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95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25086-E0A7-4285-997D-B5C46E4F64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9AF70-146A-462A-8A72-D41E3AF78F5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1744DB2-345E-4D9E-89E4-7F45AF7A9D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A7929-7E0B-4A36-9CFB-9BAE6516E2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75A9A-36D3-4732-A4BF-513962324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333E569-74A0-42AC-A28A-DEF1163B0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5D34-EBA8-4084-9C6C-A28C8ED4F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71AC-B306-4FDA-9FCC-DA4A4BAF90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390F313-0BD0-408F-BBEE-8C6384058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428E1-D36C-4D59-85BA-20E812447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0275D-94DA-4A40-967E-F09D79798E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CF36B-6BFA-4B17-88FD-98DFD741E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4E761-A8B3-4B28-A5DF-B0439C8C49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D91B18-1FB8-414D-80EF-9FD3A8800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the Constitution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and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part of the Great Compromise delegates decide:</a:t>
            </a:r>
          </a:p>
          <a:p>
            <a:r>
              <a:rPr lang="en-US" dirty="0" smtClean="0"/>
              <a:t>White men with property would elect members of the </a:t>
            </a:r>
            <a:r>
              <a:rPr lang="en-US" b="1" u="sng" dirty="0" smtClean="0"/>
              <a:t>House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State legislatures</a:t>
            </a:r>
            <a:r>
              <a:rPr lang="en-US" dirty="0" smtClean="0"/>
              <a:t> would elect senators.</a:t>
            </a:r>
          </a:p>
          <a:p>
            <a:r>
              <a:rPr lang="en-US" b="1" u="sng" dirty="0" smtClean="0"/>
              <a:t>Electoral College</a:t>
            </a:r>
            <a:r>
              <a:rPr lang="en-US" dirty="0" smtClean="0"/>
              <a:t> would select the President.</a:t>
            </a:r>
          </a:p>
          <a:p>
            <a:pPr lvl="1"/>
            <a:r>
              <a:rPr lang="en-US" dirty="0" smtClean="0"/>
              <a:t>Each state legislature would determine how that state’s electors would be chosen.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32038"/>
          </a:xfrm>
        </p:spPr>
        <p:txBody>
          <a:bodyPr/>
          <a:lstStyle/>
          <a:p>
            <a:r>
              <a:rPr lang="en-US" dirty="0" smtClean="0"/>
              <a:t>The delegates, often called the </a:t>
            </a:r>
            <a:r>
              <a:rPr lang="en-US" b="1" u="sng" dirty="0" smtClean="0"/>
              <a:t>Framers</a:t>
            </a:r>
            <a:r>
              <a:rPr lang="en-US" dirty="0" smtClean="0"/>
              <a:t>, signed the Constitution on September 17, 1787.  </a:t>
            </a:r>
          </a:p>
          <a:p>
            <a:r>
              <a:rPr lang="en-US" b="1" u="sng" dirty="0" smtClean="0"/>
              <a:t>Changes</a:t>
            </a:r>
            <a:r>
              <a:rPr lang="en-US" dirty="0" smtClean="0"/>
              <a:t> have been made but the basic plan is still there.</a:t>
            </a:r>
            <a:endParaRPr lang="en-US" dirty="0"/>
          </a:p>
        </p:txBody>
      </p:sp>
      <p:pic>
        <p:nvPicPr>
          <p:cNvPr id="41986" name="Picture 2" descr="http://presidentgeorgewashington.files.wordpress.com/2010/03/signing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3800"/>
            <a:ext cx="4844264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struggle for 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934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Now that the delegates signed the Constitution, at least nine </a:t>
            </a:r>
            <a:r>
              <a:rPr lang="en-US" b="1" u="sng" dirty="0" smtClean="0"/>
              <a:t>state conventions</a:t>
            </a:r>
            <a:r>
              <a:rPr lang="en-US" dirty="0" smtClean="0"/>
              <a:t> had to approve it.</a:t>
            </a:r>
          </a:p>
          <a:p>
            <a:r>
              <a:rPr lang="en-US" dirty="0" smtClean="0"/>
              <a:t>The issues previously kept secret were now out in the open.</a:t>
            </a:r>
          </a:p>
          <a:p>
            <a:r>
              <a:rPr lang="en-US" dirty="0" smtClean="0"/>
              <a:t>Some people supported it (</a:t>
            </a:r>
            <a:r>
              <a:rPr lang="en-US" b="1" u="sng" dirty="0" smtClean="0"/>
              <a:t>Federalists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Others opposed it (</a:t>
            </a:r>
            <a:r>
              <a:rPr lang="en-US" b="1" u="sng" dirty="0" smtClean="0"/>
              <a:t>Anti-Federalists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3010" name="Picture 2" descr="http://t3.gstatic.com/images?q=tbn:ANd9GcR4YkCx1D9S3ZdVpAIxhgXaZvdZ9pxEwtmMlgL1Wfq1pqDa6Z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828800"/>
            <a:ext cx="1647825" cy="277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Supported a strong </a:t>
            </a:r>
            <a:r>
              <a:rPr lang="en-US" b="1" u="sng" dirty="0" smtClean="0"/>
              <a:t>federal</a:t>
            </a:r>
            <a:r>
              <a:rPr lang="en-US" dirty="0" smtClean="0"/>
              <a:t>, or national government.</a:t>
            </a:r>
          </a:p>
          <a:p>
            <a:r>
              <a:rPr lang="en-US" dirty="0" smtClean="0"/>
              <a:t>Reasons:</a:t>
            </a:r>
          </a:p>
          <a:p>
            <a:pPr lvl="1"/>
            <a:r>
              <a:rPr lang="en-US" dirty="0" smtClean="0"/>
              <a:t>States need protection from </a:t>
            </a:r>
            <a:r>
              <a:rPr lang="en-US" b="1" u="sng" dirty="0" smtClean="0"/>
              <a:t>foreign</a:t>
            </a:r>
            <a:r>
              <a:rPr lang="en-US" dirty="0" smtClean="0"/>
              <a:t> nations.</a:t>
            </a:r>
          </a:p>
          <a:p>
            <a:pPr lvl="1"/>
            <a:r>
              <a:rPr lang="en-US" dirty="0" smtClean="0"/>
              <a:t>A strong national government would:</a:t>
            </a:r>
          </a:p>
          <a:p>
            <a:pPr lvl="2"/>
            <a:r>
              <a:rPr lang="en-US" dirty="0" smtClean="0"/>
              <a:t>Provide </a:t>
            </a:r>
            <a:r>
              <a:rPr lang="en-US" b="1" u="sng" dirty="0" smtClean="0"/>
              <a:t>protection</a:t>
            </a:r>
          </a:p>
          <a:p>
            <a:pPr lvl="2"/>
            <a:r>
              <a:rPr lang="en-US" dirty="0" smtClean="0"/>
              <a:t>Maintain </a:t>
            </a:r>
            <a:r>
              <a:rPr lang="en-US" b="1" u="sng" dirty="0" smtClean="0"/>
              <a:t>order</a:t>
            </a:r>
          </a:p>
          <a:p>
            <a:pPr lvl="2"/>
            <a:r>
              <a:rPr lang="en-US" dirty="0" smtClean="0"/>
              <a:t>Regulate </a:t>
            </a:r>
            <a:r>
              <a:rPr lang="en-US" b="1" u="sng" dirty="0" smtClean="0"/>
              <a:t>trade</a:t>
            </a:r>
          </a:p>
          <a:p>
            <a:pPr lvl="2"/>
            <a:r>
              <a:rPr lang="en-US" dirty="0" smtClean="0"/>
              <a:t>Guarantee the </a:t>
            </a:r>
            <a:r>
              <a:rPr lang="en-US" b="1" u="sng" dirty="0" smtClean="0"/>
              <a:t>rights</a:t>
            </a:r>
            <a:r>
              <a:rPr lang="en-US" dirty="0" smtClean="0"/>
              <a:t> of citizens</a:t>
            </a:r>
          </a:p>
          <a:p>
            <a:pPr lvl="1"/>
            <a:r>
              <a:rPr lang="en-US" dirty="0" smtClean="0"/>
              <a:t>Also ensure nation’s debts were paid and American money was stable.</a:t>
            </a:r>
          </a:p>
          <a:p>
            <a:r>
              <a:rPr lang="en-US" dirty="0" smtClean="0"/>
              <a:t>Leading Federalists:  John Jay, Alexander Hamilton and James Madison.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4034" name="Picture 2" descr="http://kuchar4ushouse.com/images/Federalis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786765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562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Feared a strong central government would endanger the people’s </a:t>
            </a:r>
            <a:r>
              <a:rPr lang="en-US" b="1" u="sng" dirty="0" smtClean="0"/>
              <a:t>liberties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Felt the representatives would meet too far away.</a:t>
            </a:r>
          </a:p>
          <a:p>
            <a:r>
              <a:rPr lang="en-US" dirty="0" smtClean="0"/>
              <a:t>Disliked the statement that gave Congress the power to make laws “</a:t>
            </a:r>
            <a:r>
              <a:rPr lang="en-US" b="1" u="sng" dirty="0" smtClean="0"/>
              <a:t>necessary and proper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Could lead to abuse of power.</a:t>
            </a:r>
          </a:p>
          <a:p>
            <a:r>
              <a:rPr lang="en-US" dirty="0" smtClean="0"/>
              <a:t>Disliked that the Constitution did not include a </a:t>
            </a:r>
            <a:r>
              <a:rPr lang="en-US" b="1" u="sng" dirty="0" smtClean="0"/>
              <a:t>Bill of Rights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Leading Anti-Federalist:  </a:t>
            </a:r>
            <a:r>
              <a:rPr lang="en-US" b="1" u="sng" dirty="0" smtClean="0"/>
              <a:t>Patrick Henry</a:t>
            </a:r>
            <a:r>
              <a:rPr lang="en-US" dirty="0" smtClean="0"/>
              <a:t>.</a:t>
            </a:r>
            <a:endParaRPr lang="en-US" b="1" u="sng" dirty="0"/>
          </a:p>
        </p:txBody>
      </p:sp>
      <p:pic>
        <p:nvPicPr>
          <p:cNvPr id="45058" name="Picture 2" descr="http://1.bp.blogspot.com/_G5NqBJfMdmw/TCpatwg9MSI/AAAAAAAAALs/2wLZ6ac35kE/s1600/patrick-hen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1143000"/>
            <a:ext cx="333375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Federalist</a:t>
            </a:r>
            <a:r>
              <a:rPr lang="en-US" dirty="0" smtClean="0"/>
              <a:t> Papers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33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Collection of </a:t>
            </a:r>
            <a:r>
              <a:rPr lang="en-US" b="1" u="sng" dirty="0" smtClean="0"/>
              <a:t>essays</a:t>
            </a:r>
            <a:r>
              <a:rPr lang="en-US" dirty="0" smtClean="0"/>
              <a:t> outlining the need for a new government and the form it should take.</a:t>
            </a:r>
          </a:p>
          <a:p>
            <a:r>
              <a:rPr lang="en-US" dirty="0" smtClean="0"/>
              <a:t>Strongly supported a </a:t>
            </a:r>
            <a:r>
              <a:rPr lang="en-US" b="1" u="sng" dirty="0" smtClean="0"/>
              <a:t>national</a:t>
            </a:r>
            <a:r>
              <a:rPr lang="en-US" dirty="0" smtClean="0"/>
              <a:t> government.</a:t>
            </a:r>
          </a:p>
          <a:p>
            <a:pPr lvl="1"/>
            <a:r>
              <a:rPr lang="en-US" dirty="0" smtClean="0"/>
              <a:t>We were too </a:t>
            </a:r>
            <a:r>
              <a:rPr lang="en-US" b="1" u="sng" dirty="0" smtClean="0"/>
              <a:t>weak</a:t>
            </a:r>
            <a:r>
              <a:rPr lang="en-US" dirty="0" smtClean="0"/>
              <a:t> and immature.</a:t>
            </a:r>
          </a:p>
          <a:p>
            <a:pPr lvl="1"/>
            <a:r>
              <a:rPr lang="en-US" dirty="0" smtClean="0"/>
              <a:t>Spain, England or France might take us over.</a:t>
            </a:r>
            <a:endParaRPr lang="en-US" dirty="0"/>
          </a:p>
        </p:txBody>
      </p:sp>
      <p:pic>
        <p:nvPicPr>
          <p:cNvPr id="46082" name="Picture 2" descr="http://upload.wikimedia.org/wikipedia/commons/thumb/2/23/Federalist.jpg/220px-Federa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837" y="1295400"/>
            <a:ext cx="2966663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June 1788, </a:t>
            </a:r>
            <a:r>
              <a:rPr lang="en-US" b="1" u="sng" dirty="0" smtClean="0"/>
              <a:t>9</a:t>
            </a:r>
            <a:r>
              <a:rPr lang="en-US" dirty="0" smtClean="0"/>
              <a:t> states had approved the Constitution, making it official.</a:t>
            </a:r>
          </a:p>
          <a:p>
            <a:pPr lvl="1"/>
            <a:r>
              <a:rPr lang="en-US" dirty="0" smtClean="0"/>
              <a:t>The last 4 states contained </a:t>
            </a:r>
            <a:r>
              <a:rPr lang="en-US" b="1" u="sng" dirty="0" smtClean="0"/>
              <a:t>40%</a:t>
            </a:r>
            <a:r>
              <a:rPr lang="en-US" dirty="0" smtClean="0"/>
              <a:t> of the nation’s people.</a:t>
            </a:r>
          </a:p>
          <a:p>
            <a:r>
              <a:rPr lang="en-US" dirty="0" smtClean="0"/>
              <a:t>It took a while, but eventually all </a:t>
            </a:r>
            <a:r>
              <a:rPr lang="en-US" b="1" u="sng" dirty="0" smtClean="0"/>
              <a:t>13</a:t>
            </a:r>
            <a:r>
              <a:rPr lang="en-US" dirty="0" smtClean="0"/>
              <a:t> states ratified the new Constitution.</a:t>
            </a:r>
          </a:p>
          <a:p>
            <a:r>
              <a:rPr lang="en-US" dirty="0" smtClean="0"/>
              <a:t>We now became the United States of America.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goals of our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Form a More Perfect Union</a:t>
            </a:r>
          </a:p>
          <a:p>
            <a:pPr lvl="1"/>
            <a:r>
              <a:rPr lang="en-US" dirty="0" smtClean="0"/>
              <a:t>Be better than the </a:t>
            </a:r>
            <a:r>
              <a:rPr lang="en-US" b="1" u="sng" dirty="0" smtClean="0"/>
              <a:t>AOC</a:t>
            </a:r>
          </a:p>
          <a:p>
            <a:r>
              <a:rPr lang="en-US" dirty="0" smtClean="0"/>
              <a:t>To Establish Justice</a:t>
            </a:r>
          </a:p>
          <a:p>
            <a:pPr lvl="1"/>
            <a:r>
              <a:rPr lang="en-US" dirty="0" smtClean="0"/>
              <a:t>Legal system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u="sng" dirty="0" smtClean="0">
                <a:sym typeface="Wingdings" pitchFamily="2" charset="2"/>
              </a:rPr>
              <a:t>fair</a:t>
            </a:r>
            <a:endParaRPr lang="en-US" b="1" u="sng" dirty="0" smtClean="0"/>
          </a:p>
          <a:p>
            <a:r>
              <a:rPr lang="en-US" dirty="0" smtClean="0"/>
              <a:t>To Insure Domestic Tranquility</a:t>
            </a:r>
          </a:p>
          <a:p>
            <a:pPr lvl="1"/>
            <a:r>
              <a:rPr lang="en-US" b="1" u="sng" dirty="0" smtClean="0"/>
              <a:t>Peace</a:t>
            </a:r>
            <a:endParaRPr lang="en-US" dirty="0" smtClean="0"/>
          </a:p>
          <a:p>
            <a:r>
              <a:rPr lang="en-US" dirty="0" smtClean="0"/>
              <a:t>To Provide for the Common Defense</a:t>
            </a:r>
          </a:p>
          <a:p>
            <a:pPr lvl="1"/>
            <a:r>
              <a:rPr lang="en-US" b="1" u="sng" dirty="0" smtClean="0"/>
              <a:t>Protect citizens</a:t>
            </a:r>
          </a:p>
          <a:p>
            <a:r>
              <a:rPr lang="en-US" dirty="0" smtClean="0"/>
              <a:t>To Promote General Welfare</a:t>
            </a:r>
          </a:p>
          <a:p>
            <a:pPr lvl="1"/>
            <a:r>
              <a:rPr lang="en-US" b="1" u="sng" dirty="0" smtClean="0"/>
              <a:t>Benefit</a:t>
            </a:r>
            <a:r>
              <a:rPr lang="en-US" dirty="0" smtClean="0"/>
              <a:t> all Americans</a:t>
            </a:r>
          </a:p>
          <a:p>
            <a:r>
              <a:rPr lang="en-US" dirty="0" smtClean="0"/>
              <a:t>To Secure the Blessings of Liberty to Ourselves and Our Posterity</a:t>
            </a:r>
          </a:p>
          <a:p>
            <a:pPr lvl="1"/>
            <a:r>
              <a:rPr lang="en-US" b="1" u="sng" dirty="0" smtClean="0"/>
              <a:t>Freedoms</a:t>
            </a:r>
            <a:endParaRPr lang="en-US" b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096000" cy="4525963"/>
          </a:xfrm>
        </p:spPr>
        <p:txBody>
          <a:bodyPr/>
          <a:lstStyle/>
          <a:p>
            <a:r>
              <a:rPr lang="en-US" dirty="0" smtClean="0"/>
              <a:t>After the </a:t>
            </a:r>
            <a:r>
              <a:rPr lang="en-US" b="1" u="sng" dirty="0" smtClean="0"/>
              <a:t>Preamble</a:t>
            </a:r>
            <a:r>
              <a:rPr lang="en-US" dirty="0" smtClean="0"/>
              <a:t> (We the People…), the Framers laid out the plan for our government.</a:t>
            </a:r>
          </a:p>
          <a:p>
            <a:r>
              <a:rPr lang="en-US" dirty="0" smtClean="0"/>
              <a:t>Organized in seven parts called </a:t>
            </a:r>
            <a:r>
              <a:rPr lang="en-US" b="1" u="sng" dirty="0" smtClean="0"/>
              <a:t>articles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Subsections are called </a:t>
            </a:r>
            <a:r>
              <a:rPr lang="en-US" b="1" u="sng" dirty="0" smtClean="0"/>
              <a:t>clauses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first three articles:  the </a:t>
            </a:r>
            <a:r>
              <a:rPr lang="en-US" b="1" u="sng" dirty="0" smtClean="0"/>
              <a:t>three branches of government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7106" name="Picture 2" descr="http://www.allaboutbipolar.com/wp-content/uploads/2009/06/constitution_preamble_people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09800"/>
            <a:ext cx="2819399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Article 1:  Legislative Branch </a:t>
            </a:r>
          </a:p>
          <a:p>
            <a:pPr lvl="1"/>
            <a:r>
              <a:rPr lang="en-US" b="1" u="sng" dirty="0" smtClean="0"/>
              <a:t>Congress</a:t>
            </a:r>
          </a:p>
          <a:p>
            <a:pPr lvl="1"/>
            <a:r>
              <a:rPr lang="en-US" dirty="0" smtClean="0"/>
              <a:t>Make laws</a:t>
            </a:r>
          </a:p>
          <a:p>
            <a:r>
              <a:rPr lang="en-US" dirty="0" smtClean="0"/>
              <a:t>Article 2:  Executive Branch</a:t>
            </a:r>
          </a:p>
          <a:p>
            <a:pPr lvl="1"/>
            <a:r>
              <a:rPr lang="en-US" b="1" u="sng" dirty="0" smtClean="0"/>
              <a:t>President</a:t>
            </a:r>
          </a:p>
          <a:p>
            <a:pPr lvl="1"/>
            <a:r>
              <a:rPr lang="en-US" dirty="0" smtClean="0"/>
              <a:t>Carry out laws</a:t>
            </a:r>
          </a:p>
          <a:p>
            <a:r>
              <a:rPr lang="en-US" dirty="0" smtClean="0"/>
              <a:t>Article 3:  Judicial Branch</a:t>
            </a:r>
          </a:p>
          <a:p>
            <a:pPr lvl="1"/>
            <a:r>
              <a:rPr lang="en-US" b="1" u="sng" dirty="0" smtClean="0"/>
              <a:t>Supreme Court</a:t>
            </a:r>
          </a:p>
          <a:p>
            <a:pPr lvl="1"/>
            <a:r>
              <a:rPr lang="en-US" dirty="0" smtClean="0"/>
              <a:t>Interprets laws &amp; settles disputes between states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Agreement &amp; Disagreement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2819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delegates </a:t>
            </a:r>
            <a:r>
              <a:rPr lang="en-US" b="1" u="sng" dirty="0" smtClean="0"/>
              <a:t>debated</a:t>
            </a:r>
            <a:r>
              <a:rPr lang="en-US" dirty="0" smtClean="0"/>
              <a:t> on how to set up our government….it didn’t happen overnight.</a:t>
            </a:r>
          </a:p>
          <a:p>
            <a:r>
              <a:rPr lang="en-US" dirty="0" smtClean="0"/>
              <a:t>Agreements:</a:t>
            </a:r>
          </a:p>
          <a:p>
            <a:pPr lvl="1"/>
            <a:r>
              <a:rPr lang="en-US" dirty="0" smtClean="0"/>
              <a:t>a </a:t>
            </a:r>
            <a:r>
              <a:rPr lang="en-US" b="1" u="sng" dirty="0" smtClean="0"/>
              <a:t>national</a:t>
            </a:r>
            <a:r>
              <a:rPr lang="en-US" dirty="0" smtClean="0"/>
              <a:t> government was needed, not just an alliance of states.</a:t>
            </a:r>
          </a:p>
          <a:p>
            <a:pPr lvl="1"/>
            <a:r>
              <a:rPr lang="en-US" dirty="0" err="1" smtClean="0"/>
              <a:t>Montesquieu’s</a:t>
            </a:r>
            <a:r>
              <a:rPr lang="en-US" dirty="0" smtClean="0"/>
              <a:t> idea of three </a:t>
            </a:r>
            <a:r>
              <a:rPr lang="en-US" b="1" u="sng" dirty="0" smtClean="0"/>
              <a:t>branches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government’s power must be limited by </a:t>
            </a:r>
            <a:r>
              <a:rPr lang="en-US" b="1" u="sng" dirty="0" smtClean="0"/>
              <a:t>dividing power</a:t>
            </a:r>
            <a:r>
              <a:rPr lang="en-US" dirty="0" smtClean="0"/>
              <a:t> between the states &amp; national government.</a:t>
            </a:r>
          </a:p>
          <a:p>
            <a:r>
              <a:rPr lang="en-US" dirty="0" smtClean="0"/>
              <a:t>Disagreements:  </a:t>
            </a:r>
          </a:p>
          <a:p>
            <a:pPr lvl="1"/>
            <a:r>
              <a:rPr lang="en-US" dirty="0" smtClean="0"/>
              <a:t>How many </a:t>
            </a:r>
            <a:r>
              <a:rPr lang="en-US" b="1" u="sng" dirty="0" smtClean="0"/>
              <a:t>representatives</a:t>
            </a:r>
            <a:r>
              <a:rPr lang="en-US" dirty="0" smtClean="0"/>
              <a:t> should each state have?</a:t>
            </a:r>
          </a:p>
          <a:p>
            <a:pPr lvl="1"/>
            <a:r>
              <a:rPr lang="en-US" dirty="0" smtClean="0"/>
              <a:t>How much </a:t>
            </a:r>
            <a:r>
              <a:rPr lang="en-US" b="1" u="sng" dirty="0" smtClean="0"/>
              <a:t>power</a:t>
            </a:r>
            <a:r>
              <a:rPr lang="en-US" dirty="0" smtClean="0"/>
              <a:t> should be given to the national government?</a:t>
            </a:r>
          </a:p>
        </p:txBody>
      </p:sp>
      <p:pic>
        <p:nvPicPr>
          <p:cNvPr id="29698" name="Picture 2" descr="http://upload.wikimedia.org/wikipedia/commons/thumb/4/43/Scene_at_the_Signing_of_the_Constitution_of_the_United_States.png/400px-Scene_at_the_Signing_of_the_Constitution_of_the_United_Sta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352924"/>
            <a:ext cx="381000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4-7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 4:  The States</a:t>
            </a:r>
          </a:p>
          <a:p>
            <a:pPr lvl="1"/>
            <a:r>
              <a:rPr lang="en-US" b="1" u="sng" dirty="0" smtClean="0"/>
              <a:t>Honor laws</a:t>
            </a:r>
            <a:r>
              <a:rPr lang="en-US" dirty="0" smtClean="0"/>
              <a:t> of other states.</a:t>
            </a:r>
          </a:p>
          <a:p>
            <a:r>
              <a:rPr lang="en-US" dirty="0" smtClean="0"/>
              <a:t>Article 5:  Amending the Constitution</a:t>
            </a:r>
          </a:p>
          <a:p>
            <a:pPr lvl="1"/>
            <a:r>
              <a:rPr lang="en-US" b="1" u="sng" dirty="0" smtClean="0"/>
              <a:t>Changes</a:t>
            </a:r>
            <a:r>
              <a:rPr lang="en-US" dirty="0" smtClean="0"/>
              <a:t>, or amendments, are allowed.</a:t>
            </a:r>
          </a:p>
          <a:p>
            <a:r>
              <a:rPr lang="en-US" dirty="0" smtClean="0"/>
              <a:t>Article 6:  The Supremacy of the Constitution</a:t>
            </a:r>
          </a:p>
          <a:p>
            <a:pPr lvl="1"/>
            <a:r>
              <a:rPr lang="en-US" dirty="0" smtClean="0"/>
              <a:t>State laws </a:t>
            </a:r>
            <a:r>
              <a:rPr lang="en-US" b="1" u="sng" dirty="0" smtClean="0"/>
              <a:t>can’t violate</a:t>
            </a:r>
            <a:r>
              <a:rPr lang="en-US" dirty="0" smtClean="0"/>
              <a:t> the Constitution.</a:t>
            </a:r>
          </a:p>
          <a:p>
            <a:r>
              <a:rPr lang="en-US" dirty="0" smtClean="0"/>
              <a:t>Article 7:  Ratification</a:t>
            </a:r>
          </a:p>
          <a:p>
            <a:pPr lvl="1"/>
            <a:r>
              <a:rPr lang="en-US" dirty="0" smtClean="0"/>
              <a:t>Established procedure for </a:t>
            </a:r>
            <a:r>
              <a:rPr lang="en-US" b="1" u="sng" dirty="0" smtClean="0"/>
              <a:t>approval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 created a government with powers limited by the consent of the people.</a:t>
            </a:r>
          </a:p>
          <a:p>
            <a:pPr lvl="1"/>
            <a:r>
              <a:rPr lang="en-US" dirty="0" smtClean="0"/>
              <a:t>Based on the idea of </a:t>
            </a:r>
            <a:r>
              <a:rPr lang="en-US" b="1" u="sng" dirty="0" smtClean="0"/>
              <a:t>popular sovereignty</a:t>
            </a:r>
            <a:r>
              <a:rPr lang="en-US" dirty="0" smtClean="0"/>
              <a:t> – allowing the people to rule.</a:t>
            </a:r>
          </a:p>
          <a:p>
            <a:r>
              <a:rPr lang="en-US" dirty="0" smtClean="0"/>
              <a:t>Three </a:t>
            </a:r>
            <a:r>
              <a:rPr lang="en-US" b="1" u="sng" dirty="0" smtClean="0"/>
              <a:t>main principles</a:t>
            </a:r>
            <a:r>
              <a:rPr lang="en-US" dirty="0" smtClean="0"/>
              <a:t> limited the government’s power:  federalism, separation of powers and checks and balances.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Federalism</a:t>
            </a:r>
            <a:r>
              <a:rPr lang="en-US" dirty="0" smtClean="0"/>
              <a:t> – </a:t>
            </a:r>
            <a:r>
              <a:rPr lang="en-US" b="1" u="sng" dirty="0" smtClean="0"/>
              <a:t>division</a:t>
            </a:r>
            <a:r>
              <a:rPr lang="en-US" dirty="0" smtClean="0"/>
              <a:t> of power between the states and the federal, or national, government.</a:t>
            </a:r>
          </a:p>
          <a:p>
            <a:r>
              <a:rPr lang="en-US" b="1" u="sng" dirty="0" smtClean="0"/>
              <a:t>Concurrent</a:t>
            </a:r>
            <a:r>
              <a:rPr lang="en-US" dirty="0" smtClean="0"/>
              <a:t> powers – powers </a:t>
            </a:r>
            <a:r>
              <a:rPr lang="en-US" b="1" u="sng" dirty="0" smtClean="0"/>
              <a:t>shared</a:t>
            </a:r>
            <a:r>
              <a:rPr lang="en-US" dirty="0" smtClean="0"/>
              <a:t> by the federal and state governments.</a:t>
            </a:r>
          </a:p>
          <a:p>
            <a:r>
              <a:rPr lang="en-US" b="1" u="sng" dirty="0" smtClean="0"/>
              <a:t>Reserved</a:t>
            </a:r>
            <a:r>
              <a:rPr lang="en-US" dirty="0" smtClean="0"/>
              <a:t> powers – powers that the Constitution </a:t>
            </a:r>
            <a:r>
              <a:rPr lang="en-US" b="1" u="sng" dirty="0" smtClean="0"/>
              <a:t>neither</a:t>
            </a:r>
            <a:r>
              <a:rPr lang="en-US" dirty="0" smtClean="0"/>
              <a:t> gives to Congress nor denies to the states.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46238"/>
          </a:xfrm>
        </p:spPr>
        <p:txBody>
          <a:bodyPr/>
          <a:lstStyle/>
          <a:p>
            <a:r>
              <a:rPr lang="en-US" sz="2400" dirty="0" smtClean="0"/>
              <a:t>Power is not only divided between the state and federal governments; it is also divided within the federal government.</a:t>
            </a:r>
          </a:p>
          <a:p>
            <a:pPr lvl="1"/>
            <a:r>
              <a:rPr lang="en-US" sz="2400" dirty="0" smtClean="0"/>
              <a:t>Three branches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u="sng" dirty="0" smtClean="0">
                <a:sym typeface="Wingdings" pitchFamily="2" charset="2"/>
              </a:rPr>
              <a:t>keeps one branch from abusing its power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1206" name="Picture 6" descr="http://education.occourts.org/Media/3bra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694944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Gives each branch of government ways to </a:t>
            </a:r>
            <a:r>
              <a:rPr lang="en-US" b="1" u="sng" dirty="0" smtClean="0"/>
              <a:t>limit the powers</a:t>
            </a:r>
            <a:r>
              <a:rPr lang="en-US" dirty="0" smtClean="0"/>
              <a:t> of the other two.</a:t>
            </a:r>
          </a:p>
          <a:p>
            <a:r>
              <a:rPr lang="en-US" dirty="0" smtClean="0"/>
              <a:t>Presidential power to </a:t>
            </a:r>
            <a:r>
              <a:rPr lang="en-US" b="1" u="sng" dirty="0" smtClean="0"/>
              <a:t>veto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Supreme Court can declare laws </a:t>
            </a:r>
            <a:r>
              <a:rPr lang="en-US" b="1" u="sng" dirty="0" smtClean="0"/>
              <a:t>unconstitutional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House can </a:t>
            </a:r>
            <a:r>
              <a:rPr lang="en-US" b="1" u="sng" dirty="0" smtClean="0"/>
              <a:t>impeach</a:t>
            </a:r>
            <a:r>
              <a:rPr lang="en-US" dirty="0" smtClean="0"/>
              <a:t>, or accuse, the President or other high officials.</a:t>
            </a:r>
          </a:p>
          <a:p>
            <a:pPr lvl="1"/>
            <a:r>
              <a:rPr lang="en-US" dirty="0" smtClean="0"/>
              <a:t>Can result in the removal from office.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u="sng" dirty="0" smtClean="0"/>
              <a:t>Constitutional Convention</a:t>
            </a:r>
            <a:r>
              <a:rPr lang="en-US" dirty="0" smtClean="0"/>
              <a:t> takes place at the same place the DOI was signed: Pennsylvania State House.</a:t>
            </a:r>
          </a:p>
          <a:p>
            <a:r>
              <a:rPr lang="en-US" dirty="0" smtClean="0"/>
              <a:t>July 1776 – delegates had to deal </a:t>
            </a:r>
            <a:r>
              <a:rPr lang="en-US" b="1" u="sng" dirty="0" smtClean="0"/>
              <a:t>with heat, humidity and flies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T. Jefferson joked the DOI was signed quickly because flies were biting them.</a:t>
            </a:r>
          </a:p>
          <a:p>
            <a:r>
              <a:rPr lang="en-US" dirty="0" smtClean="0"/>
              <a:t>DOI was actually signed after a long debate…the convention of </a:t>
            </a:r>
            <a:r>
              <a:rPr lang="en-US" b="1" u="sng" dirty="0" smtClean="0"/>
              <a:t>1787</a:t>
            </a:r>
            <a:r>
              <a:rPr lang="en-US" dirty="0" smtClean="0"/>
              <a:t> was bound to be a repeat.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Washington is selected &amp; Rules are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867400" cy="5075238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Unanimous</a:t>
            </a:r>
            <a:r>
              <a:rPr lang="en-US" dirty="0" smtClean="0"/>
              <a:t> decision.</a:t>
            </a:r>
          </a:p>
          <a:p>
            <a:r>
              <a:rPr lang="en-US" dirty="0" smtClean="0"/>
              <a:t>Clear </a:t>
            </a:r>
            <a:r>
              <a:rPr lang="en-US" b="1" u="sng" dirty="0" smtClean="0"/>
              <a:t>rules</a:t>
            </a:r>
            <a:r>
              <a:rPr lang="en-US" dirty="0" smtClean="0"/>
              <a:t> were still needed.</a:t>
            </a:r>
          </a:p>
          <a:p>
            <a:r>
              <a:rPr lang="en-US" dirty="0" smtClean="0"/>
              <a:t>Keep discussions </a:t>
            </a:r>
            <a:r>
              <a:rPr lang="en-US" b="1" u="sng" dirty="0" smtClean="0"/>
              <a:t>secret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Don’t talk to newspapers.</a:t>
            </a:r>
          </a:p>
          <a:p>
            <a:pPr lvl="1"/>
            <a:r>
              <a:rPr lang="en-US" dirty="0" smtClean="0"/>
              <a:t>Don’t take notes out of meetings.</a:t>
            </a:r>
          </a:p>
          <a:p>
            <a:pPr lvl="1"/>
            <a:r>
              <a:rPr lang="en-US" dirty="0" smtClean="0"/>
              <a:t>Keep all windows and doors shut.</a:t>
            </a:r>
          </a:p>
          <a:p>
            <a:r>
              <a:rPr lang="en-US" b="1" u="sng" dirty="0" smtClean="0"/>
              <a:t>One vote</a:t>
            </a:r>
            <a:r>
              <a:rPr lang="en-US" dirty="0" smtClean="0"/>
              <a:t> per state (not delegate).</a:t>
            </a:r>
          </a:p>
          <a:p>
            <a:r>
              <a:rPr lang="en-US" dirty="0" smtClean="0"/>
              <a:t>No whispering, passing notes, or reading while another delegate was speaking.</a:t>
            </a:r>
          </a:p>
          <a:p>
            <a:r>
              <a:rPr lang="en-US" dirty="0" smtClean="0"/>
              <a:t>Meet 6 days a week, 10-4, non-stop.</a:t>
            </a:r>
          </a:p>
          <a:p>
            <a:r>
              <a:rPr lang="en-US" dirty="0" smtClean="0"/>
              <a:t>Average 40 out of 55 </a:t>
            </a:r>
            <a:r>
              <a:rPr lang="en-US" b="1" u="sng" dirty="0" smtClean="0"/>
              <a:t>delegates</a:t>
            </a:r>
            <a:r>
              <a:rPr lang="en-US" dirty="0" smtClean="0"/>
              <a:t> present each day.</a:t>
            </a:r>
          </a:p>
        </p:txBody>
      </p:sp>
      <p:pic>
        <p:nvPicPr>
          <p:cNvPr id="33794" name="Picture 2" descr="http://www.britishbattles.com/images/yorktown/general-george-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371600"/>
            <a:ext cx="285750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Madison’s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943600" cy="51514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delegates new </a:t>
            </a:r>
            <a:r>
              <a:rPr lang="en-US" b="1" u="sng" dirty="0" smtClean="0"/>
              <a:t>change</a:t>
            </a:r>
            <a:r>
              <a:rPr lang="en-US" dirty="0" smtClean="0"/>
              <a:t> was a must, but didn’t have a specific plan.</a:t>
            </a:r>
          </a:p>
          <a:p>
            <a:r>
              <a:rPr lang="en-US" dirty="0" smtClean="0"/>
              <a:t>Madison proposed a </a:t>
            </a:r>
            <a:r>
              <a:rPr lang="en-US" b="1" u="sng" dirty="0" smtClean="0"/>
              <a:t>strong central</a:t>
            </a:r>
            <a:r>
              <a:rPr lang="en-US" dirty="0" smtClean="0"/>
              <a:t> government with three branches.</a:t>
            </a:r>
          </a:p>
          <a:p>
            <a:r>
              <a:rPr lang="en-US" b="1" u="sng" dirty="0" smtClean="0"/>
              <a:t>Legislative</a:t>
            </a:r>
            <a:r>
              <a:rPr lang="en-US" dirty="0" smtClean="0"/>
              <a:t> – two parts:  House of Representatives and Senate.</a:t>
            </a:r>
          </a:p>
          <a:p>
            <a:pPr lvl="1"/>
            <a:r>
              <a:rPr lang="en-US" dirty="0" smtClean="0"/>
              <a:t>People elect members of </a:t>
            </a:r>
            <a:r>
              <a:rPr lang="en-US" b="1" u="sng" dirty="0" smtClean="0"/>
              <a:t>House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House would choose </a:t>
            </a:r>
            <a:r>
              <a:rPr lang="en-US" b="1" u="sng" dirty="0" smtClean="0"/>
              <a:t>Senators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Both based on state’s </a:t>
            </a:r>
            <a:r>
              <a:rPr lang="en-US" b="1" u="sng" dirty="0" smtClean="0"/>
              <a:t>population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Known as the </a:t>
            </a:r>
            <a:r>
              <a:rPr lang="en-US" b="1" u="sng" dirty="0" smtClean="0"/>
              <a:t>Virginia Plan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Delegates feared this plan would give the </a:t>
            </a:r>
            <a:r>
              <a:rPr lang="en-US" b="1" u="sng" dirty="0" smtClean="0"/>
              <a:t>national</a:t>
            </a:r>
            <a:r>
              <a:rPr lang="en-US" dirty="0" smtClean="0"/>
              <a:t> government too much power.</a:t>
            </a:r>
          </a:p>
          <a:p>
            <a:r>
              <a:rPr lang="en-US" dirty="0" smtClean="0"/>
              <a:t>Who would likely have a problem with this plan?</a:t>
            </a:r>
          </a:p>
          <a:p>
            <a:endParaRPr lang="en-US" dirty="0"/>
          </a:p>
        </p:txBody>
      </p:sp>
      <p:pic>
        <p:nvPicPr>
          <p:cNvPr id="35842" name="Picture 2" descr="http://img.tfd.com/authors/mad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301801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much arguing, the delegates decided which </a:t>
            </a:r>
            <a:r>
              <a:rPr lang="en-US" b="1" u="sng" dirty="0" smtClean="0"/>
              <a:t>powers</a:t>
            </a:r>
            <a:r>
              <a:rPr lang="en-US" dirty="0" smtClean="0"/>
              <a:t> would be given to the national government, which powers would be kept by the states and which powers would be shared.</a:t>
            </a:r>
          </a:p>
          <a:p>
            <a:r>
              <a:rPr lang="en-US" dirty="0" smtClean="0"/>
              <a:t>One of the big issues:  whether or not each state would have the power to protect or abolish the </a:t>
            </a:r>
            <a:r>
              <a:rPr lang="en-US" b="1" u="sng" dirty="0" smtClean="0"/>
              <a:t>slave trade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Who do you think wanted national government to have control?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1112838"/>
          </a:xfrm>
        </p:spPr>
        <p:txBody>
          <a:bodyPr/>
          <a:lstStyle/>
          <a:p>
            <a:r>
              <a:rPr lang="en-US" dirty="0" smtClean="0"/>
              <a:t>How many representatives should each state have in the legislature?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438400"/>
          <a:ext cx="8305800" cy="414528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50292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Times New Roman"/>
                        </a:rPr>
                        <a:t>Virginia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j-lt"/>
                          <a:ea typeface="Calibri"/>
                          <a:cs typeface="Times New Roman"/>
                        </a:rPr>
                        <a:t>Great</a:t>
                      </a:r>
                      <a:r>
                        <a:rPr lang="en-US" sz="280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  <a:ea typeface="Calibri"/>
                          <a:cs typeface="Times New Roman"/>
                        </a:rPr>
                        <a:t>Compromise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j-lt"/>
                          <a:ea typeface="Calibri"/>
                          <a:cs typeface="Times New Roman"/>
                        </a:rPr>
                        <a:t>New Jersey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47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Two-house (</a:t>
                      </a:r>
                      <a:r>
                        <a:rPr lang="en-US" sz="2400" b="1" u="sng" dirty="0">
                          <a:latin typeface="+mj-lt"/>
                          <a:ea typeface="Calibri"/>
                          <a:cs typeface="Times New Roman"/>
                        </a:rPr>
                        <a:t>bicameral</a:t>
                      </a: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) legislature; representation based on each state’s population.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+mj-lt"/>
                          <a:ea typeface="Calibri"/>
                          <a:cs typeface="Times New Roman"/>
                        </a:rPr>
                        <a:t>Two-house </a:t>
                      </a: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legislature; House of Representatives elected on basis of state population; two Senators for each state, regardless of population.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One-house legislature; representation </a:t>
                      </a:r>
                      <a:r>
                        <a:rPr lang="en-US" sz="2400" b="1" u="sng" dirty="0">
                          <a:latin typeface="+mj-lt"/>
                          <a:ea typeface="Calibri"/>
                          <a:cs typeface="Times New Roman"/>
                        </a:rPr>
                        <a:t>equal</a:t>
                      </a: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 for all states.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Three-fifths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038600" cy="47704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They still needed to settle the issue of how to count </a:t>
            </a:r>
            <a:r>
              <a:rPr lang="en-US" b="1" u="sng" dirty="0" smtClean="0"/>
              <a:t>slaves</a:t>
            </a:r>
            <a:r>
              <a:rPr lang="en-US" dirty="0" smtClean="0"/>
              <a:t> in the population.</a:t>
            </a:r>
          </a:p>
          <a:p>
            <a:r>
              <a:rPr lang="en-US" b="1" u="sng" dirty="0" smtClean="0"/>
              <a:t>Southerners</a:t>
            </a:r>
            <a:r>
              <a:rPr lang="en-US" dirty="0" smtClean="0"/>
              <a:t> wanted to count them.</a:t>
            </a:r>
          </a:p>
          <a:p>
            <a:r>
              <a:rPr lang="en-US" dirty="0" smtClean="0"/>
              <a:t>Northerners </a:t>
            </a:r>
            <a:r>
              <a:rPr lang="en-US" b="1" u="sng" dirty="0" smtClean="0"/>
              <a:t>objected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Compromise:  counted each slave as </a:t>
            </a:r>
            <a:r>
              <a:rPr lang="en-US" b="1" u="sng" dirty="0" smtClean="0"/>
              <a:t>three fifths </a:t>
            </a:r>
            <a:r>
              <a:rPr lang="en-US" dirty="0" smtClean="0"/>
              <a:t>of a person when a state’s population was calculated.</a:t>
            </a:r>
          </a:p>
        </p:txBody>
      </p:sp>
      <p:pic>
        <p:nvPicPr>
          <p:cNvPr id="36868" name="Picture 4" descr="http://www.socialstudieswithasmile.com/threefift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5029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and judicial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181600" cy="49228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Under the AOC, there was only a </a:t>
            </a:r>
            <a:r>
              <a:rPr lang="en-US" b="1" u="sng" dirty="0" smtClean="0"/>
              <a:t>legislative</a:t>
            </a:r>
            <a:r>
              <a:rPr lang="en-US" dirty="0" smtClean="0"/>
              <a:t> branch.</a:t>
            </a:r>
          </a:p>
          <a:p>
            <a:r>
              <a:rPr lang="en-US" dirty="0" smtClean="0"/>
              <a:t>Now, delegates wanted to give </a:t>
            </a:r>
            <a:r>
              <a:rPr lang="en-US" b="1" u="sng" dirty="0" smtClean="0"/>
              <a:t>executive</a:t>
            </a:r>
            <a:r>
              <a:rPr lang="en-US" dirty="0" smtClean="0"/>
              <a:t> power to one person.</a:t>
            </a:r>
          </a:p>
          <a:p>
            <a:r>
              <a:rPr lang="en-US" dirty="0" smtClean="0"/>
              <a:t>They also wanted a </a:t>
            </a:r>
            <a:r>
              <a:rPr lang="en-US" b="1" u="sng" dirty="0" smtClean="0"/>
              <a:t>judicial</a:t>
            </a:r>
            <a:r>
              <a:rPr lang="en-US" dirty="0" smtClean="0"/>
              <a:t> branch to interpret laws and settle conflicts between states.</a:t>
            </a:r>
          </a:p>
          <a:p>
            <a:r>
              <a:rPr lang="en-US" dirty="0" smtClean="0"/>
              <a:t>Argued about who should elect the president and Congress:  should it be </a:t>
            </a:r>
            <a:r>
              <a:rPr lang="en-US" b="1" u="sng" dirty="0" smtClean="0"/>
              <a:t>direct</a:t>
            </a:r>
            <a:r>
              <a:rPr lang="en-US" dirty="0" smtClean="0"/>
              <a:t> or is the judgment of the people too poor?</a:t>
            </a:r>
            <a:endParaRPr lang="en-US" dirty="0"/>
          </a:p>
        </p:txBody>
      </p:sp>
      <p:pic>
        <p:nvPicPr>
          <p:cNvPr id="40962" name="Picture 2" descr="George W. Bu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3320462" cy="2636838"/>
          </a:xfrm>
          <a:prstGeom prst="rect">
            <a:avLst/>
          </a:prstGeom>
          <a:noFill/>
        </p:spPr>
      </p:pic>
      <p:pic>
        <p:nvPicPr>
          <p:cNvPr id="40964" name="Picture 4" descr="http://www.examiner.com/images/blog/wysiwyg/image/obama-carto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24274"/>
            <a:ext cx="358140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</TotalTime>
  <Words>1268</Words>
  <Application>Microsoft Office PowerPoint</Application>
  <PresentationFormat>On-screen Show (4:3)</PresentationFormat>
  <Paragraphs>157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Chapter 5</vt:lpstr>
      <vt:lpstr>Agreement &amp; Disagreement</vt:lpstr>
      <vt:lpstr>Getting organized</vt:lpstr>
      <vt:lpstr>Washington is selected &amp; Rules are set</vt:lpstr>
      <vt:lpstr>Madison’s plan</vt:lpstr>
      <vt:lpstr>Sharing power</vt:lpstr>
      <vt:lpstr>Reaching compromise</vt:lpstr>
      <vt:lpstr>Three-fifths compromise</vt:lpstr>
      <vt:lpstr>Executive and judicial branches</vt:lpstr>
      <vt:lpstr>Voting and elections</vt:lpstr>
      <vt:lpstr>The signing</vt:lpstr>
      <vt:lpstr>The struggle for ratification</vt:lpstr>
      <vt:lpstr>Federalists</vt:lpstr>
      <vt:lpstr>Anti-federalists</vt:lpstr>
      <vt:lpstr>The Federalist Papers</vt:lpstr>
      <vt:lpstr>Ratification</vt:lpstr>
      <vt:lpstr>The goals of our government</vt:lpstr>
      <vt:lpstr>The articles</vt:lpstr>
      <vt:lpstr>Articles 1-3</vt:lpstr>
      <vt:lpstr>Articles 4-7</vt:lpstr>
      <vt:lpstr>Limited government</vt:lpstr>
      <vt:lpstr>Federalism</vt:lpstr>
      <vt:lpstr>Separation of powers</vt:lpstr>
      <vt:lpstr>Checks and balances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Angie Barnes</dc:creator>
  <cp:lastModifiedBy>Massey, Todd L</cp:lastModifiedBy>
  <cp:revision>34</cp:revision>
  <dcterms:created xsi:type="dcterms:W3CDTF">2007-07-24T20:56:05Z</dcterms:created>
  <dcterms:modified xsi:type="dcterms:W3CDTF">2015-01-14T12:51:16Z</dcterms:modified>
</cp:coreProperties>
</file>