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8" r:id="rId25"/>
    <p:sldId id="287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01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55ED7-22BC-4965-9A72-62E66A75EA17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68A39-5971-4A84-BB7E-769C0B7A2C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52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68A39-5971-4A84-BB7E-769C0B7A2C1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47C8D3-5EF1-4CF6-921B-46D4D894F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C34FC-DF51-4325-BF26-748EABD0A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F3FBC-4025-4AA7-A10D-2F394E955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40E12-4AEA-4BE3-9CCA-E5B97EB2A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DC7E0-8985-4F42-8EF9-2E61F3B52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40EC9-FAC0-44A2-BAAC-5BE4B2F3C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1DA88-93E1-41E5-86A9-1AC232C75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91F59-F276-40C6-A110-907104EE2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5F4D-0490-46EE-B639-C53F58BC1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B17B8-CACF-4CFC-BAED-03A882740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EA1F5-FA29-40D3-8CD3-3DB58BA0D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019C6-9ED3-4279-A102-3ED827E9B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6EB15-F89B-4D3D-B062-FDF6D267E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8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24578" name="Rectangle 2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79" name="Rectangle 3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85" name="Line 9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FC7B3561-07B6-4AA7-B329-2D2E25865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images.google.com/imgres?imgurl=http://www.churchillcounty.org/clerktrs/images/donkeyelephant.gif&amp;imgrefurl=http://www.churchillcounty.org/clerktrs/politicalpty.htm&amp;h=251&amp;w=354&amp;sz=10&amp;hl=en&amp;start=2&amp;tbnid=M7qaWdwQlcbjNM:&amp;tbnh=86&amp;tbnw=121&amp;prev=/images?q=political+parties&amp;gbv=2&amp;svnum=10&amp;hl=en&amp;sa=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google.com/imgres?imgurl=http://vivirlatino.com/i/2007/06/Elephant.jpg&amp;imgrefurl=http://vivirlatino.com/2007/06/29/republicans-diss-latino-officials.php&amp;h=450&amp;w=539&amp;sz=18&amp;hl=en&amp;start=3&amp;tbnid=WxKevD0ST_-0QM:&amp;tbnh=110&amp;tbnw=132&amp;prev=/images?q=republicans&amp;gbv=2&amp;svnum=10&amp;hl=en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images.google.com/imgres?imgurl=http://webs.wichita.edu/depttools/depttoolsmemberfiles/Democrats/Democrats%20logo.png&amp;imgrefurl=http://garlinggauge.com/2007/09/15/iraq-war-why-defunding-is-politically-viable/&amp;h=512&amp;w=428&amp;sz=7&amp;hl=en&amp;start=1&amp;tbnid=lWRN1cuwfsNuwM:&amp;tbnh=131&amp;tbnw=110&amp;prev=/images?q=democrats&amp;gbv=2&amp;svnum=10&amp;hl=e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itics1.com/parties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harriscountyrp.org/Graphics/bigbutton.jpg&amp;imgrefurl=http://www.harriscountyrp.org/promotions.htm&amp;h=343&amp;w=365&amp;sz=12&amp;hl=en&amp;start=4&amp;um=1&amp;tbnid=dGNl5qIiWc3raM:&amp;tbnh=114&amp;tbnw=121&amp;prev=/images?q=reform+party&amp;gbv=2&amp;svnum=10&amp;um=1&amp;hl=en" TargetMode="External"/><Relationship Id="rId3" Type="http://schemas.openxmlformats.org/officeDocument/2006/relationships/image" Target="../media/image27.jpeg"/><Relationship Id="rId7" Type="http://schemas.openxmlformats.org/officeDocument/2006/relationships/image" Target="../media/image29.jpeg"/><Relationship Id="rId2" Type="http://schemas.openxmlformats.org/officeDocument/2006/relationships/hyperlink" Target="http://images.google.com/imgres?imgurl=http://home.ican.net/~alexng/buttons/green.jpg&amp;imgrefurl=http://chicagoist.com/2007/09/04/green_party_lik.php&amp;h=390&amp;w=387&amp;sz=16&amp;hl=en&amp;start=2&amp;um=1&amp;tbnid=WiY8xujvKM6nwM:&amp;tbnh=123&amp;tbnw=122&amp;prev=/images?q=green+party&amp;gbv=2&amp;svnum=10&amp;um=1&amp;hl=en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images.google.com/imgres?imgurl=http://www.holtlaborlibrary.org/images/lg%20LPA.JPG&amp;imgrefurl=http://www.holtlaborlibrary.org/MattinglyPolitical.html&amp;h=429&amp;w=432&amp;sz=61&amp;hl=en&amp;start=1&amp;um=1&amp;tbnid=PbftWzqqMHXbMM:&amp;tbnh=125&amp;tbnw=126&amp;prev=/images?q=labor+party&amp;gbv=2&amp;svnum=10&amp;um=1&amp;hl=en" TargetMode="External"/><Relationship Id="rId11" Type="http://schemas.openxmlformats.org/officeDocument/2006/relationships/image" Target="../media/image31.jpeg"/><Relationship Id="rId5" Type="http://schemas.openxmlformats.org/officeDocument/2006/relationships/image" Target="../media/image28.jpeg"/><Relationship Id="rId10" Type="http://schemas.openxmlformats.org/officeDocument/2006/relationships/hyperlink" Target="http://images.google.com/imgres?imgurl=http://www.lporegon.org/IssuesPositions/lp-logo.gif&amp;imgrefurl=http://www.lporegon.org/IssuesPositions/IssuesPositions.html&amp;h=186&amp;w=180&amp;sz=14&amp;hl=en&amp;start=4&amp;um=1&amp;tbnid=UHrqZvXXEZhfUM:&amp;tbnh=102&amp;tbnw=99&amp;prev=/images?q=libertarian+party&amp;gbv=2&amp;svnum=10&amp;um=1&amp;hl=en" TargetMode="External"/><Relationship Id="rId4" Type="http://schemas.openxmlformats.org/officeDocument/2006/relationships/hyperlink" Target="http://images.google.com/imgres?imgurl=http://www.cptexas.org/images/logo.gif&amp;imgrefurl=http://www.cptexas.org/anti-federalist/afp3240.shtml&amp;h=285&amp;w=329&amp;sz=14&amp;hl=en&amp;start=1&amp;um=1&amp;tbnid=Ff3ePqMZybygZM:&amp;tbnh=103&amp;tbnw=119&amp;prev=/images?q=constitutional+party&amp;gbv=2&amp;svnum=10&amp;um=1&amp;hl=en" TargetMode="External"/><Relationship Id="rId9" Type="http://schemas.openxmlformats.org/officeDocument/2006/relationships/image" Target="../media/image3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hyperlink" Target="http://images.google.com/imgres?imgurl=http://blogs.venturacountystar.com/vcs/dennert/archives/051031_Gore.jpg&amp;imgrefurl=http://blogs.venturacountystar.com/vcs/dennert/archives/2007/05/&amp;h=396&amp;w=325&amp;sz=13&amp;hl=en&amp;start=1&amp;um=1&amp;tbnid=Jaha3s4vl_0npM:&amp;tbnh=124&amp;tbnw=102&amp;prev=/images?q=al+gore&amp;gbv=2&amp;svnum=10&amp;um=1&amp;hl=e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eg"/><Relationship Id="rId4" Type="http://schemas.openxmlformats.org/officeDocument/2006/relationships/hyperlink" Target="http://images.google.com/imgres?imgurl=http://img.slate.com/media/1/123125/122953/2139046/2145161/060717_GW_bushEX.jpg&amp;imgrefurl=http://gowanusbaseball.blogspot.com/2007_10_01_archive.html&amp;h=450&amp;w=365&amp;sz=35&amp;hl=en&amp;start=6&amp;um=1&amp;tbnid=B1hd78e6Lz6zMM:&amp;tbnh=127&amp;tbnw=103&amp;prev=/images?q=gw+bush&amp;gbv=2&amp;svnum=10&amp;um=1&amp;hl=en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highpointdems.org/Images/HPDiA_bumperSticker.jpg&amp;imgrefurl=http://www.highpointdems.org/&amp;h=252&amp;w=792&amp;sz=37&amp;hl=en&amp;start=13&amp;um=1&amp;tbnid=13-lNM349j5IjM:&amp;tbnh=46&amp;tbnw=143&amp;prev=/images?q=democrat+bumper+stickers&amp;gbv=2&amp;svnum=10&amp;um=1&amp;hl=en" TargetMode="External"/><Relationship Id="rId3" Type="http://schemas.openxmlformats.org/officeDocument/2006/relationships/image" Target="../media/image37.jpeg"/><Relationship Id="rId7" Type="http://schemas.openxmlformats.org/officeDocument/2006/relationships/image" Target="../media/image39.jpeg"/><Relationship Id="rId2" Type="http://schemas.openxmlformats.org/officeDocument/2006/relationships/hyperlink" Target="http://images.google.com/imgres?imgurl=http://www.bumpertalk.com/bt/images/items/BD320A.jpg&amp;imgrefurl=http://www.bumpertalk.com/bumpertalk/BD320A.html&amp;h=195&amp;w=750&amp;sz=66&amp;hl=en&amp;start=5&amp;um=1&amp;tbnid=jAUB8BiKRfbRiM:&amp;tbnh=37&amp;tbnw=141&amp;prev=/images?q=republican+bumper+stickers&amp;gbv=2&amp;svnum=10&amp;um=1&amp;hl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www.usrightwing.com/Pictures/bigfriends.jpg&amp;imgrefurl=http://www.usrightwing.com/products.html&amp;h=300&amp;w=400&amp;sz=18&amp;hl=en&amp;start=3&amp;um=1&amp;tbnid=xjK5zfF-6KpnKM:&amp;tbnh=93&amp;tbnw=124&amp;prev=/images?q=democrat+bumper+stickers&amp;gbv=2&amp;svnum=10&amp;um=1&amp;hl=en" TargetMode="External"/><Relationship Id="rId5" Type="http://schemas.openxmlformats.org/officeDocument/2006/relationships/image" Target="../media/image38.jpeg"/><Relationship Id="rId4" Type="http://schemas.openxmlformats.org/officeDocument/2006/relationships/hyperlink" Target="http://images.google.com/imgres?imgurl=http://www.gwennies.com/bumperstickers_small.jpg&amp;imgrefurl=http://politicalbumpersticker.blogspot.com/&amp;h=327&amp;w=400&amp;sz=83&amp;hl=en&amp;start=1&amp;um=1&amp;tbnid=kdW2NyJvPp06EM:&amp;tbnh=101&amp;tbnw=124&amp;prev=/images?q=republican+bumper+stickers&amp;gbv=2&amp;svnum=10&amp;um=1&amp;hl=en" TargetMode="External"/><Relationship Id="rId9" Type="http://schemas.openxmlformats.org/officeDocument/2006/relationships/image" Target="../media/image40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gi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dailyentropy.com/wp-content/uploads/410w1.jpg&amp;imgrefurl=http://www.dailyentropy.com/&amp;h=290&amp;w=410&amp;sz=14&amp;hl=en&amp;start=23&amp;um=1&amp;tbnid=azmRbo_aXCoopM:&amp;tbnh=88&amp;tbnw=125&amp;prev=/images?q=fred+thompson&amp;start=20&amp;gbv=2&amp;ndsp=20&amp;svnum=10&amp;um=1&amp;hl=en&amp;sa=N" TargetMode="External"/><Relationship Id="rId13" Type="http://schemas.openxmlformats.org/officeDocument/2006/relationships/image" Target="../media/image49.jpeg"/><Relationship Id="rId3" Type="http://schemas.openxmlformats.org/officeDocument/2006/relationships/image" Target="../media/image44.jpeg"/><Relationship Id="rId7" Type="http://schemas.openxmlformats.org/officeDocument/2006/relationships/image" Target="../media/image46.jpeg"/><Relationship Id="rId12" Type="http://schemas.openxmlformats.org/officeDocument/2006/relationships/hyperlink" Target="http://images.google.com/imgres?imgurl=http://www.thegully.com/essays/america/img_usa/nader.jpg&amp;imgrefurl=http://www.thegully.com/essays/america/001002nader.html&amp;h=289&amp;w=450&amp;sz=18&amp;hl=en&amp;start=10&amp;um=1&amp;tbnid=TCyo7LNj8gqkqM:&amp;tbnh=82&amp;tbnw=127&amp;prev=/images?q=ralph+nader&amp;gbv=2&amp;svnum=10&amp;um=1&amp;hl=en" TargetMode="External"/><Relationship Id="rId17" Type="http://schemas.openxmlformats.org/officeDocument/2006/relationships/image" Target="../media/image51.jpeg"/><Relationship Id="rId2" Type="http://schemas.openxmlformats.org/officeDocument/2006/relationships/hyperlink" Target="http://images.google.com/imgres?imgurl=http://blogs.guardian.co.uk/books/bush460new.jpg&amp;imgrefurl=http://blogs.guardian.co.uk/books/2006/11/booking_his_place_in_history.html&amp;h=300&amp;w=460&amp;sz=67&amp;hl=en&amp;start=42&amp;um=1&amp;tbnid=YliYNEYHMaOMyM:&amp;tbnh=83&amp;tbnw=128&amp;prev=/images?q=george+w+bush&amp;start=40&amp;gbv=2&amp;ndsp=20&amp;svnum=10&amp;um=1&amp;hl=en&amp;sa=N" TargetMode="External"/><Relationship Id="rId16" Type="http://schemas.openxmlformats.org/officeDocument/2006/relationships/hyperlink" Target="http://images.google.com/imgres?imgurl=http://www.bloggernacle.org/wp-content/uploads/2006/12/mitt-romney.jpg&amp;imgrefurl=http://planet.kzion.com/?cat=3476&amp;h=400&amp;w=299&amp;sz=17&amp;hl=en&amp;start=17&amp;um=1&amp;tbnid=ra0Dzyf-I-2rcM:&amp;tbnh=124&amp;tbnw=93&amp;prev=/images?q=mitt+romney&amp;gbv=2&amp;svnum=10&amp;um=1&amp;hl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timesonline.typepad.com/photos/uncategorized/barack_obama_time_cover.jpg&amp;imgrefurl=http://timesonline.typepad.com/comment/2006/10/president_obama.html&amp;h=1075&amp;w=800&amp;sz=352&amp;hl=en&amp;start=26&amp;um=1&amp;tbnid=2OtfskT4iKFKAM:&amp;tbnh=150&amp;tbnw=112&amp;prev=/images?q=barack+obama&amp;start=20&amp;gbv=2&amp;ndsp=20&amp;svnum=10&amp;um=1&amp;hl=en&amp;sa=N" TargetMode="External"/><Relationship Id="rId11" Type="http://schemas.openxmlformats.org/officeDocument/2006/relationships/image" Target="../media/image48.jpeg"/><Relationship Id="rId5" Type="http://schemas.openxmlformats.org/officeDocument/2006/relationships/image" Target="../media/image45.jpeg"/><Relationship Id="rId15" Type="http://schemas.openxmlformats.org/officeDocument/2006/relationships/image" Target="../media/image50.jpeg"/><Relationship Id="rId10" Type="http://schemas.openxmlformats.org/officeDocument/2006/relationships/hyperlink" Target="http://images.google.com/imgres?imgurl=http://peacecorpsonline.org/messages/imagefolder/kerryaa.jpg&amp;imgrefurl=http://peacecorpsonline.org/messages/messages/2629/2024056.html&amp;h=376&amp;w=300&amp;sz=20&amp;hl=en&amp;start=1&amp;um=1&amp;tbnid=O1Z-rD607fuXtM:&amp;tbnh=122&amp;tbnw=97&amp;prev=/images?q=john+kerry&amp;gbv=2&amp;svnum=10&amp;um=1&amp;hl=en" TargetMode="External"/><Relationship Id="rId4" Type="http://schemas.openxmlformats.org/officeDocument/2006/relationships/hyperlink" Target="http://images.google.com/imgres?imgurl=http://atlasshrugs2000.typepad.com/photos/uncategorized/hillary_clinton.jpg&amp;imgrefurl=http://politicalderby.com/?s=itsfirstfriday&amp;h=433&amp;w=447&amp;sz=18&amp;hl=en&amp;start=19&amp;um=1&amp;tbnid=EcGjrBrkNH6d9M:&amp;tbnh=123&amp;tbnw=127&amp;prev=/images?q=hillary+clinton&amp;gbv=2&amp;svnum=10&amp;um=1&amp;hl=en" TargetMode="External"/><Relationship Id="rId9" Type="http://schemas.openxmlformats.org/officeDocument/2006/relationships/image" Target="../media/image47.jpeg"/><Relationship Id="rId14" Type="http://schemas.openxmlformats.org/officeDocument/2006/relationships/hyperlink" Target="http://images.google.com/imgres?imgurl=http://history.sandiego.edu/gen/USPics40/perot2.jpg&amp;imgrefurl=http://www.freerepublic.com/~oesy/in-forum&amp;h=450&amp;w=398&amp;sz=22&amp;hl=en&amp;start=1&amp;um=1&amp;tbnid=fXhz8wlZxh3AzM:&amp;tbnh=127&amp;tbnw=112&amp;prev=/images?q=ross+perot&amp;gbv=2&amp;svnum=10&amp;um=1&amp;hl=e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mocrats.org/a/party/stand.html" TargetMode="External"/><Relationship Id="rId2" Type="http://schemas.openxmlformats.org/officeDocument/2006/relationships/hyperlink" Target="http://www.gop.com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hyperlink" Target="http://images.google.com/imgres?imgurl=http://atlasshrugs2000.typepad.com/atlas_shrugs/images/democrats.gif&amp;imgrefurl=http://atlasshrugs2000.typepad.com/atlas_shrugs/energy/index.html&amp;h=366&amp;w=460&amp;sz=63&amp;hl=en&amp;start=9&amp;tbnid=cRQDCLY2WDCdGM:&amp;tbnh=102&amp;tbnw=128&amp;prev=/images?q=democrats&amp;gbv=2&amp;svnum=10&amp;hl=e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images.google.com/imgres?imgurl=http://orangegadsden.org/3rd_party.png&amp;imgrefurl=http://orangegadsden.org/2006/03/04/spread-the-word/&amp;h=495&amp;w=1140&amp;sz=65&amp;hl=en&amp;start=1&amp;tbnid=orYoxCBBS9_g7M:&amp;tbnh=65&amp;tbnw=150&amp;prev=/images?q=third+parties&amp;gbv=2&amp;svnum=10&amp;hl=en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images.google.com/imgres?imgurl=http://blog.stanford.edu/unofficial/nader_ralph.jpg&amp;imgrefurl=http://tusb.stanford.edu/issues/climate_change/&amp;h=816&amp;w=600&amp;sz=68&amp;hl=en&amp;start=1&amp;tbnid=pPN-xduHAbUBBM:&amp;tbnh=144&amp;tbnw=106&amp;prev=/images?q=ralph+nader&amp;gbv=2&amp;svnum=10&amp;hl=en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images.google.com/imgres?imgurl=http://img.timeinc.net/time/magazine/archive/covers/1992/1101920525_400.jpg&amp;imgrefurl=http://www.time.com/time/covers/0,16641,19920525,00.html&amp;h=527&amp;w=400&amp;sz=38&amp;hl=en&amp;start=4&amp;tbnid=bef_aG1v-RUH9M:&amp;tbnh=132&amp;tbnw=100&amp;prev=/images?q=ross+perot&amp;gbv=2&amp;svnum=10&amp;hl=e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22 &amp; 23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Political Parties and Electing Leaders</a:t>
            </a:r>
          </a:p>
        </p:txBody>
      </p:sp>
      <p:pic>
        <p:nvPicPr>
          <p:cNvPr id="3076" name="Picture 5" descr="donkeyelephan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1143000"/>
            <a:ext cx="1676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Democrats%2520logo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838200"/>
            <a:ext cx="13033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9" descr="Elephant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72200" y="990600"/>
            <a:ext cx="17526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22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Third Parties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Let’s look at a website of </a:t>
            </a:r>
            <a:r>
              <a:rPr lang="en-US" b="1" u="sng" dirty="0" smtClean="0"/>
              <a:t>political parties </a:t>
            </a:r>
            <a:r>
              <a:rPr lang="en-US" dirty="0" smtClean="0"/>
              <a:t>that exist</a:t>
            </a:r>
          </a:p>
          <a:p>
            <a:pPr eaLnBrk="1" hangingPunct="1"/>
            <a:r>
              <a:rPr lang="en-US" dirty="0" smtClean="0">
                <a:hlinkClick r:id="rId2"/>
              </a:rPr>
              <a:t>http://www.politics1.com/parties.htm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Characteristics of Democrats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idx="1"/>
          </p:nvPr>
        </p:nvSpPr>
        <p:spPr>
          <a:xfrm>
            <a:off x="3200400" y="1828800"/>
            <a:ext cx="54864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More likely to </a:t>
            </a:r>
            <a:r>
              <a:rPr lang="en-US" sz="2300" b="1" u="sng" dirty="0" smtClean="0"/>
              <a:t>support</a:t>
            </a:r>
            <a:r>
              <a:rPr lang="en-US" sz="2300" dirty="0" smtClean="0"/>
              <a:t> tax increases to support programs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More likely to support </a:t>
            </a:r>
            <a:r>
              <a:rPr lang="en-US" sz="2300" b="1" u="sng" dirty="0" smtClean="0"/>
              <a:t>labor unions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Believes the federal government has the responsibility to support the </a:t>
            </a:r>
            <a:r>
              <a:rPr lang="en-US" sz="2300" b="1" u="sng" dirty="0" smtClean="0"/>
              <a:t>poor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Favors more </a:t>
            </a:r>
            <a:r>
              <a:rPr lang="en-US" sz="2300" b="1" u="sng" dirty="0" smtClean="0"/>
              <a:t>government</a:t>
            </a:r>
            <a:r>
              <a:rPr lang="en-US" sz="2300" dirty="0" smtClean="0"/>
              <a:t> regulation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Favors funding to support competitive </a:t>
            </a:r>
            <a:r>
              <a:rPr lang="en-US" sz="2300" b="1" u="sng" dirty="0" smtClean="0"/>
              <a:t>schools</a:t>
            </a:r>
          </a:p>
        </p:txBody>
      </p:sp>
      <p:pic>
        <p:nvPicPr>
          <p:cNvPr id="17410" name="Picture 2" descr="http://t2.gstatic.com/images?q=tbn:ANd9GcQhMiBNhvxxyMu6G-DuZVaVorIOQShONoT5cQlQrpWgivQQOc0j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724400"/>
            <a:ext cx="2514600" cy="1819276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ANd9GcREuzZqu6THsZaTv699-zV0HDQtxgESCX2Ys26Ar0IjMJsRJPq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52600"/>
            <a:ext cx="3357119" cy="2514600"/>
          </a:xfrm>
          <a:prstGeom prst="rect">
            <a:avLst/>
          </a:prstGeom>
          <a:noFill/>
        </p:spPr>
      </p:pic>
      <p:pic>
        <p:nvPicPr>
          <p:cNvPr id="17414" name="Picture 6" descr="http://t2.gstatic.com/images?q=tbn:ANd9GcQSvQHZXIUbv11b739oaiFNCc1qW6T_wmzMfZ4_y6H7WQoPwV22j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4467225"/>
            <a:ext cx="1914525" cy="2390775"/>
          </a:xfrm>
          <a:prstGeom prst="rect">
            <a:avLst/>
          </a:prstGeom>
          <a:noFill/>
        </p:spPr>
      </p:pic>
      <p:sp>
        <p:nvSpPr>
          <p:cNvPr id="17416" name="AutoShape 8" descr="data:image/jpg;base64,/9j/4AAQSkZJRgABAQAAAQABAAD/2wBDAAkGBwgHBgkIBwgKCgkLDRYPDQwMDRsUFRAWIB0iIiAdHx8kKDQsJCYxJx8fLT0tMTU3Ojo6Iys/RD84QzQ5Ojf/2wBDAQoKCg0MDRoPDxo3JR8lNzc3Nzc3Nzc3Nzc3Nzc3Nzc3Nzc3Nzc3Nzc3Nzc3Nzc3Nzc3Nzc3Nzc3Nzc3Nzc3Nzf/wAARCACrAHIDASIAAhEBAxEB/8QAHAAAAQUBAQEAAAAAAAAAAAAABQACAwQGAQcI/8QAOxAAAgEDAgMGAwUHAwUAAAAAAQIDAAQRBSESMUEGEyJRYXEygZEUobHB8AcVIzNCUtElcrI0Q1Oiwv/EABoBAAIDAQEAAAAAAAAAAAAAAAECAwQFAAb/xAAlEQACAgIDAAEEAwEAAAAAAAAAAQIRAyEEEjEiBTJBURMVodH/2gAMAwEAAhEDEQA/AAuvTvFDbGJyjmQFWU7jHWpX7TXcvZqXSppZJXkmPG8p4sxkbDPvVLtBGQlhM7YDswRfPGMmmWulXN7Y3V3bIHS3OJR5DGc1b48V0TY2V3I2v7Pu0WnWlhc2TWXcJFEZZJRJxGU8j86yl5bhrmV9OmaS1ZsxFwQcUItI5ZpVigVmkfYKvM0d08MLYKwIKkggjyqPl411sfjyqRRa3vByP31G0d4Oho1imMyjY1m9S9YDb7UOamoHedTkoaPSsgHiIGfM1BKoYbYobX5O0D7Wd2kBkQg8qKjeqSbyYxyq0jnJBFCQyONsapXYw6HyIq62CaqXq7KfWlh6GfhbVMwMfQ1UtU/hye5ovDEDpUjdd/xoXa/y5Pc0UqsRO6BzAcR96VOb4j70qkODetdoe/tYtJhhtnt4olzIUy6udzg/SiXZbU9Pi7OarYamndQzDheePPG3FsBj0oDY9lNVnhsZ7WHvob1ONJU+FB14vLFVVglImMal44d5GXcAZxn29a2YRj1oypPZa7NyWNrrcU2oXUkUEL8ayRxklsctulb/ALbx25ltrmzePumTeNRhsnfJry5lKEFwQCMjI5iiUepSMTPduXKxhQT5DkKTk47hY+J1JF+8vEtYWkYEgbY5Vm9U1kMFbiKcIOwpt9dy3pLEfww3xH8AP0aH3do17KBFltuXOsuv2W5Tb0irJrM7OPHsDsTvRLT9fdGHeOWGepIrtt2OvZwG4SF86juOyF9FIwiHEB1PKmcIyI05rZsdPa01OMCF1W5G/dnYn/NMuUMb8LAhqwneXukSCO6t2ManY4O3sfOtTpmsrewAXMhliB/mkeOL/d5j1qKUHEmhkt7Lo51Bd8l9xVuSIxtg4PUEHII6EVWugCi+9JD7ieb+IVtt9In+dCoB/DcetErUn91zjpvQ+DHA9F+sSANYeI+9KnMPEfelTgs9J7Pdr9Lh7LXIbT/s9taFYvs8LcTMH2yPnmqPYAaEurXkC3DutyDHBbSx/FHz39ef0rAQRSyROY1Yqi8UhHIAdTUltdzWF1HcwFo5Y91ON+VbSxqnRmGh/aNDENXa7trq3nt3URokLDMXCPhIrL3TvJFbWZjRWTPEwG7ZOd6gY8dycnxOSScee5NWp0FvaPLuHk8K+g/X41W5E2koEkF+QTdzYHdKBwp8Pr6/OtX2Q0oyqJpFPDjdz+ArGsQ8yZ2BIx+FepdniIoVt15KoIqjk0ixi27NBaRxoAOECp5YIpPijUkcjioYZohjMiZHTiFWlcPkqRSR0WGBtS0u3nheOWNXQjcEZryXVLGTs9rbRxHEEnijzyI8j517VdzwRITcSogI5s2M1g+3kFreaY08L5kgzIp4SM45jPtUid6ZDOP5RDpFwlzY92u3AOJF/t6lR6dRTZxmNfegPZ26bvAitgjdT6dKPueKJG4SuTkgnl6VElUx4yuIUtgBpk4z0b8KGWy+F6IR5+yygfDg/hVG3OA9D9jx0UWTxH3pU9j4j70qJxpP2YR6c+oXH26cCVoWQQMvhZNiWJ9McqC61ZXVx2tuIYe6uJJJi6GNhwFOY9hjFD7S6ms5Wmtm4WKNGTjowwRQ+digBQlSORBxW3JNWzLRu+1fZew0+zm1CBGMkrIoQHwxE/Fj3rHa2w4xGDsq/ecVYg124vzpenyySd1AvA4L5EhyCCfYD76H6wTxO+fX9fSs2d99lhfboDwo1xqEUUZ3ztXo8IWLDSg8Cx74zv8ArFec2Uj2l+s4XKqRk+Wdvyr1jRZYZ7fi+JXAz1zUWV7JsEbTM9b3r6vdC1ETwhsNGqKqnhwT1HkPvFaPQzJBciDvHMRAKs643wdj9DRi0sreJCY4Ytzn+WM5qpeP3d1GM4PHgAnc/rFLKarRJGLvYI7TiQB2NrLcshwqID6eX62oTF9uuWks5YXNtPCxBLEhBnAzkZB64ya9AbBl8XMnamT24Klxni5AGmU9AcHZ4Xpoktow52eGRkceRBrYTSCWBJByYA0DvLdYtX1m2XZftBYDyyB/kUTtif3bAG2I2396EvuEx+UH7YA6fMccgfwoTFtxUashnSrnbkD/AMaCxnZqSvSSL2VW5n3pV08zSoDB3t32f/dF4bq2TFlO2cDlG/Vfn0rE3Z8NfQupWUGpWM1pdKGilXB/yPWvBO0Ony6XqM1lPu0bYVv7l6H6VsRydo0zMRd7LdnpdZtXurJyl1bzqcODwsuOlVdZQFJCBjDcvnVvsz2tudL7+O5mzCsBEKBR8Y5VSium1gO8oRZpQQ4QYXjzn76oT7J2yeNPSOWFq9xp91GIAyi3kkVkGXbgVC23kuVPzNaHslcBNNiJbYE1iL2/v9Knga0mkiTPFgdHAKH13U49q0P7P7qO5tzYysFY5CflSZFeybjyp0egpqTBAkZHE33UPuxfNxmIJNluIFsg+wPSmXdh39irQSyQzDmUbByDuDVTS1s++SPU7++ikD7lpBgDPQty60qS8LAei+0TxlbjOMEYOCfqDsags9RkQmORjIyE46nHrUd3Y2d2JLa1lmmd+HvLkyZGAwyBgY3HP0zXdTlg7P6bPcRxKQsfgQbcbnZR8yaLQt0rMBekT9ptWZB8UpXHqEH5ii97D3UUSZ5Kv4UJ0y3kRlu7jdmdpH9XOSfvzRrUdgo8gufpQfpDAKWTBdMul81P/Ggdv4uL3o3ZJ3lhc+iflQWzGWb3pb9JI+kRXc0qey+I+9KgOe381rD/ALQezI1q2NxaqovoR4dv5i/25/CtD2Y1lNZseM8Kzx+GRAevnV68TK+tXr1aM+UHCTjL1HzZMjxl0dSrqcMp2IPka5pdxwSmJiAGGAfI9K9K7f8AZj7WHu7FALoKGZeXej/NeUgFJjxDhwdwRgig2paCm07D14sd7CY7qNuLn3kYGSfPHnS0LTikh+wXDGdGDoWBBz1BHlVi0g722TiDCTPM9BgY/Oi+iWvdXyHIBIwGxjB6fXcVTlJRbhZpw4uTos3UN2usLNF/GRo5h/OjP9Lcs+xotaPaS8LgjB5b7VVl0+C8HE6hZRtxAbiqC6WsTspZ4233RjhqPVi3F+mpaS2QZ4lHyrGdpbw6ndhCzJZ25LcjlyOv0zj3NGbG1WMhsszY5sScVW7QRrHJbcIAyjbD3H+aPmxGu2kZi1Z7u64Y4mS1TA4iMeEHJ+tXL9uPibzOakJIOKgu2/hZoJ27B16oO6Sf9Puwf7f/AJoFpozIw9aKaZIRZTr5p+VDNN/mSCl/Z0fRMfEfelXGYcR96VAYt9mtZbR9Vjm5xseGRfNTXq5uIriFZYXDxuMqw6ivCmfnWi7K6/f2ULIwM1vjwcR/q9DUuPKoKpeF7m8J5mpY1s2PaZ0RI3Y8PrWAvdIsry++1vCA4Hi8mPQkedE7q9mvJjLcOZG6dFUeQHSozuM1Ty8lyl8dF3h/SYY0nl2/8K628aYAHKphGNiux86XD6UlJX1FVuzNhQS0ErbUSiqtwMn/AMg549f19aKIFuYeKIq45jrWd96dDNLaS95bysh6jpVnFyHHTMzlfS4T+WPT/wANHaQMcZUA+YoP2qkUSadKAOBZzCT6Pt/yC1ct9cOMXUYwRjiXb7qp6s0F9LAIzmFGDtkf1DkPrU0s0WtGZj4HIx5la/4U2thkh1z6ioJrRJ07tWKN0zvRN8cRNRGMLL6GqSyzi9M3ZcTBNfKJBaQmCKWNmBPD9dqF6dkTTehovc+EA9RyIqGSFCrTIMSAePH9XrU+PPbqRmcr6Ysce+PxfgFt8R96VNb4j70qsbMktaxoJ0zV5IX8VsfHDk5JB6H23qUEKpx022q52guWu9duCSCkZEaY6Bef/tmqJPIemaqch3NpeHpeEmsMZS9ofCpCDPPAqxHsD51Eu4GKnUAAb1XL2jh3FMA3p5+Kkw22rhkdGDXCB1FcBxT8ZHyrrCcwQPCRv50J4LmPVUeRJXDE+IA8ONscthjfnvvRnbIpw3FSY8nRt0VeRx1mSVtU70PJ2259a6viA8xTCedcjbDEHrUZPWjl4PApxzOKZD4XKny5HrU8yd5Ew68xVWc4CsOa7GijvUVX05y7FGHCScb9KVWe8NKpf5ZFL+twfoGwztNcSSP8UjM59yc/nVh13zQ+28NyR0wKI86EvSXCvjQ6FvOrEgJQFTg551XQb1ZTyPKl8J0R8ewJ55NSIQwqrK3C5DHAYnIHy3qWFsYB50JIZMlIxXYz0NI7jNMGxpAkrbAEdKcpz7HlTchlxXFONjzFEDJT+NQkniqTORTDv8q44sRtyqtKo7xkI2bapUNR3I3DdRXAK2MbHORzxSqwJNhlRSphQFb/APVP7CiINDbXeZ29aIjepGtkGF6JAQKlVtqgUY51MuMUGidMqXzFZoSBkHINSxPvg8x99Qaird1mPY8Q+VV176PDEZxR62hOzTDCtkUmHUVUhmyRnkeRq4DkYqNqiVStCQ7119vF5U3kadnIpQiBrvXPLNMzgU/mM9KIBw2pSDiHnTVbIBp+dq6gWQ8NKpcUqNAtGdsf6vc0TXzoTYf1e5oonwr7VLIr4H8SUU8VH0rq0pOmK44RC5bcYqNCMZByK7dbwMDyxUEOxwOVd+DnKmSKmAwHQ5FWIn2Gah/7p/2mnrzNccvdEpNdU1H0p60jQ1jjvsaeD4cUzy966KKR1iU4GKkU1D1alk0yQjZPmlUGTSpqFs//2Q=="/>
          <p:cNvSpPr>
            <a:spLocks noChangeAspect="1" noChangeArrowheads="1"/>
          </p:cNvSpPr>
          <p:nvPr/>
        </p:nvSpPr>
        <p:spPr bwMode="auto">
          <a:xfrm>
            <a:off x="63500" y="-546100"/>
            <a:ext cx="752475" cy="1123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AutoShape 10" descr="data:image/jpg;base64,/9j/4AAQSkZJRgABAQAAAQABAAD/2wBDAAkGBwgHBgkIBwgKCgkLDRYPDQwMDRsUFRAWIB0iIiAdHx8kKDQsJCYxJx8fLT0tMTU3Ojo6Iys/RD84QzQ5Ojf/2wBDAQoKCg0MDRoPDxo3JR8lNzc3Nzc3Nzc3Nzc3Nzc3Nzc3Nzc3Nzc3Nzc3Nzc3Nzc3Nzc3Nzc3Nzc3Nzc3Nzc3Nzf/wAARCACrAHIDASIAAhEBAxEB/8QAHAAAAQUBAQEAAAAAAAAAAAAABQACAwQGAQcI/8QAOxAAAgEDAgMGAwUHAwUAAAAAAQIDAAQRBSESMUEGEyJRYXEygZEUobHB8AcVIzNCUtElcrI0Q1Oiwv/EABoBAAIDAQEAAAAAAAAAAAAAAAECAwQFAAb/xAAlEQACAgIDAAEEAwEAAAAAAAAAAQIRAyEEEjEiBTJBURMVodH/2gAMAwEAAhEDEQA/AAuvTvFDbGJyjmQFWU7jHWpX7TXcvZqXSppZJXkmPG8p4sxkbDPvVLtBGQlhM7YDswRfPGMmmWulXN7Y3V3bIHS3OJR5DGc1b48V0TY2V3I2v7Pu0WnWlhc2TWXcJFEZZJRJxGU8j86yl5bhrmV9OmaS1ZsxFwQcUItI5ZpVigVmkfYKvM0d08MLYKwIKkggjyqPl411sfjyqRRa3vByP31G0d4Oho1imMyjY1m9S9YDb7UOamoHedTkoaPSsgHiIGfM1BKoYbYobX5O0D7Wd2kBkQg8qKjeqSbyYxyq0jnJBFCQyONsapXYw6HyIq62CaqXq7KfWlh6GfhbVMwMfQ1UtU/hye5ovDEDpUjdd/xoXa/y5Pc0UqsRO6BzAcR96VOb4j70qkODetdoe/tYtJhhtnt4olzIUy6udzg/SiXZbU9Pi7OarYamndQzDheePPG3FsBj0oDY9lNVnhsZ7WHvob1ONJU+FB14vLFVVglImMal44d5GXcAZxn29a2YRj1oypPZa7NyWNrrcU2oXUkUEL8ayRxklsctulb/ALbx25ltrmzePumTeNRhsnfJry5lKEFwQCMjI5iiUepSMTPduXKxhQT5DkKTk47hY+J1JF+8vEtYWkYEgbY5Vm9U1kMFbiKcIOwpt9dy3pLEfww3xH8AP0aH3do17KBFltuXOsuv2W5Tb0irJrM7OPHsDsTvRLT9fdGHeOWGepIrtt2OvZwG4SF86juOyF9FIwiHEB1PKmcIyI05rZsdPa01OMCF1W5G/dnYn/NMuUMb8LAhqwneXukSCO6t2ManY4O3sfOtTpmsrewAXMhliB/mkeOL/d5j1qKUHEmhkt7Lo51Bd8l9xVuSIxtg4PUEHII6EVWugCi+9JD7ieb+IVtt9In+dCoB/DcetErUn91zjpvQ+DHA9F+sSANYeI+9KnMPEfelTgs9J7Pdr9Lh7LXIbT/s9taFYvs8LcTMH2yPnmqPYAaEurXkC3DutyDHBbSx/FHz39ef0rAQRSyROY1Yqi8UhHIAdTUltdzWF1HcwFo5Y91ON+VbSxqnRmGh/aNDENXa7trq3nt3URokLDMXCPhIrL3TvJFbWZjRWTPEwG7ZOd6gY8dycnxOSScee5NWp0FvaPLuHk8K+g/X41W5E2koEkF+QTdzYHdKBwp8Pr6/OtX2Q0oyqJpFPDjdz+ArGsQ8yZ2BIx+FepdniIoVt15KoIqjk0ixi27NBaRxoAOECp5YIpPijUkcjioYZohjMiZHTiFWlcPkqRSR0WGBtS0u3nheOWNXQjcEZryXVLGTs9rbRxHEEnijzyI8j517VdzwRITcSogI5s2M1g+3kFreaY08L5kgzIp4SM45jPtUid6ZDOP5RDpFwlzY92u3AOJF/t6lR6dRTZxmNfegPZ26bvAitgjdT6dKPueKJG4SuTkgnl6VElUx4yuIUtgBpk4z0b8KGWy+F6IR5+yygfDg/hVG3OA9D9jx0UWTxH3pU9j4j70qJxpP2YR6c+oXH26cCVoWQQMvhZNiWJ9McqC61ZXVx2tuIYe6uJJJi6GNhwFOY9hjFD7S6ms5Wmtm4WKNGTjowwRQ+digBQlSORBxW3JNWzLRu+1fZew0+zm1CBGMkrIoQHwxE/Fj3rHa2w4xGDsq/ecVYg124vzpenyySd1AvA4L5EhyCCfYD76H6wTxO+fX9fSs2d99lhfboDwo1xqEUUZ3ztXo8IWLDSg8Cx74zv8ArFec2Uj2l+s4XKqRk+Wdvyr1jRZYZ7fi+JXAz1zUWV7JsEbTM9b3r6vdC1ETwhsNGqKqnhwT1HkPvFaPQzJBciDvHMRAKs643wdj9DRi0sreJCY4Ytzn+WM5qpeP3d1GM4PHgAnc/rFLKarRJGLvYI7TiQB2NrLcshwqID6eX62oTF9uuWks5YXNtPCxBLEhBnAzkZB64ya9AbBl8XMnamT24Klxni5AGmU9AcHZ4Xpoktow52eGRkceRBrYTSCWBJByYA0DvLdYtX1m2XZftBYDyyB/kUTtif3bAG2I2396EvuEx+UH7YA6fMccgfwoTFtxUashnSrnbkD/AMaCxnZqSvSSL2VW5n3pV08zSoDB3t32f/dF4bq2TFlO2cDlG/Vfn0rE3Z8NfQupWUGpWM1pdKGilXB/yPWvBO0Ony6XqM1lPu0bYVv7l6H6VsRydo0zMRd7LdnpdZtXurJyl1bzqcODwsuOlVdZQFJCBjDcvnVvsz2tudL7+O5mzCsBEKBR8Y5VSium1gO8oRZpQQ4QYXjzn76oT7J2yeNPSOWFq9xp91GIAyi3kkVkGXbgVC23kuVPzNaHslcBNNiJbYE1iL2/v9Knga0mkiTPFgdHAKH13U49q0P7P7qO5tzYysFY5CflSZFeybjyp0egpqTBAkZHE33UPuxfNxmIJNluIFsg+wPSmXdh39irQSyQzDmUbByDuDVTS1s++SPU7++ikD7lpBgDPQty60qS8LAei+0TxlbjOMEYOCfqDsags9RkQmORjIyE46nHrUd3Y2d2JLa1lmmd+HvLkyZGAwyBgY3HP0zXdTlg7P6bPcRxKQsfgQbcbnZR8yaLQt0rMBekT9ptWZB8UpXHqEH5ii97D3UUSZ5Kv4UJ0y3kRlu7jdmdpH9XOSfvzRrUdgo8gufpQfpDAKWTBdMul81P/Ggdv4uL3o3ZJ3lhc+iflQWzGWb3pb9JI+kRXc0qey+I+9KgOe381rD/ALQezI1q2NxaqovoR4dv5i/25/CtD2Y1lNZseM8Kzx+GRAevnV68TK+tXr1aM+UHCTjL1HzZMjxl0dSrqcMp2IPka5pdxwSmJiAGGAfI9K9K7f8AZj7WHu7FALoKGZeXej/NeUgFJjxDhwdwRgig2paCm07D14sd7CY7qNuLn3kYGSfPHnS0LTikh+wXDGdGDoWBBz1BHlVi0g722TiDCTPM9BgY/Oi+iWvdXyHIBIwGxjB6fXcVTlJRbhZpw4uTos3UN2usLNF/GRo5h/OjP9Lcs+xotaPaS8LgjB5b7VVl0+C8HE6hZRtxAbiqC6WsTspZ4233RjhqPVi3F+mpaS2QZ4lHyrGdpbw6ndhCzJZ25LcjlyOv0zj3NGbG1WMhsszY5sScVW7QRrHJbcIAyjbD3H+aPmxGu2kZi1Z7u64Y4mS1TA4iMeEHJ+tXL9uPibzOakJIOKgu2/hZoJ27B16oO6Sf9Puwf7f/AJoFpozIw9aKaZIRZTr5p+VDNN/mSCl/Z0fRMfEfelXGYcR96VAYt9mtZbR9Vjm5xseGRfNTXq5uIriFZYXDxuMqw6ivCmfnWi7K6/f2ULIwM1vjwcR/q9DUuPKoKpeF7m8J5mpY1s2PaZ0RI3Y8PrWAvdIsry++1vCA4Hi8mPQkedE7q9mvJjLcOZG6dFUeQHSozuM1Ty8lyl8dF3h/SYY0nl2/8K628aYAHKphGNiux86XD6UlJX1FVuzNhQS0ErbUSiqtwMn/AMg549f19aKIFuYeKIq45jrWd96dDNLaS95bysh6jpVnFyHHTMzlfS4T+WPT/wANHaQMcZUA+YoP2qkUSadKAOBZzCT6Pt/yC1ct9cOMXUYwRjiXb7qp6s0F9LAIzmFGDtkf1DkPrU0s0WtGZj4HIx5la/4U2thkh1z6ioJrRJ07tWKN0zvRN8cRNRGMLL6GqSyzi9M3ZcTBNfKJBaQmCKWNmBPD9dqF6dkTTehovc+EA9RyIqGSFCrTIMSAePH9XrU+PPbqRmcr6Ysce+PxfgFt8R96VNb4j70qsbMktaxoJ0zV5IX8VsfHDk5JB6H23qUEKpx022q52guWu9duCSCkZEaY6Bef/tmqJPIemaqch3NpeHpeEmsMZS9ofCpCDPPAqxHsD51Eu4GKnUAAb1XL2jh3FMA3p5+Kkw22rhkdGDXCB1FcBxT8ZHyrrCcwQPCRv50J4LmPVUeRJXDE+IA8ONscthjfnvvRnbIpw3FSY8nRt0VeRx1mSVtU70PJ2259a6viA8xTCedcjbDEHrUZPWjl4PApxzOKZD4XKny5HrU8yd5Ew68xVWc4CsOa7GijvUVX05y7FGHCScb9KVWe8NKpf5ZFL+twfoGwztNcSSP8UjM59yc/nVh13zQ+28NyR0wKI86EvSXCvjQ6FvOrEgJQFTg551XQb1ZTyPKl8J0R8ewJ55NSIQwqrK3C5DHAYnIHy3qWFsYB50JIZMlIxXYz0NI7jNMGxpAkrbAEdKcpz7HlTchlxXFONjzFEDJT+NQkniqTORTDv8q44sRtyqtKo7xkI2bapUNR3I3DdRXAK2MbHORzxSqwJNhlRSphQFb/APVP7CiINDbXeZ29aIjepGtkGF6JAQKlVtqgUY51MuMUGidMqXzFZoSBkHINSxPvg8x99Qaird1mPY8Q+VV176PDEZxR62hOzTDCtkUmHUVUhmyRnkeRq4DkYqNqiVStCQ7119vF5U3kadnIpQiBrvXPLNMzgU/mM9KIBw2pSDiHnTVbIBp+dq6gWQ8NKpcUqNAtGdsf6vc0TXzoTYf1e5oonwr7VLIr4H8SUU8VH0rq0pOmK44RC5bcYqNCMZByK7dbwMDyxUEOxwOVd+DnKmSKmAwHQ5FWIn2Gah/7p/2mnrzNccvdEpNdU1H0p60jQ1jjvsaeD4cUzy966KKR1iU4GKkU1D1alk0yQjZPmlUGTSpqFs//2Q=="/>
          <p:cNvSpPr>
            <a:spLocks noChangeAspect="1" noChangeArrowheads="1"/>
          </p:cNvSpPr>
          <p:nvPr/>
        </p:nvSpPr>
        <p:spPr bwMode="auto">
          <a:xfrm>
            <a:off x="63500" y="-546100"/>
            <a:ext cx="752475" cy="1123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AutoShape 12" descr="data:image/jpg;base64,/9j/4AAQSkZJRgABAQAAAQABAAD/2wBDAAkGBwgHBgkIBwgKCgkLDRYPDQwMDRsUFRAWIB0iIiAdHx8kKDQsJCYxJx8fLT0tMTU3Ojo6Iys/RD84QzQ5Ojf/2wBDAQoKCg0MDRoPDxo3JR8lNzc3Nzc3Nzc3Nzc3Nzc3Nzc3Nzc3Nzc3Nzc3Nzc3Nzc3Nzc3Nzc3Nzc3Nzc3Nzc3Nzf/wAARCACrAHIDASIAAhEBAxEB/8QAHAAAAQUBAQEAAAAAAAAAAAAABQACAwQGAQcI/8QAOxAAAgEDAgMGAwUHAwUAAAAAAQIDAAQRBSESMUEGEyJRYXEygZEUobHB8AcVIzNCUtElcrI0Q1Oiwv/EABoBAAIDAQEAAAAAAAAAAAAAAAECAwQFAAb/xAAlEQACAgIDAAEEAwEAAAAAAAAAAQIRAyEEEjEiBTJBURMVodH/2gAMAwEAAhEDEQA/AAuvTvFDbGJyjmQFWU7jHWpX7TXcvZqXSppZJXkmPG8p4sxkbDPvVLtBGQlhM7YDswRfPGMmmWulXN7Y3V3bIHS3OJR5DGc1b48V0TY2V3I2v7Pu0WnWlhc2TWXcJFEZZJRJxGU8j86yl5bhrmV9OmaS1ZsxFwQcUItI5ZpVigVmkfYKvM0d08MLYKwIKkggjyqPl411sfjyqRRa3vByP31G0d4Oho1imMyjY1m9S9YDb7UOamoHedTkoaPSsgHiIGfM1BKoYbYobX5O0D7Wd2kBkQg8qKjeqSbyYxyq0jnJBFCQyONsapXYw6HyIq62CaqXq7KfWlh6GfhbVMwMfQ1UtU/hye5ovDEDpUjdd/xoXa/y5Pc0UqsRO6BzAcR96VOb4j70qkODetdoe/tYtJhhtnt4olzIUy6udzg/SiXZbU9Pi7OarYamndQzDheePPG3FsBj0oDY9lNVnhsZ7WHvob1ONJU+FB14vLFVVglImMal44d5GXcAZxn29a2YRj1oypPZa7NyWNrrcU2oXUkUEL8ayRxklsctulb/ALbx25ltrmzePumTeNRhsnfJry5lKEFwQCMjI5iiUepSMTPduXKxhQT5DkKTk47hY+J1JF+8vEtYWkYEgbY5Vm9U1kMFbiKcIOwpt9dy3pLEfww3xH8AP0aH3do17KBFltuXOsuv2W5Tb0irJrM7OPHsDsTvRLT9fdGHeOWGepIrtt2OvZwG4SF86juOyF9FIwiHEB1PKmcIyI05rZsdPa01OMCF1W5G/dnYn/NMuUMb8LAhqwneXukSCO6t2ManY4O3sfOtTpmsrewAXMhliB/mkeOL/d5j1qKUHEmhkt7Lo51Bd8l9xVuSIxtg4PUEHII6EVWugCi+9JD7ieb+IVtt9In+dCoB/DcetErUn91zjpvQ+DHA9F+sSANYeI+9KnMPEfelTgs9J7Pdr9Lh7LXIbT/s9taFYvs8LcTMH2yPnmqPYAaEurXkC3DutyDHBbSx/FHz39ef0rAQRSyROY1Yqi8UhHIAdTUltdzWF1HcwFo5Y91ON+VbSxqnRmGh/aNDENXa7trq3nt3URokLDMXCPhIrL3TvJFbWZjRWTPEwG7ZOd6gY8dycnxOSScee5NWp0FvaPLuHk8K+g/X41W5E2koEkF+QTdzYHdKBwp8Pr6/OtX2Q0oyqJpFPDjdz+ArGsQ8yZ2BIx+FepdniIoVt15KoIqjk0ixi27NBaRxoAOECp5YIpPijUkcjioYZohjMiZHTiFWlcPkqRSR0WGBtS0u3nheOWNXQjcEZryXVLGTs9rbRxHEEnijzyI8j517VdzwRITcSogI5s2M1g+3kFreaY08L5kgzIp4SM45jPtUid6ZDOP5RDpFwlzY92u3AOJF/t6lR6dRTZxmNfegPZ26bvAitgjdT6dKPueKJG4SuTkgnl6VElUx4yuIUtgBpk4z0b8KGWy+F6IR5+yygfDg/hVG3OA9D9jx0UWTxH3pU9j4j70qJxpP2YR6c+oXH26cCVoWQQMvhZNiWJ9McqC61ZXVx2tuIYe6uJJJi6GNhwFOY9hjFD7S6ms5Wmtm4WKNGTjowwRQ+digBQlSORBxW3JNWzLRu+1fZew0+zm1CBGMkrIoQHwxE/Fj3rHa2w4xGDsq/ecVYg124vzpenyySd1AvA4L5EhyCCfYD76H6wTxO+fX9fSs2d99lhfboDwo1xqEUUZ3ztXo8IWLDSg8Cx74zv8ArFec2Uj2l+s4XKqRk+Wdvyr1jRZYZ7fi+JXAz1zUWV7JsEbTM9b3r6vdC1ETwhsNGqKqnhwT1HkPvFaPQzJBciDvHMRAKs643wdj9DRi0sreJCY4Ytzn+WM5qpeP3d1GM4PHgAnc/rFLKarRJGLvYI7TiQB2NrLcshwqID6eX62oTF9uuWks5YXNtPCxBLEhBnAzkZB64ya9AbBl8XMnamT24Klxni5AGmU9AcHZ4Xpoktow52eGRkceRBrYTSCWBJByYA0DvLdYtX1m2XZftBYDyyB/kUTtif3bAG2I2396EvuEx+UH7YA6fMccgfwoTFtxUashnSrnbkD/AMaCxnZqSvSSL2VW5n3pV08zSoDB3t32f/dF4bq2TFlO2cDlG/Vfn0rE3Z8NfQupWUGpWM1pdKGilXB/yPWvBO0Ony6XqM1lPu0bYVv7l6H6VsRydo0zMRd7LdnpdZtXurJyl1bzqcODwsuOlVdZQFJCBjDcvnVvsz2tudL7+O5mzCsBEKBR8Y5VSium1gO8oRZpQQ4QYXjzn76oT7J2yeNPSOWFq9xp91GIAyi3kkVkGXbgVC23kuVPzNaHslcBNNiJbYE1iL2/v9Knga0mkiTPFgdHAKH13U49q0P7P7qO5tzYysFY5CflSZFeybjyp0egpqTBAkZHE33UPuxfNxmIJNluIFsg+wPSmXdh39irQSyQzDmUbByDuDVTS1s++SPU7++ikD7lpBgDPQty60qS8LAei+0TxlbjOMEYOCfqDsags9RkQmORjIyE46nHrUd3Y2d2JLa1lmmd+HvLkyZGAwyBgY3HP0zXdTlg7P6bPcRxKQsfgQbcbnZR8yaLQt0rMBekT9ptWZB8UpXHqEH5ii97D3UUSZ5Kv4UJ0y3kRlu7jdmdpH9XOSfvzRrUdgo8gufpQfpDAKWTBdMul81P/Ggdv4uL3o3ZJ3lhc+iflQWzGWb3pb9JI+kRXc0qey+I+9KgOe381rD/ALQezI1q2NxaqovoR4dv5i/25/CtD2Y1lNZseM8Kzx+GRAevnV68TK+tXr1aM+UHCTjL1HzZMjxl0dSrqcMp2IPka5pdxwSmJiAGGAfI9K9K7f8AZj7WHu7FALoKGZeXej/NeUgFJjxDhwdwRgig2paCm07D14sd7CY7qNuLn3kYGSfPHnS0LTikh+wXDGdGDoWBBz1BHlVi0g722TiDCTPM9BgY/Oi+iWvdXyHIBIwGxjB6fXcVTlJRbhZpw4uTos3UN2usLNF/GRo5h/OjP9Lcs+xotaPaS8LgjB5b7VVl0+C8HE6hZRtxAbiqC6WsTspZ4233RjhqPVi3F+mpaS2QZ4lHyrGdpbw6ndhCzJZ25LcjlyOv0zj3NGbG1WMhsszY5sScVW7QRrHJbcIAyjbD3H+aPmxGu2kZi1Z7u64Y4mS1TA4iMeEHJ+tXL9uPibzOakJIOKgu2/hZoJ27B16oO6Sf9Puwf7f/AJoFpozIw9aKaZIRZTr5p+VDNN/mSCl/Z0fRMfEfelXGYcR96VAYt9mtZbR9Vjm5xseGRfNTXq5uIriFZYXDxuMqw6ivCmfnWi7K6/f2ULIwM1vjwcR/q9DUuPKoKpeF7m8J5mpY1s2PaZ0RI3Y8PrWAvdIsry++1vCA4Hi8mPQkedE7q9mvJjLcOZG6dFUeQHSozuM1Ty8lyl8dF3h/SYY0nl2/8K628aYAHKphGNiux86XD6UlJX1FVuzNhQS0ErbUSiqtwMn/AMg549f19aKIFuYeKIq45jrWd96dDNLaS95bysh6jpVnFyHHTMzlfS4T+WPT/wANHaQMcZUA+YoP2qkUSadKAOBZzCT6Pt/yC1ct9cOMXUYwRjiXb7qp6s0F9LAIzmFGDtkf1DkPrU0s0WtGZj4HIx5la/4U2thkh1z6ioJrRJ07tWKN0zvRN8cRNRGMLL6GqSyzi9M3ZcTBNfKJBaQmCKWNmBPD9dqF6dkTTehovc+EA9RyIqGSFCrTIMSAePH9XrU+PPbqRmcr6Ysce+PxfgFt8R96VNb4j70qsbMktaxoJ0zV5IX8VsfHDk5JB6H23qUEKpx022q52guWu9duCSCkZEaY6Bef/tmqJPIemaqch3NpeHpeEmsMZS9ofCpCDPPAqxHsD51Eu4GKnUAAb1XL2jh3FMA3p5+Kkw22rhkdGDXCB1FcBxT8ZHyrrCcwQPCRv50J4LmPVUeRJXDE+IA8ONscthjfnvvRnbIpw3FSY8nRt0VeRx1mSVtU70PJ2259a6viA8xTCedcjbDEHrUZPWjl4PApxzOKZD4XKny5HrU8yd5Ew68xVWc4CsOa7GijvUVX05y7FGHCScb9KVWe8NKpf5ZFL+twfoGwztNcSSP8UjM59yc/nVh13zQ+28NyR0wKI86EvSXCvjQ6FvOrEgJQFTg551XQb1ZTyPKl8J0R8ewJ55NSIQwqrK3C5DHAYnIHy3qWFsYB50JIZMlIxXYz0NI7jNMGxpAkrbAEdKcpz7HlTchlxXFONjzFEDJT+NQkniqTORTDv8q44sRtyqtKo7xkI2bapUNR3I3DdRXAK2MbHORzxSqwJNhlRSphQFb/APVP7CiINDbXeZ29aIjepGtkGF6JAQKlVtqgUY51MuMUGidMqXzFZoSBkHINSxPvg8x99Qaird1mPY8Q+VV176PDEZxR62hOzTDCtkUmHUVUhmyRnkeRq4DkYqNqiVStCQ7119vF5U3kadnIpQiBrvXPLNMzgU/mM9KIBw2pSDiHnTVbIBp+dq6gWQ8NKpcUqNAtGdsf6vc0TXzoTYf1e5oonwr7VLIr4H8SUU8VH0rq0pOmK44RC5bcYqNCMZByK7dbwMDyxUEOxwOVd+DnKmSKmAwHQ5FWIn2Gah/7p/2mnrzNccvdEpNdU1H0p60jQ1jjvsaeD4cUzy966KKR1iU4GKkU1D1alk0yQjZPmlUGTSpqFs//2Q=="/>
          <p:cNvSpPr>
            <a:spLocks noChangeAspect="1" noChangeArrowheads="1"/>
          </p:cNvSpPr>
          <p:nvPr/>
        </p:nvSpPr>
        <p:spPr bwMode="auto">
          <a:xfrm>
            <a:off x="63500" y="-546100"/>
            <a:ext cx="752475" cy="1123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22" name="Picture 14" descr="http://upload.wikimedia.org/wikipedia/commons/thumb/c/c0/Speaker_Nancy_Pelosi.jpg/220px-Speaker_Nancy_Pelos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0" y="4514850"/>
            <a:ext cx="1562100" cy="2343150"/>
          </a:xfrm>
          <a:prstGeom prst="rect">
            <a:avLst/>
          </a:prstGeom>
          <a:noFill/>
        </p:spPr>
      </p:pic>
      <p:pic>
        <p:nvPicPr>
          <p:cNvPr id="17424" name="Picture 16" descr="http://t3.gstatic.com/images?q=tbn:ANd9GcR8ZRQDJbE8OXhZIG9RV-fHDpEsSj9bN9rE8FTYny2QAM-zOFi-lQ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4457699"/>
            <a:ext cx="1905000" cy="2400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Characteristics of Republicans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4800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Favors less government intervention in the </a:t>
            </a:r>
            <a:r>
              <a:rPr lang="en-US" sz="2000" b="1" u="sng" dirty="0" smtClean="0"/>
              <a:t>economy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Favors tax breaks for high income </a:t>
            </a:r>
            <a:r>
              <a:rPr lang="en-US" sz="2000" b="1" u="sng" dirty="0" smtClean="0"/>
              <a:t>earners </a:t>
            </a:r>
            <a:r>
              <a:rPr lang="en-US" sz="2000" dirty="0" smtClean="0"/>
              <a:t>to encourage business growth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Favors cutting back </a:t>
            </a:r>
            <a:r>
              <a:rPr lang="en-US" sz="2000" b="1" u="sng" dirty="0" smtClean="0"/>
              <a:t>welfare</a:t>
            </a:r>
            <a:r>
              <a:rPr lang="en-US" sz="2000" dirty="0" smtClean="0"/>
              <a:t> benefits in order to encourage people to find work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Favors funding to allow parents to pick schools-</a:t>
            </a:r>
            <a:r>
              <a:rPr lang="en-US" sz="2000" b="1" u="sng" dirty="0" smtClean="0"/>
              <a:t>vouchers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pic>
        <p:nvPicPr>
          <p:cNvPr id="16386" name="Picture 2" descr="http://t1.gstatic.com/images?q=tbn:ANd9GcT_QHWDZvsRxpiV9gjLCLuQn3tHE8Beagwd5NDJTMRgfBibmtf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3962400"/>
            <a:ext cx="1762125" cy="2600326"/>
          </a:xfrm>
          <a:prstGeom prst="rect">
            <a:avLst/>
          </a:prstGeom>
          <a:noFill/>
        </p:spPr>
      </p:pic>
      <p:pic>
        <p:nvPicPr>
          <p:cNvPr id="16388" name="Picture 4" descr="http://t0.gstatic.com/images?q=tbn:ANd9GcTuhC5-IrULG-FOFilioHM3dMVVfUeInby6441uWNJGNxjehC_ayeTxjE8N4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419600"/>
            <a:ext cx="2047875" cy="2228850"/>
          </a:xfrm>
          <a:prstGeom prst="rect">
            <a:avLst/>
          </a:prstGeom>
          <a:noFill/>
        </p:spPr>
      </p:pic>
      <p:pic>
        <p:nvPicPr>
          <p:cNvPr id="16390" name="Picture 6" descr="http://t3.gstatic.com/images?q=tbn:ANd9GcTnhbccRgK8Pr1zDmtNRDopGbCJFCQyXwj8VjO7eGwdEh60bPWrt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1600200"/>
            <a:ext cx="1743075" cy="2133601"/>
          </a:xfrm>
          <a:prstGeom prst="rect">
            <a:avLst/>
          </a:prstGeom>
          <a:noFill/>
        </p:spPr>
      </p:pic>
      <p:pic>
        <p:nvPicPr>
          <p:cNvPr id="16392" name="Picture 8" descr="http://t1.gstatic.com/images?q=tbn:ANd9GcS23gYzc-_7MqiurQsG4YHevOyEbpiA84rRVuderX_xw98_32yaG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0" y="2209800"/>
            <a:ext cx="1676400" cy="1808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Third Parties-some of the issues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sz="270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700" b="1" u="sng" dirty="0" smtClean="0"/>
              <a:t>Anti-gun</a:t>
            </a:r>
            <a:r>
              <a:rPr lang="en-US" sz="2700" dirty="0" smtClean="0"/>
              <a:t> control</a:t>
            </a:r>
          </a:p>
          <a:p>
            <a:pPr eaLnBrk="1" hangingPunct="1"/>
            <a:r>
              <a:rPr lang="en-US" sz="2700" b="1" u="sng" dirty="0" smtClean="0"/>
              <a:t>Environmental</a:t>
            </a:r>
            <a:r>
              <a:rPr lang="en-US" sz="2700" dirty="0" smtClean="0"/>
              <a:t> protection</a:t>
            </a:r>
          </a:p>
          <a:p>
            <a:pPr eaLnBrk="1" hangingPunct="1"/>
            <a:r>
              <a:rPr lang="en-US" sz="2700" dirty="0" smtClean="0"/>
              <a:t>Protecting rights of </a:t>
            </a:r>
            <a:r>
              <a:rPr lang="en-US" sz="2700" b="1" u="sng" dirty="0" smtClean="0"/>
              <a:t>workers</a:t>
            </a:r>
          </a:p>
          <a:p>
            <a:pPr eaLnBrk="1" hangingPunct="1"/>
            <a:r>
              <a:rPr lang="en-US" sz="2700" b="1" u="sng" dirty="0" smtClean="0"/>
              <a:t>Economic</a:t>
            </a:r>
            <a:r>
              <a:rPr lang="en-US" sz="2700" dirty="0" smtClean="0"/>
              <a:t> freedom</a:t>
            </a:r>
          </a:p>
          <a:p>
            <a:pPr eaLnBrk="1" hangingPunct="1"/>
            <a:r>
              <a:rPr lang="en-US" sz="2700" b="1" u="sng" dirty="0" smtClean="0"/>
              <a:t>Campaign</a:t>
            </a:r>
            <a:r>
              <a:rPr lang="en-US" sz="2700" dirty="0" smtClean="0"/>
              <a:t> reform</a:t>
            </a:r>
          </a:p>
        </p:txBody>
      </p:sp>
      <p:pic>
        <p:nvPicPr>
          <p:cNvPr id="16389" name="Picture 8" descr="gree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752600"/>
            <a:ext cx="19653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0" descr="logo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1676400"/>
            <a:ext cx="16764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12" descr="lg%2520LPA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09800" y="2895600"/>
            <a:ext cx="1828800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4" descr="bigbutton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400" y="4114800"/>
            <a:ext cx="1828800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16" descr="lp-logo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743200" y="4419600"/>
            <a:ext cx="19050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Remember the political Spectrum</a:t>
            </a:r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1219200" y="22860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685800" y="26670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LEFT			    MODERATE	                            RIGHT</a:t>
            </a:r>
          </a:p>
        </p:txBody>
      </p:sp>
      <p:sp>
        <p:nvSpPr>
          <p:cNvPr id="17413" name="Text Box 10"/>
          <p:cNvSpPr txBox="1">
            <a:spLocks noChangeArrowheads="1"/>
          </p:cNvSpPr>
          <p:nvPr/>
        </p:nvSpPr>
        <p:spPr bwMode="auto">
          <a:xfrm>
            <a:off x="533400" y="35052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LIBERAL	                      Moderate		 CONSERVATIVE</a:t>
            </a:r>
          </a:p>
        </p:txBody>
      </p:sp>
      <p:sp>
        <p:nvSpPr>
          <p:cNvPr id="17414" name="Text Box 11"/>
          <p:cNvSpPr txBox="1">
            <a:spLocks noChangeArrowheads="1"/>
          </p:cNvSpPr>
          <p:nvPr/>
        </p:nvSpPr>
        <p:spPr bwMode="auto">
          <a:xfrm>
            <a:off x="457200" y="44196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Choosing Candidates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You can always </a:t>
            </a:r>
            <a:r>
              <a:rPr lang="en-US" b="1" u="sng" dirty="0" smtClean="0"/>
              <a:t>nominate</a:t>
            </a:r>
            <a:r>
              <a:rPr lang="en-US" dirty="0" smtClean="0"/>
              <a:t> yourself if you want to.</a:t>
            </a:r>
          </a:p>
          <a:p>
            <a:pPr eaLnBrk="1" hangingPunct="1"/>
            <a:r>
              <a:rPr lang="en-US" dirty="0" smtClean="0"/>
              <a:t>You can </a:t>
            </a:r>
            <a:r>
              <a:rPr lang="en-US" b="1" u="sng" dirty="0" smtClean="0"/>
              <a:t>write-in</a:t>
            </a:r>
            <a:r>
              <a:rPr lang="en-US" dirty="0" smtClean="0"/>
              <a:t> a candidate if they ask you to</a:t>
            </a:r>
          </a:p>
          <a:p>
            <a:pPr eaLnBrk="1" hangingPunct="1"/>
            <a:r>
              <a:rPr lang="en-US" dirty="0" smtClean="0"/>
              <a:t>Most offices are nominated by a group of </a:t>
            </a:r>
            <a:r>
              <a:rPr lang="en-US" b="1" u="sng" dirty="0" smtClean="0"/>
              <a:t>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Some things to go through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There may be a caucus (</a:t>
            </a:r>
            <a:r>
              <a:rPr lang="en-US" sz="2700" b="1" u="sng" dirty="0" smtClean="0"/>
              <a:t>a meeting</a:t>
            </a:r>
            <a:r>
              <a:rPr lang="en-US" sz="2700" dirty="0" smtClean="0"/>
              <a:t>) to nominate a candidate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b="1" u="sng" dirty="0" smtClean="0"/>
              <a:t>Direct</a:t>
            </a:r>
            <a:r>
              <a:rPr lang="en-US" sz="2700" dirty="0" smtClean="0"/>
              <a:t> Primary- is an election where members of a political party nominate someone to represent the part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b="1" u="sng" dirty="0" smtClean="0"/>
              <a:t>Closed</a:t>
            </a:r>
            <a:r>
              <a:rPr lang="en-US" sz="2700" dirty="0" smtClean="0"/>
              <a:t> Primary-you must be a registered party member to vote for a member of that party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b="1" u="sng" dirty="0" smtClean="0"/>
              <a:t>Open </a:t>
            </a:r>
            <a:r>
              <a:rPr lang="en-US" sz="2700" dirty="0" smtClean="0"/>
              <a:t>Primary- you do not need to be a member of a particular party to vote for the candidate</a:t>
            </a:r>
          </a:p>
          <a:p>
            <a:pPr eaLnBrk="1" hangingPunct="1">
              <a:lnSpc>
                <a:spcPct val="90000"/>
              </a:lnSpc>
            </a:pPr>
            <a:endParaRPr 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23</a:t>
            </a:r>
          </a:p>
        </p:txBody>
      </p:sp>
      <p:sp>
        <p:nvSpPr>
          <p:cNvPr id="20483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Voting &amp; Elections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 Elections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Election</a:t>
            </a:r>
            <a:r>
              <a:rPr lang="en-US" dirty="0" smtClean="0"/>
              <a:t> where voters make the final decision</a:t>
            </a:r>
          </a:p>
          <a:p>
            <a:pPr eaLnBrk="1" hangingPunct="1"/>
            <a:r>
              <a:rPr lang="en-US" dirty="0" smtClean="0"/>
              <a:t>Voters select people to represent them in offices from city council to the </a:t>
            </a:r>
            <a:r>
              <a:rPr lang="en-US" b="1" u="sng" dirty="0" smtClean="0"/>
              <a:t>President</a:t>
            </a:r>
            <a:r>
              <a:rPr lang="en-US" dirty="0" smtClean="0"/>
              <a:t> of the United States</a:t>
            </a:r>
          </a:p>
          <a:p>
            <a:pPr eaLnBrk="1" hangingPunct="1"/>
            <a:r>
              <a:rPr lang="en-US" dirty="0" smtClean="0"/>
              <a:t>May also vote on new </a:t>
            </a:r>
            <a:r>
              <a:rPr lang="en-US" b="1" u="sng" dirty="0" smtClean="0"/>
              <a:t>laws</a:t>
            </a:r>
            <a:r>
              <a:rPr lang="en-US" dirty="0" smtClean="0"/>
              <a:t> or ordinances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basics of voting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5486400" cy="40386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Register</a:t>
            </a:r>
          </a:p>
          <a:p>
            <a:pPr lvl="1" eaLnBrk="1" hangingPunct="1"/>
            <a:r>
              <a:rPr lang="en-US" dirty="0" smtClean="0"/>
              <a:t>Must be 18 and a </a:t>
            </a:r>
            <a:r>
              <a:rPr lang="en-US" b="1" u="sng" dirty="0" smtClean="0"/>
              <a:t>citizen</a:t>
            </a:r>
          </a:p>
          <a:p>
            <a:pPr eaLnBrk="1" hangingPunct="1"/>
            <a:r>
              <a:rPr lang="en-US" dirty="0" smtClean="0"/>
              <a:t>Vote at your assigned </a:t>
            </a:r>
            <a:r>
              <a:rPr lang="en-US" b="1" u="sng" dirty="0" smtClean="0"/>
              <a:t>polling</a:t>
            </a:r>
            <a:r>
              <a:rPr lang="en-US" dirty="0" smtClean="0"/>
              <a:t> place</a:t>
            </a:r>
          </a:p>
          <a:p>
            <a:pPr lvl="1" eaLnBrk="1" hangingPunct="1"/>
            <a:r>
              <a:rPr lang="en-US" dirty="0" smtClean="0"/>
              <a:t>Need </a:t>
            </a:r>
            <a:r>
              <a:rPr lang="en-US" b="1" u="sng" dirty="0" smtClean="0"/>
              <a:t>ID</a:t>
            </a:r>
          </a:p>
          <a:p>
            <a:pPr lvl="1" eaLnBrk="1" hangingPunct="1"/>
            <a:r>
              <a:rPr lang="en-US" dirty="0" smtClean="0"/>
              <a:t>Casting a </a:t>
            </a:r>
            <a:r>
              <a:rPr lang="en-US" b="1" u="sng" dirty="0" smtClean="0"/>
              <a:t>vote</a:t>
            </a:r>
            <a:r>
              <a:rPr lang="en-US" dirty="0" smtClean="0"/>
              <a:t> varies </a:t>
            </a:r>
          </a:p>
          <a:p>
            <a:pPr lvl="2" eaLnBrk="1" hangingPunct="1"/>
            <a:r>
              <a:rPr lang="en-US" b="1" u="sng" dirty="0" smtClean="0"/>
              <a:t>Absentee</a:t>
            </a:r>
            <a:r>
              <a:rPr lang="en-US" dirty="0" smtClean="0"/>
              <a:t> ballots</a:t>
            </a:r>
          </a:p>
          <a:p>
            <a:pPr lvl="2" eaLnBrk="1" hangingPunct="1"/>
            <a:r>
              <a:rPr lang="en-US" b="1" u="sng" dirty="0" smtClean="0"/>
              <a:t>Machines</a:t>
            </a:r>
            <a:r>
              <a:rPr lang="en-US" dirty="0" smtClean="0"/>
              <a:t>/Computers</a:t>
            </a:r>
          </a:p>
          <a:p>
            <a:pPr lvl="2" eaLnBrk="1" hangingPunct="1"/>
            <a:r>
              <a:rPr lang="en-US" dirty="0" smtClean="0"/>
              <a:t>Paper Ballots/</a:t>
            </a:r>
            <a:r>
              <a:rPr lang="en-US" b="1" u="sng" dirty="0" smtClean="0"/>
              <a:t>Punch Card</a:t>
            </a:r>
          </a:p>
        </p:txBody>
      </p:sp>
      <p:pic>
        <p:nvPicPr>
          <p:cNvPr id="8194" name="Picture 2" descr="http://t3.gstatic.com/images?q=tbn:ANd9GcR1nbPtmCPJwQxZFElB6cEyIh2KMx4-0Uca-e7plW1ecSaaVTE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505200"/>
            <a:ext cx="3476625" cy="2717768"/>
          </a:xfrm>
          <a:prstGeom prst="rect">
            <a:avLst/>
          </a:prstGeom>
          <a:noFill/>
        </p:spPr>
      </p:pic>
      <p:pic>
        <p:nvPicPr>
          <p:cNvPr id="8196" name="Picture 4" descr="http://t0.gstatic.com/images?q=tbn:ANd9GcQo3YAs7rP9wlIG2SL1eM3V90dXx6-3HC-SSxokPVtCCi5OWBS1k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827049"/>
            <a:ext cx="3028950" cy="2068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parties help the people	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700" dirty="0" smtClean="0"/>
              <a:t>Everybody wants something from </a:t>
            </a:r>
            <a:r>
              <a:rPr lang="en-US" sz="2700" b="1" u="sng" dirty="0" smtClean="0"/>
              <a:t>government</a:t>
            </a:r>
          </a:p>
          <a:p>
            <a:pPr eaLnBrk="1" hangingPunct="1"/>
            <a:r>
              <a:rPr lang="en-US" sz="2700" dirty="0" smtClean="0"/>
              <a:t>You want your rights protected, you want to be treated fairly in business, at school, you want laws passed and </a:t>
            </a:r>
            <a:r>
              <a:rPr lang="en-US" sz="2700" b="1" u="sng" dirty="0" smtClean="0"/>
              <a:t>money</a:t>
            </a:r>
            <a:r>
              <a:rPr lang="en-US" sz="2700" dirty="0" smtClean="0"/>
              <a:t> spent on programs you feel strongly about</a:t>
            </a:r>
          </a:p>
          <a:p>
            <a:pPr eaLnBrk="1" hangingPunct="1"/>
            <a:r>
              <a:rPr lang="en-US" sz="2700" dirty="0" smtClean="0"/>
              <a:t>Political Parties are organizations of people who want to influence government by getting people </a:t>
            </a:r>
            <a:r>
              <a:rPr lang="en-US" sz="2700" b="1" u="sng" dirty="0" smtClean="0"/>
              <a:t>elected</a:t>
            </a:r>
            <a:r>
              <a:rPr lang="en-US" sz="2700" dirty="0" smtClean="0"/>
              <a:t> to office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 Informed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5486400" cy="4038600"/>
          </a:xfrm>
        </p:spPr>
        <p:txBody>
          <a:bodyPr/>
          <a:lstStyle/>
          <a:p>
            <a:pPr eaLnBrk="1" hangingPunct="1"/>
            <a:r>
              <a:rPr lang="en-US" dirty="0" smtClean="0"/>
              <a:t>To vote wisely means to be </a:t>
            </a:r>
            <a:r>
              <a:rPr lang="en-US" b="1" u="sng" dirty="0" smtClean="0"/>
              <a:t>informed</a:t>
            </a:r>
            <a:r>
              <a:rPr lang="en-US" dirty="0" smtClean="0"/>
              <a:t>!!</a:t>
            </a:r>
          </a:p>
          <a:p>
            <a:pPr eaLnBrk="1" hangingPunct="1"/>
            <a:r>
              <a:rPr lang="en-US" dirty="0" smtClean="0"/>
              <a:t>Learn about the </a:t>
            </a:r>
            <a:r>
              <a:rPr lang="en-US" b="1" u="sng" dirty="0" smtClean="0"/>
              <a:t>candidates</a:t>
            </a:r>
            <a:r>
              <a:rPr lang="en-US" dirty="0" smtClean="0"/>
              <a:t> and their platform!</a:t>
            </a:r>
          </a:p>
          <a:p>
            <a:pPr eaLnBrk="1" hangingPunct="1"/>
            <a:r>
              <a:rPr lang="en-US" b="1" u="sng" dirty="0" smtClean="0"/>
              <a:t>Research</a:t>
            </a:r>
            <a:r>
              <a:rPr lang="en-US" dirty="0" smtClean="0"/>
              <a:t>! Read! News!</a:t>
            </a:r>
          </a:p>
          <a:p>
            <a:pPr eaLnBrk="1" hangingPunct="1"/>
            <a:r>
              <a:rPr lang="en-US" dirty="0" smtClean="0"/>
              <a:t>Watch </a:t>
            </a:r>
            <a:r>
              <a:rPr lang="en-US" b="1" u="sng" dirty="0" smtClean="0"/>
              <a:t>debates</a:t>
            </a:r>
          </a:p>
          <a:p>
            <a:pPr eaLnBrk="1" hangingPunct="1"/>
            <a:r>
              <a:rPr lang="en-US" dirty="0" smtClean="0"/>
              <a:t>Learn about </a:t>
            </a:r>
            <a:r>
              <a:rPr lang="en-US" b="1" u="sng" dirty="0" smtClean="0"/>
              <a:t>ballot</a:t>
            </a:r>
            <a:r>
              <a:rPr lang="en-US" dirty="0" smtClean="0"/>
              <a:t> measures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7170" name="Picture 2" descr="http://t1.gstatic.com/images?q=tbn:ANd9GcSro-D2AGHdKveYOjHwohKHgftGYmdlVD9N8lxII7qfESqjWQ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581400"/>
            <a:ext cx="3733801" cy="2325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vote?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Most elections are not determined by one vote or even a </a:t>
            </a:r>
            <a:r>
              <a:rPr lang="en-US" b="1" u="sng" dirty="0" smtClean="0"/>
              <a:t>100</a:t>
            </a:r>
          </a:p>
          <a:p>
            <a:pPr eaLnBrk="1" hangingPunct="1"/>
            <a:r>
              <a:rPr lang="en-US" dirty="0" smtClean="0"/>
              <a:t>However, look at the </a:t>
            </a:r>
            <a:r>
              <a:rPr lang="en-US" b="1" u="sng" dirty="0" smtClean="0"/>
              <a:t>2000</a:t>
            </a:r>
            <a:r>
              <a:rPr lang="en-US" dirty="0" smtClean="0"/>
              <a:t> election.  It was decided by about 500 votes in Florida</a:t>
            </a:r>
          </a:p>
          <a:p>
            <a:pPr eaLnBrk="1" hangingPunct="1"/>
            <a:r>
              <a:rPr lang="en-US" b="1" i="1" u="sng" dirty="0" smtClean="0"/>
              <a:t>Bush v. Gore </a:t>
            </a:r>
            <a:r>
              <a:rPr lang="en-US" i="1" dirty="0" smtClean="0"/>
              <a:t>(2000)</a:t>
            </a:r>
          </a:p>
        </p:txBody>
      </p:sp>
      <p:pic>
        <p:nvPicPr>
          <p:cNvPr id="24580" name="Picture 5" descr="051031_Gor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4495800"/>
            <a:ext cx="17240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7" descr="060717_GW_bushEX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800600"/>
            <a:ext cx="13525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How do candidates influence the way you vote?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Messages from candidate-</a:t>
            </a:r>
            <a:r>
              <a:rPr lang="en-US" b="1" u="sng" dirty="0" smtClean="0"/>
              <a:t>bumper stickers</a:t>
            </a:r>
            <a:r>
              <a:rPr lang="en-US" dirty="0" smtClean="0"/>
              <a:t>, direct mail, internet</a:t>
            </a:r>
          </a:p>
          <a:p>
            <a:pPr eaLnBrk="1" hangingPunct="1"/>
            <a:r>
              <a:rPr lang="en-US" dirty="0" smtClean="0"/>
              <a:t>Advertisements in the </a:t>
            </a:r>
            <a:r>
              <a:rPr lang="en-US" b="1" u="sng" dirty="0" smtClean="0"/>
              <a:t>media</a:t>
            </a:r>
          </a:p>
          <a:p>
            <a:pPr eaLnBrk="1" hangingPunct="1"/>
            <a:r>
              <a:rPr lang="en-US" b="1" u="sng" dirty="0" smtClean="0"/>
              <a:t>Interest</a:t>
            </a:r>
            <a:r>
              <a:rPr lang="en-US" dirty="0" smtClean="0"/>
              <a:t> groups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5604" name="Picture 5" descr="BD320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4114800"/>
            <a:ext cx="22860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7" descr="bumperstickers_small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4114800"/>
            <a:ext cx="2438400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bigfriends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9000" y="40386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11" descr="HPDiA_bumperSticker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00600" y="5410200"/>
            <a:ext cx="3352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Recognize propaganda techniques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message meant to influence people’s ideas, </a:t>
            </a:r>
            <a:r>
              <a:rPr lang="en-US" b="1" u="sng" dirty="0" smtClean="0"/>
              <a:t>opinions</a:t>
            </a:r>
            <a:r>
              <a:rPr lang="en-US" dirty="0" smtClean="0"/>
              <a:t>, or actions</a:t>
            </a:r>
          </a:p>
          <a:p>
            <a:pPr eaLnBrk="1" hangingPunct="1"/>
            <a:r>
              <a:rPr lang="en-US" dirty="0" smtClean="0"/>
              <a:t>One side of the </a:t>
            </a:r>
            <a:r>
              <a:rPr lang="en-US" b="1" u="sng" dirty="0" smtClean="0"/>
              <a:t>story</a:t>
            </a:r>
          </a:p>
          <a:p>
            <a:pPr eaLnBrk="1" hangingPunct="1"/>
            <a:r>
              <a:rPr lang="en-US" dirty="0" smtClean="0"/>
              <a:t>Can </a:t>
            </a:r>
            <a:r>
              <a:rPr lang="en-US" b="1" u="sng" dirty="0" smtClean="0"/>
              <a:t>distort</a:t>
            </a:r>
            <a:r>
              <a:rPr lang="en-US" dirty="0" smtClean="0"/>
              <a:t> the truth</a:t>
            </a:r>
          </a:p>
          <a:p>
            <a:pPr eaLnBrk="1" hangingPunct="1"/>
            <a:r>
              <a:rPr lang="en-US" dirty="0" smtClean="0"/>
              <a:t>Appeals to your </a:t>
            </a:r>
            <a:r>
              <a:rPr lang="en-US" b="1" u="sng" dirty="0" smtClean="0"/>
              <a:t>feelings</a:t>
            </a:r>
          </a:p>
        </p:txBody>
      </p:sp>
      <p:pic>
        <p:nvPicPr>
          <p:cNvPr id="5" name="Content Placeholder 4" descr="usa0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95800" y="1939239"/>
            <a:ext cx="4191000" cy="40904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Propaganda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Glittering</a:t>
            </a:r>
            <a:r>
              <a:rPr lang="en-US" dirty="0" smtClean="0"/>
              <a:t> Generalities</a:t>
            </a:r>
          </a:p>
          <a:p>
            <a:r>
              <a:rPr lang="en-US" dirty="0" smtClean="0"/>
              <a:t>Card </a:t>
            </a:r>
            <a:r>
              <a:rPr lang="en-US" b="1" u="sng" dirty="0" smtClean="0"/>
              <a:t>Stacking</a:t>
            </a:r>
          </a:p>
          <a:p>
            <a:r>
              <a:rPr lang="en-US" b="1" u="sng" dirty="0" smtClean="0"/>
              <a:t>Plain</a:t>
            </a:r>
            <a:r>
              <a:rPr lang="en-US" dirty="0" smtClean="0"/>
              <a:t> Folks</a:t>
            </a:r>
          </a:p>
          <a:p>
            <a:r>
              <a:rPr lang="en-US" b="1" u="sng" dirty="0" smtClean="0"/>
              <a:t>Name</a:t>
            </a:r>
            <a:r>
              <a:rPr lang="en-US" dirty="0" smtClean="0"/>
              <a:t> Calling</a:t>
            </a:r>
          </a:p>
          <a:p>
            <a:r>
              <a:rPr lang="en-US" b="1" u="sng" dirty="0" smtClean="0"/>
              <a:t>Bandwagon</a:t>
            </a:r>
          </a:p>
          <a:p>
            <a:r>
              <a:rPr lang="en-US" b="1" u="sng" dirty="0" smtClean="0"/>
              <a:t>Transfer</a:t>
            </a:r>
            <a:endParaRPr lang="en-US" b="1" u="sng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27651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Election</a:t>
            </a:r>
            <a:r>
              <a:rPr lang="en-US" dirty="0" smtClean="0"/>
              <a:t> news is supposed to be unbiased, but….</a:t>
            </a:r>
          </a:p>
          <a:p>
            <a:pPr eaLnBrk="1" hangingPunct="1"/>
            <a:r>
              <a:rPr lang="en-US" dirty="0" smtClean="0"/>
              <a:t>Reporters, news directors, etc. have </a:t>
            </a:r>
            <a:r>
              <a:rPr lang="en-US" b="1" u="sng" dirty="0" smtClean="0"/>
              <a:t>opinions</a:t>
            </a:r>
          </a:p>
          <a:p>
            <a:pPr eaLnBrk="1" hangingPunct="1"/>
            <a:r>
              <a:rPr lang="en-US" dirty="0" smtClean="0"/>
              <a:t>Common example: </a:t>
            </a:r>
            <a:r>
              <a:rPr lang="en-US" b="1" u="sng" dirty="0" smtClean="0"/>
              <a:t>Fox News</a:t>
            </a:r>
            <a:r>
              <a:rPr lang="en-US" dirty="0" smtClean="0"/>
              <a:t> v. CNN</a:t>
            </a:r>
          </a:p>
        </p:txBody>
      </p:sp>
      <p:sp>
        <p:nvSpPr>
          <p:cNvPr id="27652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Opinion polls are reported by the </a:t>
            </a:r>
            <a:r>
              <a:rPr lang="en-US" b="1" u="sng" dirty="0" smtClean="0"/>
              <a:t>media</a:t>
            </a:r>
          </a:p>
          <a:p>
            <a:pPr eaLnBrk="1" hangingPunct="1"/>
            <a:r>
              <a:rPr lang="en-US" dirty="0" smtClean="0"/>
              <a:t>Not all opinion polls are random, so be  </a:t>
            </a:r>
            <a:r>
              <a:rPr lang="en-US" b="1" u="sng" dirty="0" smtClean="0"/>
              <a:t>cautious</a:t>
            </a:r>
            <a:r>
              <a:rPr lang="en-US" dirty="0" smtClean="0"/>
              <a:t> with the information!</a:t>
            </a:r>
          </a:p>
        </p:txBody>
      </p:sp>
      <p:pic>
        <p:nvPicPr>
          <p:cNvPr id="5" name="Picture 4" descr="medi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81000"/>
            <a:ext cx="7086600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It’s time for some campaigning!</a:t>
            </a:r>
          </a:p>
        </p:txBody>
      </p:sp>
      <p:pic>
        <p:nvPicPr>
          <p:cNvPr id="5" name="Content Placeholder 4" descr="JibJab[4]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84444" y="1981200"/>
            <a:ext cx="4087556" cy="3733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Organization</a:t>
            </a:r>
            <a:r>
              <a:rPr lang="en-US" dirty="0" smtClean="0"/>
              <a:t>-get a good campaign manager</a:t>
            </a:r>
          </a:p>
          <a:p>
            <a:pPr eaLnBrk="1" hangingPunct="1"/>
            <a:r>
              <a:rPr lang="en-US" dirty="0" smtClean="0"/>
              <a:t>What does the public think about </a:t>
            </a:r>
            <a:r>
              <a:rPr lang="en-US" b="1" u="sng" dirty="0" smtClean="0"/>
              <a:t>issues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/>
              <a:t>Media, media, media-</a:t>
            </a:r>
            <a:r>
              <a:rPr lang="en-US" b="1" u="sng" dirty="0" smtClean="0"/>
              <a:t>press secretaries </a:t>
            </a:r>
            <a:r>
              <a:rPr lang="en-US" dirty="0" smtClean="0"/>
              <a:t>make the candidate look good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are some factors for winning?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best person for the </a:t>
            </a:r>
            <a:r>
              <a:rPr lang="en-US" b="1" u="sng" dirty="0" smtClean="0"/>
              <a:t>job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/>
              <a:t>Do they look good on </a:t>
            </a:r>
            <a:r>
              <a:rPr lang="en-US" b="1" u="sng" dirty="0" err="1" smtClean="0"/>
              <a:t>tv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/>
              <a:t>Are they a good </a:t>
            </a:r>
            <a:r>
              <a:rPr lang="en-US" b="1" u="sng" dirty="0" smtClean="0"/>
              <a:t>speaker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/>
              <a:t>Do they have </a:t>
            </a:r>
            <a:r>
              <a:rPr lang="en-US" b="1" u="sng" dirty="0" smtClean="0"/>
              <a:t>experience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/>
              <a:t>Are they the </a:t>
            </a:r>
            <a:r>
              <a:rPr lang="en-US" b="1" u="sng" dirty="0" smtClean="0"/>
              <a:t>incumbent</a:t>
            </a:r>
            <a:r>
              <a:rPr lang="en-US" dirty="0" smtClean="0"/>
              <a:t>?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9700" name="Picture 5" descr="bush460ne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1482725"/>
            <a:ext cx="17526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7" descr="hillary_clinton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2819400"/>
            <a:ext cx="12096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9" descr="barack_obama_time_cover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4724400"/>
            <a:ext cx="1066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11" descr="410w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57400" y="4800600"/>
            <a:ext cx="1752600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13" descr="kerryaa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038600" y="4724400"/>
            <a:ext cx="9239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5" name="Picture 15" descr="nader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181600" y="4953000"/>
            <a:ext cx="12096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6" name="Picture 17" descr="perot2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629400" y="4724400"/>
            <a:ext cx="10668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7" name="Picture 19" descr="mitt-romney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467600" y="3276600"/>
            <a:ext cx="11144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Setting Goals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700" dirty="0" smtClean="0"/>
              <a:t>Political parties establish </a:t>
            </a:r>
            <a:r>
              <a:rPr lang="en-US" sz="2700" b="1" u="sng" dirty="0" smtClean="0"/>
              <a:t>platforms</a:t>
            </a:r>
            <a:r>
              <a:rPr lang="en-US" sz="2700" dirty="0" smtClean="0"/>
              <a:t> or planks</a:t>
            </a:r>
          </a:p>
          <a:p>
            <a:pPr eaLnBrk="1" hangingPunct="1"/>
            <a:r>
              <a:rPr lang="en-US" sz="2700" dirty="0" smtClean="0"/>
              <a:t>These platforms are  their </a:t>
            </a:r>
            <a:r>
              <a:rPr lang="en-US" sz="2700" b="1" u="sng" dirty="0" smtClean="0"/>
              <a:t>position</a:t>
            </a:r>
            <a:r>
              <a:rPr lang="en-US" sz="2700" dirty="0" smtClean="0"/>
              <a:t> or stand on a topic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700" dirty="0" smtClean="0">
                <a:hlinkClick r:id="rId2"/>
              </a:rPr>
              <a:t>www.gop.com</a:t>
            </a:r>
            <a:endParaRPr lang="en-US" sz="2700" dirty="0" smtClean="0"/>
          </a:p>
          <a:p>
            <a:pPr eaLnBrk="1" hangingPunct="1"/>
            <a:r>
              <a:rPr lang="en-US" sz="2700" dirty="0" smtClean="0">
                <a:hlinkClick r:id="rId3"/>
              </a:rPr>
              <a:t>http://www.democrats.org/a/party/stand.html</a:t>
            </a:r>
            <a:endParaRPr lang="en-US" sz="2700" dirty="0" smtClean="0"/>
          </a:p>
          <a:p>
            <a:pPr eaLnBrk="1" hangingPunct="1"/>
            <a:endParaRPr lang="en-US" sz="2700" dirty="0" smtClean="0"/>
          </a:p>
        </p:txBody>
      </p:sp>
      <p:pic>
        <p:nvPicPr>
          <p:cNvPr id="5125" name="Picture 8" descr="democrats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3429000"/>
            <a:ext cx="2895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 build="p"/>
      <p:bldP spid="5427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political parties help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idx="1"/>
          </p:nvPr>
        </p:nvSpPr>
        <p:spPr>
          <a:xfrm>
            <a:off x="4267200" y="1828800"/>
            <a:ext cx="4419600" cy="4038600"/>
          </a:xfrm>
        </p:spPr>
        <p:txBody>
          <a:bodyPr/>
          <a:lstStyle/>
          <a:p>
            <a:pPr eaLnBrk="1" hangingPunct="1"/>
            <a:r>
              <a:rPr lang="en-US" sz="2700" dirty="0" smtClean="0"/>
              <a:t>They may be a </a:t>
            </a:r>
            <a:r>
              <a:rPr lang="en-US" sz="2700" b="1" u="sng" dirty="0" smtClean="0"/>
              <a:t>watchdog</a:t>
            </a:r>
            <a:r>
              <a:rPr lang="en-US" sz="2700" dirty="0" smtClean="0"/>
              <a:t> on the other group</a:t>
            </a:r>
          </a:p>
          <a:p>
            <a:pPr eaLnBrk="1" hangingPunct="1"/>
            <a:r>
              <a:rPr lang="en-US" sz="2700" dirty="0" smtClean="0"/>
              <a:t>They are the citizens’ voice in </a:t>
            </a:r>
            <a:r>
              <a:rPr lang="en-US" sz="2700" b="1" u="sng" dirty="0" smtClean="0"/>
              <a:t>government</a:t>
            </a:r>
          </a:p>
          <a:p>
            <a:pPr eaLnBrk="1" hangingPunct="1"/>
            <a:r>
              <a:rPr lang="en-US" sz="2700" dirty="0" smtClean="0"/>
              <a:t>Inform citizens of </a:t>
            </a:r>
            <a:r>
              <a:rPr lang="en-US" sz="2700" b="1" u="sng" dirty="0" smtClean="0"/>
              <a:t>facts</a:t>
            </a:r>
          </a:p>
        </p:txBody>
      </p:sp>
      <p:pic>
        <p:nvPicPr>
          <p:cNvPr id="25602" name="Picture 2" descr="http://t3.gstatic.com/images?q=tbn:ANd9GcRzYaAIOr9eLaLdU0MEzJx6jr4Bdg9AN9cf_82HmArSey72aHM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2057400" cy="2793857"/>
          </a:xfrm>
          <a:prstGeom prst="rect">
            <a:avLst/>
          </a:prstGeom>
          <a:noFill/>
        </p:spPr>
      </p:pic>
      <p:pic>
        <p:nvPicPr>
          <p:cNvPr id="25604" name="Picture 4" descr="http://t2.gstatic.com/images?q=tbn:ANd9GcTuAty8tBoZsFg1mDmzTWur2zPKOPL2zKBykL-Mz9uM7_H2pjD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132420"/>
            <a:ext cx="2057400" cy="2533175"/>
          </a:xfrm>
          <a:prstGeom prst="rect">
            <a:avLst/>
          </a:prstGeom>
          <a:noFill/>
        </p:spPr>
      </p:pic>
      <p:pic>
        <p:nvPicPr>
          <p:cNvPr id="25606" name="Picture 6" descr="http://t0.gstatic.com/images?q=tbn:ANd9GcSol2Hk0wjLea0tx4TOniZB6jpOWWxJ9h3ORiDkICSCk8qwT1FWs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419600"/>
            <a:ext cx="1990725" cy="2295526"/>
          </a:xfrm>
          <a:prstGeom prst="rect">
            <a:avLst/>
          </a:prstGeom>
          <a:noFill/>
        </p:spPr>
      </p:pic>
      <p:pic>
        <p:nvPicPr>
          <p:cNvPr id="25608" name="Picture 8" descr="http://t2.gstatic.com/images?q=tbn:ANd9GcSlUlOqZ-NTAO5wKOLdShoSZfELoXeuIx46cYrOzIPeTyhU0cfsW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1752600"/>
            <a:ext cx="2009775" cy="2276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Our Two Party System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Political Parties are </a:t>
            </a:r>
            <a:r>
              <a:rPr lang="en-US" b="1" u="sng" dirty="0" smtClean="0"/>
              <a:t>NOT</a:t>
            </a:r>
            <a:r>
              <a:rPr lang="en-US" dirty="0" smtClean="0"/>
              <a:t> mentioned in the Constitution</a:t>
            </a:r>
          </a:p>
          <a:p>
            <a:pPr eaLnBrk="1" hangingPunct="1"/>
            <a:r>
              <a:rPr lang="en-US" b="1" u="sng" dirty="0" smtClean="0"/>
              <a:t>George Washington </a:t>
            </a:r>
            <a:r>
              <a:rPr lang="en-US" dirty="0" smtClean="0"/>
              <a:t>feared the conflict between parties would destroy the new democracy</a:t>
            </a:r>
          </a:p>
          <a:p>
            <a:pPr eaLnBrk="1" hangingPunct="1"/>
            <a:r>
              <a:rPr lang="en-US" dirty="0" smtClean="0"/>
              <a:t>Early parties were the </a:t>
            </a:r>
            <a:r>
              <a:rPr lang="en-US" b="1" u="sng" dirty="0" smtClean="0"/>
              <a:t>Federalists</a:t>
            </a:r>
            <a:r>
              <a:rPr lang="en-US" dirty="0" smtClean="0"/>
              <a:t>, Anti-Federalists, Whigs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There used to be a </a:t>
            </a:r>
            <a:r>
              <a:rPr lang="en-US" sz="4000" b="1" i="1" dirty="0" smtClean="0"/>
              <a:t>Democratic-Republican Party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5867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300" dirty="0" smtClean="0"/>
              <a:t>They were led by </a:t>
            </a:r>
            <a:r>
              <a:rPr lang="en-US" sz="2300" b="1" u="sng" dirty="0" smtClean="0"/>
              <a:t>Thomas Jefferson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dirty="0" smtClean="0"/>
              <a:t>Opposed a strong </a:t>
            </a:r>
            <a:r>
              <a:rPr lang="en-US" sz="2300" b="1" u="sng" dirty="0" smtClean="0"/>
              <a:t>national</a:t>
            </a:r>
            <a:r>
              <a:rPr lang="en-US" sz="2300" dirty="0" smtClean="0"/>
              <a:t> government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dirty="0" smtClean="0"/>
              <a:t>Supported power of the individual </a:t>
            </a:r>
            <a:r>
              <a:rPr lang="en-US" sz="2300" b="1" u="sng" dirty="0" smtClean="0"/>
              <a:t>states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b="1" u="sng" dirty="0" smtClean="0"/>
              <a:t>Farmers</a:t>
            </a:r>
            <a:r>
              <a:rPr lang="en-US" sz="2300" dirty="0" smtClean="0"/>
              <a:t> and Frontier Settlers supported this party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dirty="0" smtClean="0"/>
              <a:t>Later became known as the </a:t>
            </a:r>
            <a:r>
              <a:rPr lang="en-US" sz="2300" b="1" u="sng" dirty="0" smtClean="0"/>
              <a:t>Democratic</a:t>
            </a:r>
            <a:r>
              <a:rPr lang="en-US" sz="2300" dirty="0" smtClean="0"/>
              <a:t> Party</a:t>
            </a:r>
          </a:p>
        </p:txBody>
      </p:sp>
      <p:pic>
        <p:nvPicPr>
          <p:cNvPr id="23554" name="Picture 2" descr="http://t0.gstatic.com/images?q=tbn:ANd9GcRghu05eMw5MWOqiWx4F1kPmLM-rBl-eK5nsV6RLmVl7SxRJd4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143000"/>
            <a:ext cx="2143125" cy="2143125"/>
          </a:xfrm>
          <a:prstGeom prst="rect">
            <a:avLst/>
          </a:prstGeom>
          <a:noFill/>
        </p:spPr>
      </p:pic>
      <p:pic>
        <p:nvPicPr>
          <p:cNvPr id="23556" name="Picture 4" descr="http://sc94.ameslab.gov/TOUR/tjefferso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505200"/>
            <a:ext cx="23622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Our current two-party system began in 1854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idx="1"/>
          </p:nvPr>
        </p:nvSpPr>
        <p:spPr>
          <a:xfrm>
            <a:off x="3657600" y="1828800"/>
            <a:ext cx="50292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300" b="1" u="sng" dirty="0" smtClean="0"/>
              <a:t>1854</a:t>
            </a:r>
            <a:r>
              <a:rPr lang="en-US" sz="2300" dirty="0" smtClean="0"/>
              <a:t> –the Republican Party was formed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Replaced the </a:t>
            </a:r>
            <a:r>
              <a:rPr lang="en-US" sz="2300" b="1" u="sng" dirty="0" smtClean="0"/>
              <a:t>Whigs</a:t>
            </a:r>
            <a:r>
              <a:rPr lang="en-US" sz="2300" dirty="0" smtClean="0"/>
              <a:t> as a  major party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Formed by groups who opposed </a:t>
            </a:r>
            <a:r>
              <a:rPr lang="en-US" sz="2300" b="1" u="sng" dirty="0" smtClean="0"/>
              <a:t>slavery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Supported business interests and in the beginning was made up of people in the </a:t>
            </a:r>
            <a:r>
              <a:rPr lang="en-US" sz="2300" b="1" u="sng" dirty="0" smtClean="0"/>
              <a:t>North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b="1" u="sng" dirty="0" smtClean="0"/>
              <a:t>Lincoln</a:t>
            </a:r>
            <a:r>
              <a:rPr lang="en-US" sz="2300" dirty="0" smtClean="0"/>
              <a:t> was the 1</a:t>
            </a:r>
            <a:r>
              <a:rPr lang="en-US" sz="2300" baseline="30000" dirty="0" smtClean="0"/>
              <a:t>st</a:t>
            </a:r>
            <a:r>
              <a:rPr lang="en-US" sz="2300" dirty="0" smtClean="0"/>
              <a:t> Rep. Pres</a:t>
            </a:r>
          </a:p>
        </p:txBody>
      </p:sp>
      <p:pic>
        <p:nvPicPr>
          <p:cNvPr id="22530" name="Picture 2" descr="http://www.natcom.org/uploadedImages/CommunicationCurrents_Articles/Volume_5/Illustration%20-%20Republican%20Elephant%20Democrat%20Donke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057400"/>
            <a:ext cx="3429000" cy="1572471"/>
          </a:xfrm>
          <a:prstGeom prst="rect">
            <a:avLst/>
          </a:prstGeom>
          <a:noFill/>
        </p:spPr>
      </p:pic>
      <p:pic>
        <p:nvPicPr>
          <p:cNvPr id="22532" name="Picture 4" descr="http://t0.gstatic.com/images?q=tbn:ANd9GcRkxUFeWy3xs2kiTp3YCmO1bXGCrUsmhdIbM2MDpzhPFtnrbaw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038600"/>
            <a:ext cx="2600325" cy="2600325"/>
          </a:xfrm>
          <a:prstGeom prst="rect">
            <a:avLst/>
          </a:prstGeom>
          <a:noFill/>
        </p:spPr>
      </p:pic>
      <p:pic>
        <p:nvPicPr>
          <p:cNvPr id="6" name="Picture 2" descr="http://t3.gstatic.com/images?q=tbn:ANd9GcQV5dF2HVhknLvHaile2n7AUQq51qkqZZIal-rd7OsbtLnnl7x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4953000"/>
            <a:ext cx="1652054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Power Continues to shift between the two parties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sz="270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700" dirty="0" smtClean="0"/>
              <a:t>Most presidential elections have been dominated by one of the 2 main </a:t>
            </a:r>
            <a:r>
              <a:rPr lang="en-US" sz="2700" b="1" u="sng" dirty="0" smtClean="0"/>
              <a:t>parties</a:t>
            </a:r>
          </a:p>
          <a:p>
            <a:pPr eaLnBrk="1" hangingPunct="1"/>
            <a:r>
              <a:rPr lang="en-US" sz="2700" b="1" u="sng" dirty="0" smtClean="0"/>
              <a:t>Third</a:t>
            </a:r>
            <a:r>
              <a:rPr lang="en-US" sz="2700" dirty="0" smtClean="0"/>
              <a:t> Parties do exist</a:t>
            </a:r>
          </a:p>
          <a:p>
            <a:pPr eaLnBrk="1" hangingPunct="1"/>
            <a:r>
              <a:rPr lang="en-US" sz="2700" dirty="0" smtClean="0"/>
              <a:t>Third party candidates rarely win </a:t>
            </a:r>
            <a:r>
              <a:rPr lang="en-US" sz="2700" b="1" u="sng" dirty="0" smtClean="0"/>
              <a:t>elections</a:t>
            </a:r>
          </a:p>
        </p:txBody>
      </p:sp>
      <p:pic>
        <p:nvPicPr>
          <p:cNvPr id="11269" name="Picture 8" descr="3rd_par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905000"/>
            <a:ext cx="30480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0" descr="1101920525_40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3276600"/>
            <a:ext cx="1703388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2" descr="nader_ralph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43200" y="3429000"/>
            <a:ext cx="16827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http://t0.gstatic.com/images?q=tbn:ANd9GcRyMGANTEpWlYC06znJoM16_LfD_IYRpCIF9r_2ZNV2nsDdKIGQ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91200" y="5029200"/>
            <a:ext cx="2228850" cy="1304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 why do 3</a:t>
            </a:r>
            <a:r>
              <a:rPr lang="en-US" baseline="30000" dirty="0" smtClean="0"/>
              <a:t>rd</a:t>
            </a:r>
            <a:r>
              <a:rPr lang="en-US" dirty="0" smtClean="0"/>
              <a:t> parties exist?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Sometimes are formed to back a </a:t>
            </a:r>
            <a:r>
              <a:rPr lang="en-US" b="1" u="sng" dirty="0" smtClean="0"/>
              <a:t>candidate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They can draw </a:t>
            </a:r>
            <a:r>
              <a:rPr lang="en-US" b="1" u="sng" dirty="0" smtClean="0"/>
              <a:t>votes</a:t>
            </a:r>
            <a:r>
              <a:rPr lang="en-US" dirty="0" smtClean="0"/>
              <a:t> away from one of the two main parties and influence the outcome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They can </a:t>
            </a:r>
            <a:r>
              <a:rPr lang="en-US" b="1" u="sng" dirty="0" smtClean="0"/>
              <a:t>split</a:t>
            </a:r>
            <a:r>
              <a:rPr lang="en-US" dirty="0" smtClean="0"/>
              <a:t> the votes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 the 2000 election, Green Party candidate, </a:t>
            </a:r>
            <a:r>
              <a:rPr lang="en-US" b="1" u="sng" dirty="0" smtClean="0"/>
              <a:t>Ralph Nader </a:t>
            </a:r>
            <a:r>
              <a:rPr lang="en-US" dirty="0" smtClean="0"/>
              <a:t>won votes that might have gone to Al Gore, so George Bush won the 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fined design template">
  <a:themeElements>
    <a:clrScheme name="Refined design template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 design templa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design template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design template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design template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design template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design template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design template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design template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 design template</Template>
  <TotalTime>754</TotalTime>
  <Words>868</Words>
  <Application>Microsoft Office PowerPoint</Application>
  <PresentationFormat>On-screen Show (4:3)</PresentationFormat>
  <Paragraphs>130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Refined design template</vt:lpstr>
      <vt:lpstr>Chapter 22 &amp; 23</vt:lpstr>
      <vt:lpstr>How parties help the people </vt:lpstr>
      <vt:lpstr>Setting Goals</vt:lpstr>
      <vt:lpstr>How political parties help</vt:lpstr>
      <vt:lpstr>Our Two Party System</vt:lpstr>
      <vt:lpstr>There used to be a Democratic-Republican Party</vt:lpstr>
      <vt:lpstr>Our current two-party system began in 1854</vt:lpstr>
      <vt:lpstr>Power Continues to shift between the two parties</vt:lpstr>
      <vt:lpstr>So why do 3rd parties exist?</vt:lpstr>
      <vt:lpstr>Third Parties</vt:lpstr>
      <vt:lpstr>Characteristics of Democrats</vt:lpstr>
      <vt:lpstr>Characteristics of Republicans</vt:lpstr>
      <vt:lpstr>Third Parties-some of the issues</vt:lpstr>
      <vt:lpstr>Remember the political Spectrum</vt:lpstr>
      <vt:lpstr>Choosing Candidates</vt:lpstr>
      <vt:lpstr>Some things to go through </vt:lpstr>
      <vt:lpstr>Chapter 23</vt:lpstr>
      <vt:lpstr>General Elections</vt:lpstr>
      <vt:lpstr>The basics of voting</vt:lpstr>
      <vt:lpstr>Be Informed</vt:lpstr>
      <vt:lpstr>Why vote?</vt:lpstr>
      <vt:lpstr>How do candidates influence the way you vote?</vt:lpstr>
      <vt:lpstr>Recognize propaganda techniques</vt:lpstr>
      <vt:lpstr>Type of Propaganda Techniques</vt:lpstr>
      <vt:lpstr> </vt:lpstr>
      <vt:lpstr>It’s time for some campaigning!</vt:lpstr>
      <vt:lpstr>What are some factors for winning?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22-23</dc:title>
  <dc:creator>WeeksJA</dc:creator>
  <cp:lastModifiedBy>Massey, Todd L</cp:lastModifiedBy>
  <cp:revision>38</cp:revision>
  <cp:lastPrinted>1601-01-01T00:00:00Z</cp:lastPrinted>
  <dcterms:created xsi:type="dcterms:W3CDTF">2007-10-22T12:38:38Z</dcterms:created>
  <dcterms:modified xsi:type="dcterms:W3CDTF">2015-04-07T18:09:00Z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TC102037891033</vt:lpwstr>
  </property>
</Properties>
</file>