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4" r:id="rId2"/>
    <p:sldId id="280" r:id="rId3"/>
    <p:sldId id="281" r:id="rId4"/>
    <p:sldId id="282" r:id="rId5"/>
    <p:sldId id="283" r:id="rId6"/>
    <p:sldId id="285" r:id="rId7"/>
    <p:sldId id="256" r:id="rId8"/>
    <p:sldId id="257" r:id="rId9"/>
    <p:sldId id="258" r:id="rId10"/>
    <p:sldId id="260" r:id="rId11"/>
    <p:sldId id="261" r:id="rId12"/>
    <p:sldId id="263" r:id="rId13"/>
    <p:sldId id="286" r:id="rId14"/>
    <p:sldId id="264" r:id="rId15"/>
    <p:sldId id="26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D95707-99FA-446C-8532-A7FD39E43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0182E-7D66-43DD-8208-542A5720C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47E9-A53B-469A-9E14-99F041CD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B3B4-CF86-4035-97F0-13F62E55D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0E4F1-C210-46C2-88D7-B059A9CE9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8FF7F-C172-4376-836A-643C8BC7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76AEB-1BE1-46C5-A1BF-D4C18FE65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921E-D247-4795-9FCD-D98E73E69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B50E-461E-4AC0-BB8A-E0E05B85A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433A-727F-433F-A38C-2198239D6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3C57B-E58E-40AF-839F-0D9BAE0A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DD18-392B-4488-96B4-9A0B6E2A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41675-7123-4503-9D34-BDD44CD3A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9BB99F8-FF2F-4D4B-8A57-086681B07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mithMA\Desktop\Videos\Reagan%20Assassination.as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mithMA\Desktop\Videos\The_Iran_Hostage_Crisis.as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Jimmy </a:t>
            </a:r>
            <a:r>
              <a:rPr lang="en-US" sz="6000" smtClean="0"/>
              <a:t>Carter </a:t>
            </a:r>
            <a:br>
              <a:rPr lang="en-US" sz="6000" smtClean="0"/>
            </a:br>
            <a:r>
              <a:rPr lang="en-US" sz="6000" smtClean="0"/>
              <a:t>v. </a:t>
            </a:r>
            <a:br>
              <a:rPr lang="en-US" sz="6000" smtClean="0"/>
            </a:br>
            <a:r>
              <a:rPr lang="en-US" sz="6000" smtClean="0"/>
              <a:t>Gerald </a:t>
            </a:r>
            <a:r>
              <a:rPr lang="en-US" sz="6000" dirty="0" smtClean="0"/>
              <a:t>Ford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1976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Election of 1980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Reagan was an actor and appealed to most Americans in debates.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He called for smaller government and tougher foreign policy.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He thought Americans paid too much in taxes and sought to decrease the budget.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Although it was Reagan’s election to lose, he didn’t.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6" name="Picture 5" descr="19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Hinkley</a:t>
            </a:r>
          </a:p>
        </p:txBody>
      </p:sp>
      <p:pic>
        <p:nvPicPr>
          <p:cNvPr id="6" name="Content Placeholder 5" descr="reagan sho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676400"/>
            <a:ext cx="3359070" cy="44227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1676400"/>
            <a:ext cx="52609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/>
              <a:t>On March 30, 1981, Ronald Reagan was shot while leaving a meeting.</a:t>
            </a:r>
          </a:p>
          <a:p>
            <a:pPr eaLnBrk="1" hangingPunct="1">
              <a:defRPr/>
            </a:pPr>
            <a:r>
              <a:rPr lang="en-US" sz="2600" dirty="0" smtClean="0"/>
              <a:t>John </a:t>
            </a:r>
            <a:r>
              <a:rPr lang="en-US" sz="2600" dirty="0" err="1" smtClean="0"/>
              <a:t>Hinkley</a:t>
            </a:r>
            <a:r>
              <a:rPr lang="en-US" sz="2600" dirty="0" smtClean="0"/>
              <a:t>, a deranged young man, wanted the attention of Jodie Foster.</a:t>
            </a:r>
          </a:p>
          <a:p>
            <a:pPr eaLnBrk="1" hangingPunct="1">
              <a:defRPr/>
            </a:pPr>
            <a:r>
              <a:rPr lang="en-US" sz="2600" dirty="0" smtClean="0"/>
              <a:t>Reagan recovered rapidly and was able to use this as weight with the American people.</a:t>
            </a:r>
          </a:p>
          <a:p>
            <a:pPr eaLnBrk="1" hangingPunct="1">
              <a:defRPr/>
            </a:pPr>
            <a:r>
              <a:rPr lang="en-US" sz="2600" dirty="0" smtClean="0"/>
              <a:t>The </a:t>
            </a:r>
            <a:r>
              <a:rPr lang="en-US" sz="2600" dirty="0" err="1" smtClean="0"/>
              <a:t>Dems</a:t>
            </a:r>
            <a:r>
              <a:rPr lang="en-US" sz="2600" dirty="0" smtClean="0"/>
              <a:t> would be on the run for the next 6 or 7 years. 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Reagan Assassination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2744788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Reaganomics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" y="1676400"/>
            <a:ext cx="5105400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/>
              <a:t>Reagan wanted to cut the budget and lower taxes.</a:t>
            </a:r>
          </a:p>
          <a:p>
            <a:pPr eaLnBrk="1" hangingPunct="1">
              <a:defRPr/>
            </a:pPr>
            <a:r>
              <a:rPr lang="en-US" sz="2600" dirty="0" smtClean="0"/>
              <a:t>The Senate backed him b/c they were Rep.</a:t>
            </a:r>
          </a:p>
          <a:p>
            <a:pPr eaLnBrk="1" hangingPunct="1">
              <a:defRPr/>
            </a:pPr>
            <a:r>
              <a:rPr lang="en-US" sz="2600" dirty="0" smtClean="0"/>
              <a:t>The House was Dem. majority, but Reagan was able to get them on his side.</a:t>
            </a:r>
          </a:p>
          <a:p>
            <a:pPr eaLnBrk="1" hangingPunct="1">
              <a:defRPr/>
            </a:pPr>
            <a:r>
              <a:rPr lang="en-US" sz="2600" dirty="0" smtClean="0"/>
              <a:t>Dem leadership was befuddled with his abilities.</a:t>
            </a:r>
          </a:p>
          <a:p>
            <a:pPr eaLnBrk="1" hangingPunct="1">
              <a:defRPr/>
            </a:pPr>
            <a:r>
              <a:rPr lang="en-US" sz="2600" dirty="0" smtClean="0"/>
              <a:t>Deep cuts were made in the welfare state. </a:t>
            </a:r>
          </a:p>
          <a:p>
            <a:endParaRPr lang="en-US" dirty="0"/>
          </a:p>
        </p:txBody>
      </p:sp>
      <p:pic>
        <p:nvPicPr>
          <p:cNvPr id="6" name="Content Placeholder 5" descr="reaganomic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2038" y="1954224"/>
            <a:ext cx="4001961" cy="322591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Reagan’s Agenda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Domestic policy centered on trying to cut taxes and cut the budget.</a:t>
            </a:r>
          </a:p>
          <a:p>
            <a:pPr eaLnBrk="1" hangingPunct="1">
              <a:defRPr/>
            </a:pPr>
            <a:r>
              <a:rPr lang="en-US" smtClean="0"/>
              <a:t>He also wanted to reduce government control of business.</a:t>
            </a:r>
          </a:p>
          <a:p>
            <a:pPr eaLnBrk="1" hangingPunct="1">
              <a:defRPr/>
            </a:pPr>
            <a:r>
              <a:rPr lang="en-US" smtClean="0"/>
              <a:t>Reduced restriction would give business a chance to expand.</a:t>
            </a:r>
          </a:p>
          <a:p>
            <a:pPr eaLnBrk="1" hangingPunct="1">
              <a:defRPr/>
            </a:pPr>
            <a:r>
              <a:rPr lang="en-US" smtClean="0"/>
              <a:t>Also a return to social conservatism.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U.S. vs. Evil Empire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62515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Reagan came into office with idea that communism would be defeated.</a:t>
            </a:r>
          </a:p>
          <a:p>
            <a:pPr eaLnBrk="1" hangingPunct="1">
              <a:defRPr/>
            </a:pPr>
            <a:r>
              <a:rPr lang="en-US" sz="2800" smtClean="0"/>
              <a:t>Mikhail Gorbachev was his chief nemesis.</a:t>
            </a:r>
          </a:p>
          <a:p>
            <a:pPr eaLnBrk="1" hangingPunct="1">
              <a:defRPr/>
            </a:pPr>
            <a:r>
              <a:rPr lang="en-US" sz="2800" smtClean="0"/>
              <a:t>Gorby sought a new openness with the world – Glasnost</a:t>
            </a:r>
          </a:p>
          <a:p>
            <a:pPr eaLnBrk="1" hangingPunct="1">
              <a:defRPr/>
            </a:pPr>
            <a:r>
              <a:rPr lang="en-US" sz="2800" smtClean="0"/>
              <a:t>1987 – INF Treaty limited intermediate nuclear warheads aimed at each other.</a:t>
            </a:r>
          </a:p>
          <a:p>
            <a:pPr eaLnBrk="1" hangingPunct="1">
              <a:defRPr/>
            </a:pPr>
            <a:r>
              <a:rPr lang="en-US" sz="2800" smtClean="0"/>
              <a:t>Reagan continued to push funding for Star Wars.</a:t>
            </a:r>
          </a:p>
        </p:txBody>
      </p:sp>
      <p:sp>
        <p:nvSpPr>
          <p:cNvPr id="15364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6629400" y="1676400"/>
            <a:ext cx="2212975" cy="4422775"/>
          </a:xfrm>
        </p:spPr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12293" name="Picture 6" descr="mikhail-gorbach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725" y="2514600"/>
            <a:ext cx="2581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Iran-Contra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295400"/>
            <a:ext cx="5870575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In his second term, Democrats got control of Senate and the sparks began.</a:t>
            </a:r>
          </a:p>
          <a:p>
            <a:pPr eaLnBrk="1" hangingPunct="1">
              <a:defRPr/>
            </a:pPr>
            <a:r>
              <a:rPr lang="en-US" sz="2800" smtClean="0"/>
              <a:t>Charges were made that we traded arms w/ Iran to get some hostages back.</a:t>
            </a:r>
          </a:p>
          <a:p>
            <a:pPr eaLnBrk="1" hangingPunct="1">
              <a:defRPr/>
            </a:pPr>
            <a:r>
              <a:rPr lang="en-US" sz="2800" smtClean="0"/>
              <a:t>Reagan denied.</a:t>
            </a:r>
          </a:p>
          <a:p>
            <a:pPr eaLnBrk="1" hangingPunct="1">
              <a:defRPr/>
            </a:pPr>
            <a:r>
              <a:rPr lang="en-US" sz="2800" smtClean="0"/>
              <a:t>Ollie North testified and the nation watched.</a:t>
            </a:r>
          </a:p>
          <a:p>
            <a:pPr eaLnBrk="1" hangingPunct="1">
              <a:defRPr/>
            </a:pPr>
            <a:r>
              <a:rPr lang="en-US" sz="2800" smtClean="0"/>
              <a:t>In the end, Sec. Weinberger was pardoned before trial.</a:t>
            </a:r>
          </a:p>
        </p:txBody>
      </p:sp>
      <p:sp>
        <p:nvSpPr>
          <p:cNvPr id="16388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6248400" y="1676400"/>
            <a:ext cx="2593975" cy="442277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3317" name="Picture 6" descr="_1801948_north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81200"/>
            <a:ext cx="25860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Reagan’s Policies</a:t>
            </a:r>
          </a:p>
        </p:txBody>
      </p:sp>
      <p:sp>
        <p:nvSpPr>
          <p:cNvPr id="1843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57181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Reagan drove up the deficit way up with defense spending.</a:t>
            </a:r>
          </a:p>
          <a:p>
            <a:pPr eaLnBrk="1" hangingPunct="1">
              <a:defRPr/>
            </a:pPr>
            <a:r>
              <a:rPr lang="en-US" sz="2800" smtClean="0"/>
              <a:t>However, taxes were lowered twice and spending jumped.</a:t>
            </a:r>
          </a:p>
          <a:p>
            <a:pPr eaLnBrk="1" hangingPunct="1">
              <a:defRPr/>
            </a:pPr>
            <a:r>
              <a:rPr lang="en-US" sz="2800" smtClean="0"/>
              <a:t>Trade deficit also grew with Japan.</a:t>
            </a:r>
          </a:p>
          <a:p>
            <a:pPr eaLnBrk="1" hangingPunct="1">
              <a:defRPr/>
            </a:pPr>
            <a:r>
              <a:rPr lang="en-US" sz="2800" smtClean="0"/>
              <a:t>He appointed several judges to S.C. </a:t>
            </a:r>
          </a:p>
          <a:p>
            <a:pPr eaLnBrk="1" hangingPunct="1">
              <a:defRPr/>
            </a:pPr>
            <a:r>
              <a:rPr lang="en-US" sz="2800" smtClean="0"/>
              <a:t>Some conservative, some not.</a:t>
            </a:r>
          </a:p>
        </p:txBody>
      </p:sp>
      <p:sp>
        <p:nvSpPr>
          <p:cNvPr id="18438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172200" y="1676400"/>
            <a:ext cx="2670175" cy="442277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4341" name="Picture 8" descr="ronald_reagan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5038" y="1600200"/>
            <a:ext cx="312896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Reagan’s Legacy</a:t>
            </a:r>
          </a:p>
        </p:txBody>
      </p:sp>
      <p:sp>
        <p:nvSpPr>
          <p:cNvPr id="204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58705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Reagan is usually given the credit for destroying the USSR.</a:t>
            </a:r>
          </a:p>
          <a:p>
            <a:pPr eaLnBrk="1" hangingPunct="1">
              <a:defRPr/>
            </a:pPr>
            <a:r>
              <a:rPr lang="en-US" sz="2800" dirty="0" smtClean="0"/>
              <a:t>He outspent the Evil Empire and their economy collapsed.</a:t>
            </a:r>
          </a:p>
          <a:p>
            <a:pPr eaLnBrk="1" hangingPunct="1">
              <a:defRPr/>
            </a:pPr>
            <a:r>
              <a:rPr lang="en-US" sz="2800" dirty="0" smtClean="0"/>
              <a:t>He restored a sense of pride in America – he was optimistic.</a:t>
            </a:r>
          </a:p>
          <a:p>
            <a:pPr eaLnBrk="1" hangingPunct="1">
              <a:defRPr/>
            </a:pPr>
            <a:r>
              <a:rPr lang="en-US" sz="2800" dirty="0" smtClean="0"/>
              <a:t>Some deride the defense spending and deficit, but most see him as one of the best.</a:t>
            </a:r>
          </a:p>
        </p:txBody>
      </p:sp>
      <p:sp>
        <p:nvSpPr>
          <p:cNvPr id="20486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248400" y="1676400"/>
            <a:ext cx="2593975" cy="442277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5365" name="Picture 8" descr="flagWa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33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220" name="Picture 5" descr="19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Bush Era</a:t>
            </a:r>
          </a:p>
        </p:txBody>
      </p:sp>
      <p:sp>
        <p:nvSpPr>
          <p:cNvPr id="2355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60991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Reagan’s VP easily defeated Dukakis in 1988.</a:t>
            </a:r>
          </a:p>
          <a:p>
            <a:pPr eaLnBrk="1" hangingPunct="1">
              <a:defRPr/>
            </a:pPr>
            <a:r>
              <a:rPr lang="en-US" sz="2800" smtClean="0"/>
              <a:t>He had served in WWII, Congress, State Dept., U.N., and CIA.</a:t>
            </a:r>
          </a:p>
          <a:p>
            <a:pPr eaLnBrk="1" hangingPunct="1">
              <a:defRPr/>
            </a:pPr>
            <a:r>
              <a:rPr lang="en-US" sz="2800" smtClean="0"/>
              <a:t>Oversaw dismantling of USSR.</a:t>
            </a:r>
          </a:p>
          <a:p>
            <a:pPr eaLnBrk="1" hangingPunct="1">
              <a:defRPr/>
            </a:pPr>
            <a:r>
              <a:rPr lang="en-US" sz="2800" smtClean="0"/>
              <a:t>Also put together a coalition to oust Iraqis from Kuwait.</a:t>
            </a:r>
          </a:p>
          <a:p>
            <a:pPr eaLnBrk="1" hangingPunct="1">
              <a:defRPr/>
            </a:pPr>
            <a:r>
              <a:rPr lang="en-US" sz="2800" smtClean="0"/>
              <a:t>Will be remembered for Desert Storm.</a:t>
            </a:r>
          </a:p>
        </p:txBody>
      </p:sp>
      <p:sp>
        <p:nvSpPr>
          <p:cNvPr id="23558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477000" y="1676400"/>
            <a:ext cx="2365375" cy="442277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6389" name="Picture 8" descr="Georgebu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133600"/>
            <a:ext cx="254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Cold War Ends</a:t>
            </a:r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447800"/>
            <a:ext cx="5489575" cy="4651375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E. Germany, Czech, Poland and Romania all sought freedom.</a:t>
            </a:r>
          </a:p>
          <a:p>
            <a:pPr eaLnBrk="1" hangingPunct="1">
              <a:defRPr/>
            </a:pPr>
            <a:r>
              <a:rPr lang="en-US" sz="2600" smtClean="0"/>
              <a:t>In 1989, the Berlin Wall was toppled.</a:t>
            </a:r>
          </a:p>
          <a:p>
            <a:pPr eaLnBrk="1" hangingPunct="1">
              <a:defRPr/>
            </a:pPr>
            <a:r>
              <a:rPr lang="en-US" sz="2600" smtClean="0"/>
              <a:t>The Soviet Union was crumbling.</a:t>
            </a:r>
          </a:p>
          <a:p>
            <a:pPr eaLnBrk="1" hangingPunct="1">
              <a:defRPr/>
            </a:pPr>
            <a:r>
              <a:rPr lang="en-US" sz="2600" smtClean="0"/>
              <a:t>Freedom had a cost.  </a:t>
            </a:r>
          </a:p>
          <a:p>
            <a:pPr eaLnBrk="1" hangingPunct="1">
              <a:defRPr/>
            </a:pPr>
            <a:r>
              <a:rPr lang="en-US" sz="2600" smtClean="0"/>
              <a:t>Fighting broke out in many of the old Soviet republics.</a:t>
            </a:r>
          </a:p>
          <a:p>
            <a:pPr eaLnBrk="1" hangingPunct="1">
              <a:defRPr/>
            </a:pPr>
            <a:r>
              <a:rPr lang="en-US" sz="2600" smtClean="0"/>
              <a:t>Transition to democracy was slow.</a:t>
            </a:r>
          </a:p>
        </p:txBody>
      </p:sp>
      <p:sp>
        <p:nvSpPr>
          <p:cNvPr id="25605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5867400" y="1676400"/>
            <a:ext cx="2974975" cy="4422775"/>
          </a:xfrm>
        </p:spPr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17413" name="Picture 7" descr="Breaking-down-Berlin-Wall-1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00200"/>
            <a:ext cx="31003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Bush I @ Home</a:t>
            </a:r>
          </a:p>
        </p:txBody>
      </p:sp>
      <p:sp>
        <p:nvSpPr>
          <p:cNvPr id="2765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53371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Bush enjoyed immense popularity after Gulf War.</a:t>
            </a:r>
          </a:p>
          <a:p>
            <a:pPr eaLnBrk="1" hangingPunct="1">
              <a:defRPr/>
            </a:pPr>
            <a:r>
              <a:rPr lang="en-US" sz="2800" smtClean="0"/>
              <a:t>But, the economy was slowing and our debt growing.</a:t>
            </a:r>
          </a:p>
          <a:p>
            <a:pPr eaLnBrk="1" hangingPunct="1">
              <a:defRPr/>
            </a:pPr>
            <a:r>
              <a:rPr lang="en-US" sz="2800" smtClean="0"/>
              <a:t>A conservative, Bush appt. Clarence Thomas to S.C.</a:t>
            </a:r>
          </a:p>
          <a:p>
            <a:pPr eaLnBrk="1" hangingPunct="1">
              <a:defRPr/>
            </a:pPr>
            <a:r>
              <a:rPr lang="en-US" sz="2800" smtClean="0"/>
              <a:t>Thomas was opposed by liberals – even NAACP.</a:t>
            </a:r>
          </a:p>
          <a:p>
            <a:pPr eaLnBrk="1" hangingPunct="1">
              <a:defRPr/>
            </a:pPr>
            <a:r>
              <a:rPr lang="en-US" sz="2800" smtClean="0"/>
              <a:t>Barely confirmed.</a:t>
            </a:r>
          </a:p>
        </p:txBody>
      </p:sp>
      <p:sp>
        <p:nvSpPr>
          <p:cNvPr id="27654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5638800" y="1676400"/>
            <a:ext cx="3203575" cy="442277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8437" name="Picture 8" descr="justice%2520tho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1828800"/>
            <a:ext cx="34623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Election of 1992</a:t>
            </a:r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sp>
        <p:nvSpPr>
          <p:cNvPr id="29701" name="Rectangle 5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sp>
        <p:nvSpPr>
          <p:cNvPr id="29702" name="Rectangle 6"/>
          <p:cNvSpPr>
            <a:spLocks noGrp="1" noRot="1" noChangeArrowheads="1"/>
          </p:cNvSpPr>
          <p:nvPr>
            <p:ph sz="half" idx="3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9462" name="Picture 8" descr="Georgebu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r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30480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2" descr="Bill%2520Clin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371600"/>
            <a:ext cx="40100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Election Outcome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Clinton won the election with an electoral landslide even though he got &lt;50% of votes</a:t>
            </a:r>
          </a:p>
          <a:p>
            <a:pPr eaLnBrk="1" hangingPunct="1">
              <a:defRPr/>
            </a:pPr>
            <a:r>
              <a:rPr lang="en-US" smtClean="0"/>
              <a:t>Ross Perot got no electoral votes, but drew crucial votes from Bush.</a:t>
            </a:r>
          </a:p>
          <a:p>
            <a:pPr eaLnBrk="1" hangingPunct="1">
              <a:defRPr/>
            </a:pPr>
            <a:r>
              <a:rPr lang="en-US" smtClean="0"/>
              <a:t>Pres. Clinton surrounded himself with allies and friends in Washington.</a:t>
            </a:r>
          </a:p>
          <a:p>
            <a:pPr eaLnBrk="1" hangingPunct="1">
              <a:defRPr/>
            </a:pPr>
            <a:r>
              <a:rPr lang="en-US" smtClean="0"/>
              <a:t>He also bragged that the voters were getting 2 for 1 – his wife Hillary.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Early Problems</a:t>
            </a:r>
          </a:p>
        </p:txBody>
      </p:sp>
      <p:sp>
        <p:nvSpPr>
          <p:cNvPr id="3277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59467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After 12 years of conservative Presidents, Clinton moved quickly</a:t>
            </a:r>
          </a:p>
          <a:p>
            <a:pPr eaLnBrk="1" hangingPunct="1">
              <a:defRPr/>
            </a:pPr>
            <a:r>
              <a:rPr lang="en-US" sz="2800" smtClean="0"/>
              <a:t>He miscalculated by trying to integrate gays into military.</a:t>
            </a:r>
          </a:p>
          <a:p>
            <a:pPr eaLnBrk="1" hangingPunct="1">
              <a:defRPr/>
            </a:pPr>
            <a:r>
              <a:rPr lang="en-US" sz="2800" smtClean="0"/>
              <a:t>His biggest asset became a liability.</a:t>
            </a:r>
          </a:p>
          <a:p>
            <a:pPr eaLnBrk="1" hangingPunct="1">
              <a:defRPr/>
            </a:pPr>
            <a:r>
              <a:rPr lang="en-US" sz="2800" smtClean="0"/>
              <a:t>He appointed his wife to revamp America’s health care system.</a:t>
            </a:r>
          </a:p>
          <a:p>
            <a:pPr eaLnBrk="1" hangingPunct="1">
              <a:defRPr/>
            </a:pPr>
            <a:r>
              <a:rPr lang="en-US" sz="2800" smtClean="0"/>
              <a:t>It flopped.</a:t>
            </a:r>
          </a:p>
        </p:txBody>
      </p:sp>
      <p:sp>
        <p:nvSpPr>
          <p:cNvPr id="32774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324600" y="1676400"/>
            <a:ext cx="2517775" cy="442277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21509" name="Picture 8" descr="clin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81200"/>
            <a:ext cx="2600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More Problems</a:t>
            </a:r>
          </a:p>
        </p:txBody>
      </p:sp>
      <p:sp>
        <p:nvSpPr>
          <p:cNvPr id="3482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58705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There was an attack on the World Trade Centers in 1993.</a:t>
            </a:r>
          </a:p>
          <a:p>
            <a:pPr eaLnBrk="1" hangingPunct="1">
              <a:defRPr/>
            </a:pPr>
            <a:r>
              <a:rPr lang="en-US" sz="2800" smtClean="0"/>
              <a:t>Also in 1993, a standoff between ATF and cult in Waco, TX.</a:t>
            </a:r>
          </a:p>
          <a:p>
            <a:pPr eaLnBrk="1" hangingPunct="1">
              <a:defRPr/>
            </a:pPr>
            <a:r>
              <a:rPr lang="en-US" sz="2800" smtClean="0"/>
              <a:t>Dozens of men, women and children were killed.</a:t>
            </a:r>
          </a:p>
          <a:p>
            <a:pPr eaLnBrk="1" hangingPunct="1">
              <a:defRPr/>
            </a:pPr>
            <a:r>
              <a:rPr lang="en-US" sz="2800" smtClean="0"/>
              <a:t>There was an attack on a fed. building in Okla. City in 1995.</a:t>
            </a:r>
          </a:p>
          <a:p>
            <a:pPr eaLnBrk="1" hangingPunct="1">
              <a:defRPr/>
            </a:pPr>
            <a:r>
              <a:rPr lang="en-US" sz="2800" smtClean="0"/>
              <a:t>Anti-government attitudes grew.</a:t>
            </a:r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5867400" y="1676400"/>
            <a:ext cx="2974975" cy="442277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22533" name="Picture 7" descr="_185161_waco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0"/>
            <a:ext cx="2806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Bright Spot</a:t>
            </a:r>
          </a:p>
        </p:txBody>
      </p:sp>
      <p:sp>
        <p:nvSpPr>
          <p:cNvPr id="3686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7275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Although Clinton struggled early, the economy grew.</a:t>
            </a:r>
          </a:p>
          <a:p>
            <a:pPr eaLnBrk="1" hangingPunct="1">
              <a:defRPr/>
            </a:pPr>
            <a:r>
              <a:rPr lang="en-US" sz="2800" smtClean="0"/>
              <a:t>Tech stocks rallied in the 90’s and boomed.</a:t>
            </a:r>
          </a:p>
          <a:p>
            <a:pPr eaLnBrk="1" hangingPunct="1">
              <a:defRPr/>
            </a:pPr>
            <a:r>
              <a:rPr lang="en-US" sz="2800" smtClean="0"/>
              <a:t>Middle class America also did very well.</a:t>
            </a:r>
          </a:p>
          <a:p>
            <a:pPr eaLnBrk="1" hangingPunct="1">
              <a:defRPr/>
            </a:pPr>
            <a:r>
              <a:rPr lang="en-US" sz="2800" smtClean="0"/>
              <a:t>The strong economy would prove to be his main legacy.</a:t>
            </a:r>
          </a:p>
        </p:txBody>
      </p:sp>
      <p:sp>
        <p:nvSpPr>
          <p:cNvPr id="36869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5181600" y="1676400"/>
            <a:ext cx="3660775" cy="442277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23557" name="Picture 7" descr="econ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Foreign Policy</a:t>
            </a:r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6022975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Mixed bag of foreign policy decisions.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American troops sent to Somalia to aid starving people.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Turned sour when our Blackhawk was shot down in Mogadishu.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Also invaded Haiti to support elected government.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Also had armed confrontation in Yugoslavia. </a:t>
            </a:r>
          </a:p>
        </p:txBody>
      </p:sp>
      <p:sp>
        <p:nvSpPr>
          <p:cNvPr id="3994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096000" y="1676400"/>
            <a:ext cx="2746375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24581" name="Picture 8" descr="somalia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057400"/>
            <a:ext cx="274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Troubles at Home</a:t>
            </a:r>
          </a:p>
        </p:txBody>
      </p:sp>
      <p:pic>
        <p:nvPicPr>
          <p:cNvPr id="6" name="Content Placeholder 5" descr="Kenneth-Starr-arrest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981200"/>
            <a:ext cx="3148484" cy="3581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2800" y="1676400"/>
            <a:ext cx="5638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Whitewater land deal in Arkansas sparked investigation into the Clintons’ role.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Investors had lost a bunch of money as a few people got rich.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Clintons </a:t>
            </a:r>
            <a:r>
              <a:rPr lang="en-US" dirty="0" smtClean="0"/>
              <a:t>denied involvement, but almost all other partners were convicted.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Kenneth Starr was appointed </a:t>
            </a:r>
            <a:r>
              <a:rPr lang="en-US" b="1" dirty="0" smtClean="0"/>
              <a:t>special prosecutor. 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Jimmy Carter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62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Carter was easily elected in 1976 – bicentennial.</a:t>
            </a:r>
          </a:p>
          <a:p>
            <a:pPr eaLnBrk="1" hangingPunct="1">
              <a:defRPr/>
            </a:pPr>
            <a:r>
              <a:rPr lang="en-US" sz="2800" smtClean="0"/>
              <a:t>However, he inherited an </a:t>
            </a:r>
            <a:r>
              <a:rPr lang="en-US" sz="2800" b="1" u="sng" smtClean="0"/>
              <a:t>energy</a:t>
            </a:r>
            <a:r>
              <a:rPr lang="en-US" sz="2800" smtClean="0"/>
              <a:t> crisis.  OPEC had cut production.</a:t>
            </a:r>
          </a:p>
          <a:p>
            <a:pPr eaLnBrk="1" hangingPunct="1">
              <a:defRPr/>
            </a:pPr>
            <a:r>
              <a:rPr lang="en-US" sz="2800" smtClean="0"/>
              <a:t>Carter also hurt himself politically when he </a:t>
            </a:r>
            <a:r>
              <a:rPr lang="en-US" sz="2800" b="1" u="sng" smtClean="0"/>
              <a:t>pardoned </a:t>
            </a:r>
            <a:r>
              <a:rPr lang="en-US" sz="2800" smtClean="0"/>
              <a:t>draft dodgers.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6172200" y="1600200"/>
            <a:ext cx="2514600" cy="45307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0245" name="Picture 5" descr="405px-Jimmy_Ca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28800"/>
            <a:ext cx="28781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Impeachment</a:t>
            </a:r>
            <a:endParaRPr lang="en-US"/>
          </a:p>
        </p:txBody>
      </p:sp>
      <p:pic>
        <p:nvPicPr>
          <p:cNvPr id="5" name="Content Placeholder 4" descr="Monica_lewinsk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133600"/>
            <a:ext cx="3048000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76400"/>
            <a:ext cx="556577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Clinton friends were fiercely loyal and tight-lipped.</a:t>
            </a:r>
          </a:p>
          <a:p>
            <a:pPr eaLnBrk="1" hangingPunct="1">
              <a:defRPr/>
            </a:pPr>
            <a:r>
              <a:rPr lang="en-US" sz="2400" dirty="0" smtClean="0"/>
              <a:t>The only evidence they could find dealt with the President’s relationship w/ an intern.</a:t>
            </a:r>
          </a:p>
          <a:p>
            <a:pPr eaLnBrk="1" hangingPunct="1">
              <a:defRPr/>
            </a:pPr>
            <a:r>
              <a:rPr lang="en-US" sz="2400" dirty="0" smtClean="0"/>
              <a:t>Became known as Monica-gate and Pres. Clinton was impeached for lying under oath about the affair.  Not convicted.</a:t>
            </a:r>
          </a:p>
          <a:p>
            <a:pPr eaLnBrk="1" hangingPunct="1">
              <a:defRPr/>
            </a:pPr>
            <a:r>
              <a:rPr lang="en-US" sz="2400" dirty="0" smtClean="0"/>
              <a:t>He was also disbarred for a number of years.  Clinton was pardoned by George W. Bush.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Carter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400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Jimmy Carter was known as a </a:t>
            </a:r>
            <a:r>
              <a:rPr lang="en-US" sz="2800" b="1" u="sng" smtClean="0"/>
              <a:t>good man</a:t>
            </a:r>
            <a:r>
              <a:rPr lang="en-US" sz="2800" smtClean="0"/>
              <a:t> who meant well.</a:t>
            </a:r>
          </a:p>
          <a:p>
            <a:pPr eaLnBrk="1" hangingPunct="1">
              <a:defRPr/>
            </a:pPr>
            <a:r>
              <a:rPr lang="en-US" sz="2800" smtClean="0"/>
              <a:t>He had been a Sunday School teacher and truly cared about people</a:t>
            </a:r>
          </a:p>
          <a:p>
            <a:pPr eaLnBrk="1" hangingPunct="1">
              <a:defRPr/>
            </a:pPr>
            <a:r>
              <a:rPr lang="en-US" sz="2800" smtClean="0"/>
              <a:t>He has been accused of “not seeing the forest for the trees.”</a:t>
            </a:r>
          </a:p>
          <a:p>
            <a:pPr eaLnBrk="1" hangingPunct="1">
              <a:defRPr/>
            </a:pPr>
            <a:r>
              <a:rPr lang="en-US" sz="2800" smtClean="0"/>
              <a:t>His highlight as Pres. was the Camp David Accords – peace between Israel and </a:t>
            </a:r>
            <a:r>
              <a:rPr lang="en-US" sz="2800" b="1" u="sng" smtClean="0"/>
              <a:t>Egypt</a:t>
            </a:r>
            <a:r>
              <a:rPr lang="en-US" sz="2800" smtClean="0"/>
              <a:t>.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858000" y="1600200"/>
            <a:ext cx="1828800" cy="45307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1269" name="Picture 7" descr="inside_private_lives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3238" y="1371600"/>
            <a:ext cx="22907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437540452_952de99a14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14800"/>
            <a:ext cx="2286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Carter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2578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Carter was seen as weak on foreign affairs.</a:t>
            </a:r>
          </a:p>
          <a:p>
            <a:pPr eaLnBrk="1" hangingPunct="1">
              <a:defRPr/>
            </a:pPr>
            <a:r>
              <a:rPr lang="en-US" sz="2800" smtClean="0"/>
              <a:t>He was considered weak in both </a:t>
            </a:r>
            <a:r>
              <a:rPr lang="en-US" sz="2800" u="sng" smtClean="0"/>
              <a:t>Afghanistan</a:t>
            </a:r>
            <a:r>
              <a:rPr lang="en-US" sz="2800" smtClean="0"/>
              <a:t> and </a:t>
            </a:r>
            <a:r>
              <a:rPr lang="en-US" sz="2800" u="sng" smtClean="0"/>
              <a:t>Iran</a:t>
            </a:r>
            <a:r>
              <a:rPr lang="en-US" sz="2800" smtClean="0"/>
              <a:t>.</a:t>
            </a:r>
          </a:p>
          <a:p>
            <a:pPr eaLnBrk="1" hangingPunct="1">
              <a:defRPr/>
            </a:pPr>
            <a:r>
              <a:rPr lang="en-US" sz="2800" smtClean="0"/>
              <a:t>In Iran, Americans at the embassy in Tehran were taken hostage in 1979.</a:t>
            </a:r>
          </a:p>
          <a:p>
            <a:pPr eaLnBrk="1" hangingPunct="1">
              <a:defRPr/>
            </a:pPr>
            <a:r>
              <a:rPr lang="en-US" sz="2800" smtClean="0"/>
              <a:t>Many were held for 444 days</a:t>
            </a:r>
          </a:p>
          <a:p>
            <a:pPr eaLnBrk="1" hangingPunct="1">
              <a:defRPr/>
            </a:pPr>
            <a:r>
              <a:rPr lang="en-US" sz="2800" smtClean="0"/>
              <a:t>There was a failed rescue attempt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715000" y="1600200"/>
            <a:ext cx="2971800" cy="45307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2293" name="Picture 7" descr="hostage8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514600"/>
            <a:ext cx="3276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he_Iran_Hostage_Crisis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2744788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7620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4800" smtClean="0">
                <a:latin typeface="Castellar" pitchFamily="18" charset="0"/>
              </a:rPr>
              <a:t>Reagan Revolution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End of Carter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Carter ended his admin. by fighting for his party’s nomination.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Ted Kennedy was from Massachusetts and more in line with liberalism.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Kennedy, however, had some of his own problems.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Carter and Kennedy beat each other up trying to get the Dem. nomination. </a:t>
            </a:r>
          </a:p>
        </p:txBody>
      </p:sp>
      <p:pic>
        <p:nvPicPr>
          <p:cNvPr id="4100" name="Content Placeholder 6" descr="Carter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5538" y="2057400"/>
            <a:ext cx="4143375" cy="4191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Ronald Reagan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76400"/>
            <a:ext cx="5032375" cy="44227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Reagan started as a sports broadcaster in Iowa in the 30’s.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He moved to L.A. and made a name for himself as a B-movie actor.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Reagan became Pres. of the Screen Actors Guild during the McCarthy era.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Reagan went from being a Dem to a Rep. in the 50’s. </a:t>
            </a:r>
          </a:p>
        </p:txBody>
      </p:sp>
      <p:pic>
        <p:nvPicPr>
          <p:cNvPr id="5124" name="Content Placeholder 6" descr="Reagan Cowboy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68938" y="1774825"/>
            <a:ext cx="3287712" cy="42449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2828</TotalTime>
  <Words>1184</Words>
  <Application>Microsoft Office PowerPoint</Application>
  <PresentationFormat>On-screen Show (4:3)</PresentationFormat>
  <Paragraphs>131</Paragraphs>
  <Slides>30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Clouds</vt:lpstr>
      <vt:lpstr>Jimmy Carter  v.  Gerald Ford 1976</vt:lpstr>
      <vt:lpstr>Slide 2</vt:lpstr>
      <vt:lpstr>Jimmy Carter</vt:lpstr>
      <vt:lpstr>Carter</vt:lpstr>
      <vt:lpstr>Carter</vt:lpstr>
      <vt:lpstr>Slide 6</vt:lpstr>
      <vt:lpstr>Slide 7</vt:lpstr>
      <vt:lpstr>End of Carter</vt:lpstr>
      <vt:lpstr>Ronald Reagan</vt:lpstr>
      <vt:lpstr>Election of 1980</vt:lpstr>
      <vt:lpstr>Slide 11</vt:lpstr>
      <vt:lpstr>Hinkley</vt:lpstr>
      <vt:lpstr>Slide 13</vt:lpstr>
      <vt:lpstr>Reaganomics</vt:lpstr>
      <vt:lpstr>Reagan’s Agenda</vt:lpstr>
      <vt:lpstr>U.S. vs. Evil Empire</vt:lpstr>
      <vt:lpstr>Iran-Contra</vt:lpstr>
      <vt:lpstr>Reagan’s Policies</vt:lpstr>
      <vt:lpstr>Reagan’s Legacy</vt:lpstr>
      <vt:lpstr>Bush Era</vt:lpstr>
      <vt:lpstr>Cold War Ends</vt:lpstr>
      <vt:lpstr>Bush I @ Home</vt:lpstr>
      <vt:lpstr>Election of 1992</vt:lpstr>
      <vt:lpstr>Election Outcome</vt:lpstr>
      <vt:lpstr>Early Problems</vt:lpstr>
      <vt:lpstr>More Problems</vt:lpstr>
      <vt:lpstr>Bright Spot</vt:lpstr>
      <vt:lpstr>Foreign Policy</vt:lpstr>
      <vt:lpstr>Troubles at Home</vt:lpstr>
      <vt:lpstr>Impeachment</vt:lpstr>
    </vt:vector>
  </TitlesOfParts>
  <Company>Madison County Board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43</dc:title>
  <dc:creator>Madison County Schools</dc:creator>
  <cp:lastModifiedBy>SmithMA</cp:lastModifiedBy>
  <cp:revision>46</cp:revision>
  <dcterms:created xsi:type="dcterms:W3CDTF">2007-04-30T11:21:53Z</dcterms:created>
  <dcterms:modified xsi:type="dcterms:W3CDTF">2011-05-27T14:51:36Z</dcterms:modified>
</cp:coreProperties>
</file>