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sldIdLst>
    <p:sldId id="256" r:id="rId2"/>
    <p:sldId id="258" r:id="rId3"/>
    <p:sldId id="259" r:id="rId4"/>
    <p:sldId id="257" r:id="rId5"/>
    <p:sldId id="260" r:id="rId6"/>
    <p:sldId id="261" r:id="rId7"/>
    <p:sldId id="262" r:id="rId8"/>
    <p:sldId id="278" r:id="rId9"/>
    <p:sldId id="263" r:id="rId10"/>
    <p:sldId id="264" r:id="rId11"/>
    <p:sldId id="279" r:id="rId12"/>
    <p:sldId id="265" r:id="rId13"/>
    <p:sldId id="266" r:id="rId14"/>
    <p:sldId id="267" r:id="rId15"/>
    <p:sldId id="268" r:id="rId16"/>
    <p:sldId id="269" r:id="rId17"/>
    <p:sldId id="270" r:id="rId18"/>
    <p:sldId id="271" r:id="rId19"/>
    <p:sldId id="272" r:id="rId20"/>
    <p:sldId id="273" r:id="rId21"/>
    <p:sldId id="274" r:id="rId22"/>
    <p:sldId id="275"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54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A2F0292D-1797-49A5-8D2D-8D50C72EF3CC}" type="datetimeFigureOut">
              <a:rPr lang="en-US" smtClean="0"/>
              <a:t>8/12/2014</a:t>
            </a:fld>
            <a:endParaRPr lang="en-US"/>
          </a:p>
        </p:txBody>
      </p:sp>
      <p:sp>
        <p:nvSpPr>
          <p:cNvPr id="8" name="Slide Number Placeholder 7"/>
          <p:cNvSpPr>
            <a:spLocks noGrp="1"/>
          </p:cNvSpPr>
          <p:nvPr>
            <p:ph type="sldNum" sz="quarter" idx="11"/>
          </p:nvPr>
        </p:nvSpPr>
        <p:spPr/>
        <p:txBody>
          <a:bodyPr/>
          <a:lstStyle/>
          <a:p>
            <a:fld id="{F38DF745-7D3F-47F4-83A3-874385CFAA69}"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0292D-1797-49A5-8D2D-8D50C72EF3CC}" type="datetimeFigureOut">
              <a:rPr lang="en-US" smtClean="0"/>
              <a:t>8/12/2014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0292D-1797-49A5-8D2D-8D50C72EF3CC}" type="datetimeFigureOut">
              <a:rPr lang="en-US" smtClean="0"/>
              <a:t>8/12/2014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A2F0292D-1797-49A5-8D2D-8D50C72EF3CC}" type="datetimeFigureOut">
              <a:rPr lang="en-US" smtClean="0"/>
              <a:t>8/12/2014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F0292D-1797-49A5-8D2D-8D50C72EF3CC}" type="datetimeFigureOut">
              <a:rPr lang="en-US" smtClean="0"/>
              <a:t>8/12/2014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A2F0292D-1797-49A5-8D2D-8D50C72EF3CC}" type="datetimeFigureOut">
              <a:rPr lang="en-US" smtClean="0"/>
              <a:t>8/12/2014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2F0292D-1797-49A5-8D2D-8D50C72EF3CC}" type="datetimeFigureOut">
              <a:rPr lang="en-US" smtClean="0"/>
              <a:t>8/12/2014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CC888B-D9F9-4E54-B722-F151A9F45E95}"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2F0292D-1797-49A5-8D2D-8D50C72EF3CC}" type="datetimeFigureOut">
              <a:rPr lang="en-US" smtClean="0"/>
              <a:t>8/12/2014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F0292D-1797-49A5-8D2D-8D50C72EF3CC}" type="datetimeFigureOut">
              <a:rPr lang="en-US" smtClean="0"/>
              <a:t>8/12/2014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t>8/12/2014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t>8/12/2014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A2F0292D-1797-49A5-8D2D-8D50C72EF3CC}" type="datetimeFigureOut">
              <a:rPr lang="en-US" smtClean="0"/>
              <a:t>8/12/2014</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D6CC888B-D9F9-4E54-B722-F151A9F45E95}"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ransition spd="slow">
    <p:wipe/>
  </p:transition>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WJpDEwSqw_I" TargetMode="External"/><Relationship Id="rId2" Type="http://schemas.openxmlformats.org/officeDocument/2006/relationships/hyperlink" Target="http://www.youtube.com/watch?v=Cey35bBWXl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youtube.com/watch?v=1BXKsQ2nbno"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527856"/>
            <a:ext cx="6553200" cy="1699035"/>
          </a:xfrm>
        </p:spPr>
        <p:txBody>
          <a:bodyPr>
            <a:normAutofit fontScale="90000"/>
          </a:bodyPr>
          <a:lstStyle/>
          <a:p>
            <a:r>
              <a:rPr lang="en-US" dirty="0" smtClean="0"/>
              <a:t/>
            </a:r>
            <a:br>
              <a:rPr lang="en-US" dirty="0" smtClean="0"/>
            </a:br>
            <a:r>
              <a:rPr lang="en-US" dirty="0" smtClean="0"/>
              <a:t>Basics of Geography</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1566954" y="2506565"/>
            <a:ext cx="6504919" cy="4351435"/>
          </a:xfrm>
          <a:prstGeom prst="rect">
            <a:avLst/>
          </a:prstGeom>
        </p:spPr>
      </p:pic>
    </p:spTree>
    <p:extLst>
      <p:ext uri="{BB962C8B-B14F-4D97-AF65-F5344CB8AC3E}">
        <p14:creationId xmlns:p14="http://schemas.microsoft.com/office/powerpoint/2010/main" val="1766893879"/>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It</a:t>
            </a:r>
            <a:endParaRPr lang="en-US" dirty="0"/>
          </a:p>
        </p:txBody>
      </p:sp>
      <p:sp>
        <p:nvSpPr>
          <p:cNvPr id="3" name="Content Placeholder 2"/>
          <p:cNvSpPr>
            <a:spLocks noGrp="1"/>
          </p:cNvSpPr>
          <p:nvPr>
            <p:ph idx="1"/>
          </p:nvPr>
        </p:nvSpPr>
        <p:spPr/>
        <p:txBody>
          <a:bodyPr>
            <a:normAutofit/>
          </a:bodyPr>
          <a:lstStyle/>
          <a:p>
            <a:r>
              <a:rPr lang="en-US" sz="6600" dirty="0" smtClean="0"/>
              <a:t>How do we use geography in our everyday lives?</a:t>
            </a:r>
            <a:endParaRPr lang="en-US" sz="6600" dirty="0"/>
          </a:p>
        </p:txBody>
      </p:sp>
    </p:spTree>
    <p:extLst>
      <p:ext uri="{BB962C8B-B14F-4D97-AF65-F5344CB8AC3E}">
        <p14:creationId xmlns:p14="http://schemas.microsoft.com/office/powerpoint/2010/main" val="1403919319"/>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Geography Matters</a:t>
            </a:r>
            <a:endParaRPr lang="en-US" dirty="0"/>
          </a:p>
        </p:txBody>
      </p:sp>
      <p:sp>
        <p:nvSpPr>
          <p:cNvPr id="3" name="Content Placeholder 2"/>
          <p:cNvSpPr>
            <a:spLocks noGrp="1"/>
          </p:cNvSpPr>
          <p:nvPr>
            <p:ph idx="1"/>
          </p:nvPr>
        </p:nvSpPr>
        <p:spPr/>
        <p:txBody>
          <a:bodyPr/>
          <a:lstStyle/>
          <a:p>
            <a:r>
              <a:rPr lang="en-US" dirty="0" smtClean="0"/>
              <a:t>You need to know geography so you won</a:t>
            </a:r>
            <a:r>
              <a:rPr lang="fr-FR" dirty="0" smtClean="0"/>
              <a:t>’</a:t>
            </a:r>
            <a:r>
              <a:rPr lang="en-US" dirty="0" smtClean="0"/>
              <a:t>t be like this…</a:t>
            </a:r>
          </a:p>
          <a:p>
            <a:endParaRPr lang="en-US" dirty="0"/>
          </a:p>
          <a:p>
            <a:r>
              <a:rPr lang="en-US" dirty="0">
                <a:hlinkClick r:id="rId2"/>
              </a:rPr>
              <a:t>http://www.youtube.com/watch?v=</a:t>
            </a:r>
            <a:r>
              <a:rPr lang="en-US" dirty="0" smtClean="0">
                <a:hlinkClick r:id="rId2"/>
              </a:rPr>
              <a:t>Cey35bBWXls</a:t>
            </a:r>
            <a:endParaRPr lang="en-US" dirty="0" smtClean="0"/>
          </a:p>
          <a:p>
            <a:endParaRPr lang="en-US" dirty="0"/>
          </a:p>
          <a:p>
            <a:r>
              <a:rPr lang="en-US" dirty="0">
                <a:hlinkClick r:id="rId3"/>
              </a:rPr>
              <a:t>http://www.youtube.com/watch?v=</a:t>
            </a:r>
            <a:r>
              <a:rPr lang="en-US" dirty="0" smtClean="0">
                <a:hlinkClick r:id="rId3"/>
              </a:rPr>
              <a:t>WJpDEwSqw_I</a:t>
            </a:r>
            <a:endParaRPr lang="en-US" dirty="0" smtClean="0"/>
          </a:p>
          <a:p>
            <a:endParaRPr lang="en-US"/>
          </a:p>
          <a:p>
            <a:endParaRPr lang="en-US" dirty="0"/>
          </a:p>
        </p:txBody>
      </p:sp>
    </p:spTree>
    <p:extLst>
      <p:ext uri="{BB962C8B-B14F-4D97-AF65-F5344CB8AC3E}">
        <p14:creationId xmlns:p14="http://schemas.microsoft.com/office/powerpoint/2010/main" val="2107021138"/>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we find geography?</a:t>
            </a:r>
            <a:endParaRPr lang="en-US" dirty="0"/>
          </a:p>
        </p:txBody>
      </p:sp>
      <p:sp>
        <p:nvSpPr>
          <p:cNvPr id="3" name="Content Placeholder 2"/>
          <p:cNvSpPr>
            <a:spLocks noGrp="1"/>
          </p:cNvSpPr>
          <p:nvPr>
            <p:ph idx="1"/>
          </p:nvPr>
        </p:nvSpPr>
        <p:spPr/>
        <p:txBody>
          <a:bodyPr>
            <a:normAutofit fontScale="92500" lnSpcReduction="10000"/>
          </a:bodyPr>
          <a:lstStyle/>
          <a:p>
            <a:r>
              <a:rPr lang="en-US" sz="3600" dirty="0" smtClean="0"/>
              <a:t>Geography exists in the global issues that affect all of us---</a:t>
            </a:r>
          </a:p>
          <a:p>
            <a:pPr lvl="1"/>
            <a:r>
              <a:rPr lang="en-US" sz="3600" dirty="0" smtClean="0"/>
              <a:t>Population growth</a:t>
            </a:r>
          </a:p>
          <a:p>
            <a:pPr lvl="1"/>
            <a:r>
              <a:rPr lang="en-US" sz="3600" dirty="0" smtClean="0"/>
              <a:t>Terrorism</a:t>
            </a:r>
          </a:p>
          <a:p>
            <a:pPr lvl="1"/>
            <a:r>
              <a:rPr lang="en-US" sz="3600" dirty="0" smtClean="0"/>
              <a:t>Globalization</a:t>
            </a:r>
          </a:p>
          <a:p>
            <a:pPr lvl="1"/>
            <a:r>
              <a:rPr lang="en-US" sz="3600" dirty="0" smtClean="0"/>
              <a:t>Income gap</a:t>
            </a:r>
          </a:p>
          <a:p>
            <a:pPr lvl="1"/>
            <a:r>
              <a:rPr lang="en-US" sz="3600" dirty="0" smtClean="0"/>
              <a:t>Pollution</a:t>
            </a:r>
          </a:p>
          <a:p>
            <a:pPr lvl="1"/>
            <a:r>
              <a:rPr lang="en-US" sz="3600" dirty="0" smtClean="0"/>
              <a:t>Industrialization</a:t>
            </a:r>
          </a:p>
          <a:p>
            <a:pPr lvl="1"/>
            <a:endParaRPr lang="en-US" dirty="0"/>
          </a:p>
        </p:txBody>
      </p:sp>
    </p:spTree>
    <p:extLst>
      <p:ext uri="{BB962C8B-B14F-4D97-AF65-F5344CB8AC3E}">
        <p14:creationId xmlns:p14="http://schemas.microsoft.com/office/powerpoint/2010/main" val="2614327764"/>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uses geography?</a:t>
            </a:r>
            <a:endParaRPr lang="en-US" dirty="0"/>
          </a:p>
        </p:txBody>
      </p:sp>
      <p:sp>
        <p:nvSpPr>
          <p:cNvPr id="3" name="Content Placeholder 2"/>
          <p:cNvSpPr>
            <a:spLocks noGrp="1"/>
          </p:cNvSpPr>
          <p:nvPr>
            <p:ph idx="1"/>
          </p:nvPr>
        </p:nvSpPr>
        <p:spPr/>
        <p:txBody>
          <a:bodyPr>
            <a:normAutofit/>
          </a:bodyPr>
          <a:lstStyle/>
          <a:p>
            <a:r>
              <a:rPr lang="en-US" sz="3200" dirty="0" smtClean="0"/>
              <a:t>Everyone</a:t>
            </a:r>
          </a:p>
          <a:p>
            <a:r>
              <a:rPr lang="en-US" sz="3200" dirty="0" smtClean="0"/>
              <a:t>Subfields include---</a:t>
            </a:r>
          </a:p>
          <a:p>
            <a:pPr lvl="1"/>
            <a:r>
              <a:rPr lang="en-US" sz="3200" dirty="0" smtClean="0"/>
              <a:t>Cartography – study of maps and mapmaking</a:t>
            </a:r>
          </a:p>
          <a:p>
            <a:pPr lvl="1"/>
            <a:r>
              <a:rPr lang="en-US" sz="3200" dirty="0" smtClean="0"/>
              <a:t>Meteorology – study of the weather</a:t>
            </a:r>
          </a:p>
          <a:p>
            <a:pPr lvl="1"/>
            <a:r>
              <a:rPr lang="en-US" sz="3200" dirty="0" err="1" smtClean="0"/>
              <a:t>Geotechniques</a:t>
            </a:r>
            <a:r>
              <a:rPr lang="en-US" sz="3200" dirty="0" smtClean="0"/>
              <a:t> – GIS, GPS, Remote sensing</a:t>
            </a:r>
            <a:endParaRPr lang="en-US" sz="3200" dirty="0"/>
          </a:p>
        </p:txBody>
      </p:sp>
      <p:pic>
        <p:nvPicPr>
          <p:cNvPr id="4" name="Picture 3"/>
          <p:cNvPicPr>
            <a:picLocks noChangeAspect="1"/>
          </p:cNvPicPr>
          <p:nvPr/>
        </p:nvPicPr>
        <p:blipFill>
          <a:blip r:embed="rId2"/>
          <a:stretch>
            <a:fillRect/>
          </a:stretch>
        </p:blipFill>
        <p:spPr>
          <a:xfrm>
            <a:off x="4684367" y="5081775"/>
            <a:ext cx="2998245" cy="1722872"/>
          </a:xfrm>
          <a:prstGeom prst="rect">
            <a:avLst/>
          </a:prstGeom>
        </p:spPr>
      </p:pic>
    </p:spTree>
    <p:extLst>
      <p:ext uri="{BB962C8B-B14F-4D97-AF65-F5344CB8AC3E}">
        <p14:creationId xmlns:p14="http://schemas.microsoft.com/office/powerpoint/2010/main" val="1347114325"/>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Famous Geography Students</a:t>
            </a:r>
            <a:endParaRPr lang="en-US" dirty="0"/>
          </a:p>
        </p:txBody>
      </p:sp>
      <p:sp>
        <p:nvSpPr>
          <p:cNvPr id="3" name="Content Placeholder 2"/>
          <p:cNvSpPr>
            <a:spLocks noGrp="1"/>
          </p:cNvSpPr>
          <p:nvPr>
            <p:ph idx="1"/>
          </p:nvPr>
        </p:nvSpPr>
        <p:spPr/>
        <p:txBody>
          <a:bodyPr/>
          <a:lstStyle/>
          <a:p>
            <a:r>
              <a:rPr lang="en-US" dirty="0" smtClean="0"/>
              <a:t>Mother Teresa – taught Geography &amp; History in Calcutta for 15 years</a:t>
            </a:r>
          </a:p>
          <a:p>
            <a:r>
              <a:rPr lang="en-US" dirty="0" smtClean="0"/>
              <a:t>Prince William of Wales – Majored in Geography at University of Saint Andrews, Scotland</a:t>
            </a:r>
          </a:p>
          <a:p>
            <a:r>
              <a:rPr lang="en-US" dirty="0" smtClean="0"/>
              <a:t>Michael Jordan – Majored in Cultural Geography at University of North Carolina, Chapel Hill</a:t>
            </a:r>
            <a:endParaRPr lang="en-US" dirty="0"/>
          </a:p>
        </p:txBody>
      </p:sp>
      <p:pic>
        <p:nvPicPr>
          <p:cNvPr id="4" name="Picture 3"/>
          <p:cNvPicPr>
            <a:picLocks noChangeAspect="1"/>
          </p:cNvPicPr>
          <p:nvPr/>
        </p:nvPicPr>
        <p:blipFill>
          <a:blip r:embed="rId2"/>
          <a:stretch>
            <a:fillRect/>
          </a:stretch>
        </p:blipFill>
        <p:spPr>
          <a:xfrm>
            <a:off x="280401" y="4268169"/>
            <a:ext cx="3021369" cy="2014246"/>
          </a:xfrm>
          <a:prstGeom prst="rect">
            <a:avLst/>
          </a:prstGeom>
        </p:spPr>
      </p:pic>
      <p:pic>
        <p:nvPicPr>
          <p:cNvPr id="5" name="Picture 4"/>
          <p:cNvPicPr>
            <a:picLocks noChangeAspect="1"/>
          </p:cNvPicPr>
          <p:nvPr/>
        </p:nvPicPr>
        <p:blipFill>
          <a:blip r:embed="rId3"/>
          <a:stretch>
            <a:fillRect/>
          </a:stretch>
        </p:blipFill>
        <p:spPr>
          <a:xfrm>
            <a:off x="3633359" y="4268169"/>
            <a:ext cx="2095500" cy="2095500"/>
          </a:xfrm>
          <a:prstGeom prst="rect">
            <a:avLst/>
          </a:prstGeom>
        </p:spPr>
      </p:pic>
      <p:pic>
        <p:nvPicPr>
          <p:cNvPr id="6" name="Picture 5"/>
          <p:cNvPicPr>
            <a:picLocks noChangeAspect="1"/>
          </p:cNvPicPr>
          <p:nvPr/>
        </p:nvPicPr>
        <p:blipFill>
          <a:blip r:embed="rId4"/>
          <a:stretch>
            <a:fillRect/>
          </a:stretch>
        </p:blipFill>
        <p:spPr>
          <a:xfrm>
            <a:off x="6141012" y="4268168"/>
            <a:ext cx="2666918" cy="2094025"/>
          </a:xfrm>
          <a:prstGeom prst="rect">
            <a:avLst/>
          </a:prstGeom>
        </p:spPr>
      </p:pic>
    </p:spTree>
    <p:extLst>
      <p:ext uri="{BB962C8B-B14F-4D97-AF65-F5344CB8AC3E}">
        <p14:creationId xmlns:p14="http://schemas.microsoft.com/office/powerpoint/2010/main" val="1634332300"/>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Quotes</a:t>
            </a:r>
            <a:endParaRPr lang="en-US" dirty="0"/>
          </a:p>
        </p:txBody>
      </p:sp>
      <p:sp>
        <p:nvSpPr>
          <p:cNvPr id="3" name="Content Placeholder 2"/>
          <p:cNvSpPr>
            <a:spLocks noGrp="1"/>
          </p:cNvSpPr>
          <p:nvPr>
            <p:ph idx="1"/>
          </p:nvPr>
        </p:nvSpPr>
        <p:spPr/>
        <p:txBody>
          <a:bodyPr/>
          <a:lstStyle/>
          <a:p>
            <a:r>
              <a:rPr lang="en-US" dirty="0" smtClean="0"/>
              <a:t>“I like geography.  I like to know where places are.”  Tom Felton (Draco </a:t>
            </a:r>
            <a:r>
              <a:rPr lang="en-US" dirty="0" err="1" smtClean="0"/>
              <a:t>Malfoy</a:t>
            </a:r>
            <a:r>
              <a:rPr lang="en-US" dirty="0" smtClean="0"/>
              <a:t> – Harry Potter movies)</a:t>
            </a:r>
          </a:p>
          <a:p>
            <a:r>
              <a:rPr lang="en-US" dirty="0" smtClean="0"/>
              <a:t>“Geography has made us neighbors.  History has made us friends.  Economics has made us partners, and necessity has made us allies.  Those whom God has so joined together, let no man put asunder.”  John F. Kennedy (35</a:t>
            </a:r>
            <a:r>
              <a:rPr lang="en-US" baseline="30000" dirty="0" smtClean="0"/>
              <a:t>th</a:t>
            </a:r>
            <a:r>
              <a:rPr lang="en-US" dirty="0" smtClean="0"/>
              <a:t> president)</a:t>
            </a:r>
            <a:endParaRPr lang="en-US" dirty="0"/>
          </a:p>
        </p:txBody>
      </p:sp>
      <p:pic>
        <p:nvPicPr>
          <p:cNvPr id="4" name="Picture 3"/>
          <p:cNvPicPr>
            <a:picLocks noChangeAspect="1"/>
          </p:cNvPicPr>
          <p:nvPr/>
        </p:nvPicPr>
        <p:blipFill>
          <a:blip r:embed="rId2"/>
          <a:stretch>
            <a:fillRect/>
          </a:stretch>
        </p:blipFill>
        <p:spPr>
          <a:xfrm>
            <a:off x="742241" y="4475823"/>
            <a:ext cx="1551548" cy="2256797"/>
          </a:xfrm>
          <a:prstGeom prst="rect">
            <a:avLst/>
          </a:prstGeom>
        </p:spPr>
      </p:pic>
      <p:pic>
        <p:nvPicPr>
          <p:cNvPr id="5" name="Picture 4"/>
          <p:cNvPicPr>
            <a:picLocks noChangeAspect="1"/>
          </p:cNvPicPr>
          <p:nvPr/>
        </p:nvPicPr>
        <p:blipFill>
          <a:blip r:embed="rId3"/>
          <a:stretch>
            <a:fillRect/>
          </a:stretch>
        </p:blipFill>
        <p:spPr>
          <a:xfrm>
            <a:off x="6218332" y="4109524"/>
            <a:ext cx="2158199" cy="2748476"/>
          </a:xfrm>
          <a:prstGeom prst="rect">
            <a:avLst/>
          </a:prstGeom>
        </p:spPr>
      </p:pic>
    </p:spTree>
    <p:extLst>
      <p:ext uri="{BB962C8B-B14F-4D97-AF65-F5344CB8AC3E}">
        <p14:creationId xmlns:p14="http://schemas.microsoft.com/office/powerpoint/2010/main" val="375981628"/>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main branches of Geography</a:t>
            </a:r>
            <a:endParaRPr lang="en-US" dirty="0"/>
          </a:p>
        </p:txBody>
      </p:sp>
      <p:sp>
        <p:nvSpPr>
          <p:cNvPr id="3" name="Content Placeholder 2"/>
          <p:cNvSpPr>
            <a:spLocks noGrp="1"/>
          </p:cNvSpPr>
          <p:nvPr>
            <p:ph idx="1"/>
          </p:nvPr>
        </p:nvSpPr>
        <p:spPr/>
        <p:txBody>
          <a:bodyPr>
            <a:normAutofit/>
          </a:bodyPr>
          <a:lstStyle/>
          <a:p>
            <a:r>
              <a:rPr lang="en-US" sz="3600" dirty="0" smtClean="0"/>
              <a:t>Human Geography – studies people</a:t>
            </a:r>
          </a:p>
          <a:p>
            <a:r>
              <a:rPr lang="en-US" sz="3600" dirty="0" smtClean="0"/>
              <a:t>Physical Geography – studies natural environment</a:t>
            </a:r>
          </a:p>
          <a:p>
            <a:endParaRPr lang="en-US" sz="3600" dirty="0"/>
          </a:p>
          <a:p>
            <a:r>
              <a:rPr lang="en-US" sz="3600" dirty="0" smtClean="0"/>
              <a:t>How do they relate to each other?</a:t>
            </a:r>
            <a:endParaRPr lang="en-US" sz="3600" dirty="0"/>
          </a:p>
        </p:txBody>
      </p:sp>
    </p:spTree>
    <p:extLst>
      <p:ext uri="{BB962C8B-B14F-4D97-AF65-F5344CB8AC3E}">
        <p14:creationId xmlns:p14="http://schemas.microsoft.com/office/powerpoint/2010/main" val="1764784881"/>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Themes of Geography</a:t>
            </a:r>
            <a:endParaRPr lang="en-US" dirty="0"/>
          </a:p>
        </p:txBody>
      </p:sp>
      <p:sp>
        <p:nvSpPr>
          <p:cNvPr id="3" name="Content Placeholder 2"/>
          <p:cNvSpPr>
            <a:spLocks noGrp="1"/>
          </p:cNvSpPr>
          <p:nvPr>
            <p:ph idx="1"/>
          </p:nvPr>
        </p:nvSpPr>
        <p:spPr/>
        <p:txBody>
          <a:bodyPr>
            <a:noAutofit/>
          </a:bodyPr>
          <a:lstStyle/>
          <a:p>
            <a:r>
              <a:rPr lang="en-US" sz="3600" dirty="0" smtClean="0"/>
              <a:t>Movement</a:t>
            </a:r>
          </a:p>
          <a:p>
            <a:r>
              <a:rPr lang="en-US" sz="3600" dirty="0" smtClean="0"/>
              <a:t>Region</a:t>
            </a:r>
          </a:p>
          <a:p>
            <a:r>
              <a:rPr lang="en-US" sz="3600" dirty="0" smtClean="0"/>
              <a:t>Location</a:t>
            </a:r>
          </a:p>
          <a:p>
            <a:r>
              <a:rPr lang="en-US" sz="3600" dirty="0" smtClean="0"/>
              <a:t>Interaction (Human-Environment)</a:t>
            </a:r>
          </a:p>
          <a:p>
            <a:r>
              <a:rPr lang="en-US" sz="3600" dirty="0" smtClean="0"/>
              <a:t>Place</a:t>
            </a:r>
          </a:p>
          <a:p>
            <a:endParaRPr lang="en-US" sz="3600" dirty="0"/>
          </a:p>
          <a:p>
            <a:r>
              <a:rPr lang="en-US" sz="3600" dirty="0" smtClean="0"/>
              <a:t>Aka MR. LIP</a:t>
            </a:r>
            <a:endParaRPr lang="en-US" sz="3600" dirty="0"/>
          </a:p>
        </p:txBody>
      </p:sp>
    </p:spTree>
    <p:extLst>
      <p:ext uri="{BB962C8B-B14F-4D97-AF65-F5344CB8AC3E}">
        <p14:creationId xmlns:p14="http://schemas.microsoft.com/office/powerpoint/2010/main" val="2741892339"/>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Movement</a:t>
            </a:r>
            <a:endParaRPr lang="en-US" dirty="0"/>
          </a:p>
        </p:txBody>
      </p:sp>
      <p:sp>
        <p:nvSpPr>
          <p:cNvPr id="3" name="Content Placeholder 2"/>
          <p:cNvSpPr>
            <a:spLocks noGrp="1"/>
          </p:cNvSpPr>
          <p:nvPr>
            <p:ph idx="1"/>
          </p:nvPr>
        </p:nvSpPr>
        <p:spPr/>
        <p:txBody>
          <a:bodyPr/>
          <a:lstStyle/>
          <a:p>
            <a:r>
              <a:rPr lang="en-US" dirty="0" smtClean="0"/>
              <a:t>Humans move, a lot!</a:t>
            </a:r>
          </a:p>
          <a:p>
            <a:r>
              <a:rPr lang="en-US" dirty="0" smtClean="0"/>
              <a:t>Ideas, fads, goods, resources, and communication all travel distances to.</a:t>
            </a:r>
          </a:p>
          <a:p>
            <a:r>
              <a:rPr lang="en-US" dirty="0" smtClean="0"/>
              <a:t>So this includes the movement of goods &amp; ideas and migration (people) across the planet.</a:t>
            </a:r>
            <a:endParaRPr lang="en-US" dirty="0"/>
          </a:p>
        </p:txBody>
      </p:sp>
      <p:pic>
        <p:nvPicPr>
          <p:cNvPr id="4" name="Picture 3"/>
          <p:cNvPicPr>
            <a:picLocks noChangeAspect="1"/>
          </p:cNvPicPr>
          <p:nvPr/>
        </p:nvPicPr>
        <p:blipFill>
          <a:blip r:embed="rId2"/>
          <a:stretch>
            <a:fillRect/>
          </a:stretch>
        </p:blipFill>
        <p:spPr>
          <a:xfrm>
            <a:off x="1122754" y="3939217"/>
            <a:ext cx="2753395" cy="2728589"/>
          </a:xfrm>
          <a:prstGeom prst="rect">
            <a:avLst/>
          </a:prstGeom>
        </p:spPr>
      </p:pic>
      <p:pic>
        <p:nvPicPr>
          <p:cNvPr id="5" name="Picture 4"/>
          <p:cNvPicPr>
            <a:picLocks noChangeAspect="1"/>
          </p:cNvPicPr>
          <p:nvPr/>
        </p:nvPicPr>
        <p:blipFill>
          <a:blip r:embed="rId3"/>
          <a:stretch>
            <a:fillRect/>
          </a:stretch>
        </p:blipFill>
        <p:spPr>
          <a:xfrm>
            <a:off x="4733849" y="4152292"/>
            <a:ext cx="3952951" cy="2515514"/>
          </a:xfrm>
          <a:prstGeom prst="rect">
            <a:avLst/>
          </a:prstGeom>
        </p:spPr>
      </p:pic>
    </p:spTree>
    <p:extLst>
      <p:ext uri="{BB962C8B-B14F-4D97-AF65-F5344CB8AC3E}">
        <p14:creationId xmlns:p14="http://schemas.microsoft.com/office/powerpoint/2010/main" val="2890425616"/>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t>
            </a:r>
            <a:endParaRPr lang="en-US" dirty="0"/>
          </a:p>
        </p:txBody>
      </p:sp>
      <p:sp>
        <p:nvSpPr>
          <p:cNvPr id="3" name="Content Placeholder 2"/>
          <p:cNvSpPr>
            <a:spLocks noGrp="1"/>
          </p:cNvSpPr>
          <p:nvPr>
            <p:ph idx="1"/>
          </p:nvPr>
        </p:nvSpPr>
        <p:spPr/>
        <p:txBody>
          <a:bodyPr/>
          <a:lstStyle/>
          <a:p>
            <a:r>
              <a:rPr lang="en-US" dirty="0" smtClean="0"/>
              <a:t>Divides the world into manageable units for geography study.</a:t>
            </a:r>
          </a:p>
          <a:p>
            <a:r>
              <a:rPr lang="en-US" dirty="0" smtClean="0"/>
              <a:t>Regions have some sort of characteristic that unifies the area. (what places have in common)</a:t>
            </a:r>
            <a:endParaRPr lang="en-US" dirty="0"/>
          </a:p>
        </p:txBody>
      </p:sp>
      <p:pic>
        <p:nvPicPr>
          <p:cNvPr id="4" name="Picture 3"/>
          <p:cNvPicPr>
            <a:picLocks noChangeAspect="1"/>
          </p:cNvPicPr>
          <p:nvPr/>
        </p:nvPicPr>
        <p:blipFill>
          <a:blip r:embed="rId2"/>
          <a:stretch>
            <a:fillRect/>
          </a:stretch>
        </p:blipFill>
        <p:spPr>
          <a:xfrm>
            <a:off x="610287" y="3132949"/>
            <a:ext cx="8263619" cy="3725051"/>
          </a:xfrm>
          <a:prstGeom prst="rect">
            <a:avLst/>
          </a:prstGeom>
        </p:spPr>
      </p:pic>
    </p:spTree>
    <p:extLst>
      <p:ext uri="{BB962C8B-B14F-4D97-AF65-F5344CB8AC3E}">
        <p14:creationId xmlns:p14="http://schemas.microsoft.com/office/powerpoint/2010/main" val="4129988007"/>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It</a:t>
            </a:r>
            <a:endParaRPr lang="en-US" dirty="0"/>
          </a:p>
        </p:txBody>
      </p:sp>
      <p:sp>
        <p:nvSpPr>
          <p:cNvPr id="3" name="Content Placeholder 2"/>
          <p:cNvSpPr>
            <a:spLocks noGrp="1"/>
          </p:cNvSpPr>
          <p:nvPr>
            <p:ph idx="1"/>
          </p:nvPr>
        </p:nvSpPr>
        <p:spPr>
          <a:xfrm>
            <a:off x="659770" y="1583705"/>
            <a:ext cx="8027030" cy="3035033"/>
          </a:xfrm>
        </p:spPr>
        <p:txBody>
          <a:bodyPr>
            <a:normAutofit/>
          </a:bodyPr>
          <a:lstStyle/>
          <a:p>
            <a:r>
              <a:rPr lang="en-US" sz="3600" dirty="0" smtClean="0"/>
              <a:t>How do you think the location of the new outlet mall, The Shoppes of the Bluegrass, was chosen?</a:t>
            </a:r>
            <a:endParaRPr lang="en-US" sz="3600" dirty="0"/>
          </a:p>
        </p:txBody>
      </p:sp>
      <p:pic>
        <p:nvPicPr>
          <p:cNvPr id="4" name="Picture 3"/>
          <p:cNvPicPr>
            <a:picLocks noChangeAspect="1"/>
          </p:cNvPicPr>
          <p:nvPr/>
        </p:nvPicPr>
        <p:blipFill>
          <a:blip r:embed="rId2"/>
          <a:stretch>
            <a:fillRect/>
          </a:stretch>
        </p:blipFill>
        <p:spPr>
          <a:xfrm>
            <a:off x="2667000" y="3810000"/>
            <a:ext cx="3810000" cy="3048000"/>
          </a:xfrm>
          <a:prstGeom prst="rect">
            <a:avLst/>
          </a:prstGeom>
        </p:spPr>
      </p:pic>
    </p:spTree>
    <p:extLst>
      <p:ext uri="{BB962C8B-B14F-4D97-AF65-F5344CB8AC3E}">
        <p14:creationId xmlns:p14="http://schemas.microsoft.com/office/powerpoint/2010/main" val="3491898320"/>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a:t>
            </a:r>
            <a:endParaRPr lang="en-US" dirty="0"/>
          </a:p>
        </p:txBody>
      </p:sp>
      <p:sp>
        <p:nvSpPr>
          <p:cNvPr id="3" name="Content Placeholder 2"/>
          <p:cNvSpPr>
            <a:spLocks noGrp="1"/>
          </p:cNvSpPr>
          <p:nvPr>
            <p:ph idx="1"/>
          </p:nvPr>
        </p:nvSpPr>
        <p:spPr/>
        <p:txBody>
          <a:bodyPr/>
          <a:lstStyle/>
          <a:p>
            <a:r>
              <a:rPr lang="en-US" dirty="0" smtClean="0"/>
              <a:t>Most geographic study begins with learning the location of places.  </a:t>
            </a:r>
          </a:p>
          <a:p>
            <a:r>
              <a:rPr lang="en-US" dirty="0" smtClean="0"/>
              <a:t>Absolute – latitude &amp; longitude or s street address</a:t>
            </a:r>
          </a:p>
          <a:p>
            <a:r>
              <a:rPr lang="en-US" dirty="0" smtClean="0"/>
              <a:t>Relative – described by landmarks, time, direction or distance</a:t>
            </a:r>
            <a:endParaRPr lang="en-US" dirty="0"/>
          </a:p>
        </p:txBody>
      </p:sp>
      <p:pic>
        <p:nvPicPr>
          <p:cNvPr id="4" name="Picture 3"/>
          <p:cNvPicPr>
            <a:picLocks noChangeAspect="1"/>
          </p:cNvPicPr>
          <p:nvPr/>
        </p:nvPicPr>
        <p:blipFill>
          <a:blip r:embed="rId2"/>
          <a:stretch>
            <a:fillRect/>
          </a:stretch>
        </p:blipFill>
        <p:spPr>
          <a:xfrm>
            <a:off x="2407664" y="3727981"/>
            <a:ext cx="4781166" cy="2965064"/>
          </a:xfrm>
          <a:prstGeom prst="rect">
            <a:avLst/>
          </a:prstGeom>
        </p:spPr>
      </p:pic>
    </p:spTree>
    <p:extLst>
      <p:ext uri="{BB962C8B-B14F-4D97-AF65-F5344CB8AC3E}">
        <p14:creationId xmlns:p14="http://schemas.microsoft.com/office/powerpoint/2010/main" val="2015624065"/>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Interaction – Human/Environment</a:t>
            </a:r>
            <a:endParaRPr lang="en-US" dirty="0"/>
          </a:p>
        </p:txBody>
      </p:sp>
      <p:sp>
        <p:nvSpPr>
          <p:cNvPr id="3" name="Content Placeholder 2"/>
          <p:cNvSpPr>
            <a:spLocks noGrp="1"/>
          </p:cNvSpPr>
          <p:nvPr>
            <p:ph idx="1"/>
          </p:nvPr>
        </p:nvSpPr>
        <p:spPr>
          <a:xfrm>
            <a:off x="457200" y="1600200"/>
            <a:ext cx="5117857" cy="4525963"/>
          </a:xfrm>
        </p:spPr>
        <p:txBody>
          <a:bodyPr/>
          <a:lstStyle/>
          <a:p>
            <a:r>
              <a:rPr lang="en-US" dirty="0" smtClean="0"/>
              <a:t>We impact every area of the Earth, but in varying ways.</a:t>
            </a:r>
          </a:p>
          <a:p>
            <a:r>
              <a:rPr lang="en-US" dirty="0" smtClean="0"/>
              <a:t>The geography of places is influenced by the degree to which humans have impacted their local environment.</a:t>
            </a:r>
          </a:p>
          <a:p>
            <a:r>
              <a:rPr lang="en-US" dirty="0" smtClean="0"/>
              <a:t>We depend on, modify, and adapt the environment.</a:t>
            </a:r>
            <a:endParaRPr lang="en-US" dirty="0"/>
          </a:p>
        </p:txBody>
      </p:sp>
      <p:pic>
        <p:nvPicPr>
          <p:cNvPr id="5" name="Picture 4"/>
          <p:cNvPicPr>
            <a:picLocks noChangeAspect="1"/>
          </p:cNvPicPr>
          <p:nvPr/>
        </p:nvPicPr>
        <p:blipFill>
          <a:blip r:embed="rId2"/>
          <a:stretch>
            <a:fillRect/>
          </a:stretch>
        </p:blipFill>
        <p:spPr>
          <a:xfrm>
            <a:off x="5575056" y="1501238"/>
            <a:ext cx="3568943" cy="5356762"/>
          </a:xfrm>
          <a:prstGeom prst="rect">
            <a:avLst/>
          </a:prstGeom>
        </p:spPr>
      </p:pic>
    </p:spTree>
    <p:extLst>
      <p:ext uri="{BB962C8B-B14F-4D97-AF65-F5344CB8AC3E}">
        <p14:creationId xmlns:p14="http://schemas.microsoft.com/office/powerpoint/2010/main" val="2237590402"/>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a:t>
            </a:r>
            <a:endParaRPr lang="en-US" dirty="0"/>
          </a:p>
        </p:txBody>
      </p:sp>
      <p:sp>
        <p:nvSpPr>
          <p:cNvPr id="3" name="Content Placeholder 2"/>
          <p:cNvSpPr>
            <a:spLocks noGrp="1"/>
          </p:cNvSpPr>
          <p:nvPr>
            <p:ph idx="1"/>
          </p:nvPr>
        </p:nvSpPr>
        <p:spPr>
          <a:xfrm>
            <a:off x="0" y="1600200"/>
            <a:ext cx="5917540" cy="4948510"/>
          </a:xfrm>
        </p:spPr>
        <p:txBody>
          <a:bodyPr>
            <a:noAutofit/>
          </a:bodyPr>
          <a:lstStyle/>
          <a:p>
            <a:r>
              <a:rPr lang="en-US" dirty="0" smtClean="0"/>
              <a:t>Places have physical and human characteristics that make them what they are.</a:t>
            </a:r>
          </a:p>
          <a:p>
            <a:pPr lvl="1"/>
            <a:r>
              <a:rPr lang="en-US" sz="2000" dirty="0" smtClean="0"/>
              <a:t>Physical – mountains, rivers, beaches, topography, and the animal/plant life of a place</a:t>
            </a:r>
          </a:p>
          <a:p>
            <a:pPr lvl="1"/>
            <a:r>
              <a:rPr lang="en-US" sz="2000" dirty="0" smtClean="0"/>
              <a:t>Human – land use, architecture, forms of livelihood, religion, food, folk ways, transportation networks, communication networks</a:t>
            </a:r>
          </a:p>
          <a:p>
            <a:r>
              <a:rPr lang="en-US" dirty="0" smtClean="0"/>
              <a:t>Geography emphasizes the understanding of both of these factors and their integration together.</a:t>
            </a:r>
            <a:endParaRPr lang="en-US" dirty="0"/>
          </a:p>
        </p:txBody>
      </p:sp>
      <p:pic>
        <p:nvPicPr>
          <p:cNvPr id="4" name="Picture 3"/>
          <p:cNvPicPr>
            <a:picLocks noChangeAspect="1"/>
          </p:cNvPicPr>
          <p:nvPr/>
        </p:nvPicPr>
        <p:blipFill>
          <a:blip r:embed="rId2"/>
          <a:stretch>
            <a:fillRect/>
          </a:stretch>
        </p:blipFill>
        <p:spPr>
          <a:xfrm>
            <a:off x="5917540" y="2771242"/>
            <a:ext cx="3051665" cy="2288749"/>
          </a:xfrm>
          <a:prstGeom prst="rect">
            <a:avLst/>
          </a:prstGeom>
        </p:spPr>
      </p:pic>
    </p:spTree>
    <p:extLst>
      <p:ext uri="{BB962C8B-B14F-4D97-AF65-F5344CB8AC3E}">
        <p14:creationId xmlns:p14="http://schemas.microsoft.com/office/powerpoint/2010/main" val="466345199"/>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it</a:t>
            </a:r>
            <a:endParaRPr lang="en-US" dirty="0"/>
          </a:p>
        </p:txBody>
      </p:sp>
      <p:sp>
        <p:nvSpPr>
          <p:cNvPr id="3" name="Content Placeholder 2"/>
          <p:cNvSpPr>
            <a:spLocks noGrp="1"/>
          </p:cNvSpPr>
          <p:nvPr>
            <p:ph idx="1"/>
          </p:nvPr>
        </p:nvSpPr>
        <p:spPr/>
        <p:txBody>
          <a:bodyPr/>
          <a:lstStyle/>
          <a:p>
            <a:r>
              <a:rPr lang="en-US" dirty="0" smtClean="0"/>
              <a:t>List examples for each of the 5 themes of geography.</a:t>
            </a:r>
          </a:p>
          <a:p>
            <a:endParaRPr lang="en-US" dirty="0"/>
          </a:p>
          <a:p>
            <a:r>
              <a:rPr lang="en-US" dirty="0" smtClean="0"/>
              <a:t>Movement—</a:t>
            </a:r>
          </a:p>
          <a:p>
            <a:r>
              <a:rPr lang="en-US" dirty="0" smtClean="0"/>
              <a:t>Region—</a:t>
            </a:r>
          </a:p>
          <a:p>
            <a:r>
              <a:rPr lang="en-US" dirty="0" smtClean="0"/>
              <a:t>Location—</a:t>
            </a:r>
          </a:p>
          <a:p>
            <a:r>
              <a:rPr lang="en-US" dirty="0" smtClean="0"/>
              <a:t>Interaction (Human/Environment)—</a:t>
            </a:r>
          </a:p>
          <a:p>
            <a:r>
              <a:rPr lang="en-US" dirty="0" smtClean="0"/>
              <a:t>Place--</a:t>
            </a:r>
            <a:endParaRPr lang="en-US" dirty="0"/>
          </a:p>
        </p:txBody>
      </p:sp>
      <p:pic>
        <p:nvPicPr>
          <p:cNvPr id="4" name="Picture 3"/>
          <p:cNvPicPr>
            <a:picLocks noChangeAspect="1"/>
          </p:cNvPicPr>
          <p:nvPr/>
        </p:nvPicPr>
        <p:blipFill>
          <a:blip r:embed="rId2"/>
          <a:stretch>
            <a:fillRect/>
          </a:stretch>
        </p:blipFill>
        <p:spPr>
          <a:xfrm>
            <a:off x="5805977" y="4523194"/>
            <a:ext cx="3098527" cy="2334806"/>
          </a:xfrm>
          <a:prstGeom prst="rect">
            <a:avLst/>
          </a:prstGeom>
        </p:spPr>
      </p:pic>
    </p:spTree>
    <p:extLst>
      <p:ext uri="{BB962C8B-B14F-4D97-AF65-F5344CB8AC3E}">
        <p14:creationId xmlns:p14="http://schemas.microsoft.com/office/powerpoint/2010/main" val="413554659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Place and location are a part of geography.</a:t>
            </a:r>
          </a:p>
          <a:p>
            <a:endParaRPr lang="en-US" dirty="0"/>
          </a:p>
          <a:p>
            <a:r>
              <a:rPr lang="en-US" dirty="0" smtClean="0"/>
              <a:t>We are about the learn more about the elements and themes of geography!</a:t>
            </a:r>
            <a:endParaRPr lang="en-US" dirty="0"/>
          </a:p>
        </p:txBody>
      </p:sp>
      <p:pic>
        <p:nvPicPr>
          <p:cNvPr id="4" name="Picture 3"/>
          <p:cNvPicPr>
            <a:picLocks noChangeAspect="1"/>
          </p:cNvPicPr>
          <p:nvPr/>
        </p:nvPicPr>
        <p:blipFill>
          <a:blip r:embed="rId2"/>
          <a:stretch>
            <a:fillRect/>
          </a:stretch>
        </p:blipFill>
        <p:spPr>
          <a:xfrm>
            <a:off x="1074777" y="3266107"/>
            <a:ext cx="7195931" cy="3406074"/>
          </a:xfrm>
          <a:prstGeom prst="rect">
            <a:avLst/>
          </a:prstGeom>
        </p:spPr>
      </p:pic>
    </p:spTree>
    <p:extLst>
      <p:ext uri="{BB962C8B-B14F-4D97-AF65-F5344CB8AC3E}">
        <p14:creationId xmlns:p14="http://schemas.microsoft.com/office/powerpoint/2010/main" val="1927672855"/>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It</a:t>
            </a:r>
            <a:endParaRPr lang="en-US" dirty="0"/>
          </a:p>
        </p:txBody>
      </p:sp>
      <p:sp>
        <p:nvSpPr>
          <p:cNvPr id="3" name="Content Placeholder 2"/>
          <p:cNvSpPr>
            <a:spLocks noGrp="1"/>
          </p:cNvSpPr>
          <p:nvPr>
            <p:ph idx="1"/>
          </p:nvPr>
        </p:nvSpPr>
        <p:spPr/>
        <p:txBody>
          <a:bodyPr>
            <a:normAutofit/>
          </a:bodyPr>
          <a:lstStyle/>
          <a:p>
            <a:r>
              <a:rPr lang="en-US" sz="3600" dirty="0" smtClean="0"/>
              <a:t>What is Geography?</a:t>
            </a:r>
          </a:p>
          <a:p>
            <a:endParaRPr lang="en-US" sz="3600" dirty="0"/>
          </a:p>
          <a:p>
            <a:r>
              <a:rPr lang="en-US" sz="3600" dirty="0" smtClean="0"/>
              <a:t>Divide into pairs and brainstorm what geography is…</a:t>
            </a:r>
          </a:p>
          <a:p>
            <a:endParaRPr lang="en-US" sz="3600" dirty="0"/>
          </a:p>
          <a:p>
            <a:r>
              <a:rPr lang="en-US" sz="3600" dirty="0" smtClean="0"/>
              <a:t>So…what is geography?</a:t>
            </a:r>
            <a:endParaRPr lang="en-US" sz="3600" dirty="0"/>
          </a:p>
        </p:txBody>
      </p:sp>
    </p:spTree>
    <p:extLst>
      <p:ext uri="{BB962C8B-B14F-4D97-AF65-F5344CB8AC3E}">
        <p14:creationId xmlns:p14="http://schemas.microsoft.com/office/powerpoint/2010/main" val="856524140"/>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Misconceptions</a:t>
            </a:r>
            <a:endParaRPr lang="en-US" dirty="0"/>
          </a:p>
        </p:txBody>
      </p:sp>
      <p:sp>
        <p:nvSpPr>
          <p:cNvPr id="3" name="Content Placeholder 2"/>
          <p:cNvSpPr>
            <a:spLocks noGrp="1"/>
          </p:cNvSpPr>
          <p:nvPr>
            <p:ph idx="1"/>
          </p:nvPr>
        </p:nvSpPr>
        <p:spPr/>
        <p:txBody>
          <a:bodyPr>
            <a:normAutofit/>
          </a:bodyPr>
          <a:lstStyle/>
          <a:p>
            <a:r>
              <a:rPr lang="en-US" sz="3600" dirty="0" smtClean="0"/>
              <a:t>Many people think geography is simply an exercise in memorizing place names.</a:t>
            </a:r>
          </a:p>
          <a:p>
            <a:r>
              <a:rPr lang="en-US" sz="3600" dirty="0">
                <a:hlinkClick r:id="rId2"/>
              </a:rPr>
              <a:t>http://www.youtube.com/watch?v=</a:t>
            </a:r>
            <a:r>
              <a:rPr lang="en-US" sz="3600" dirty="0" smtClean="0">
                <a:hlinkClick r:id="rId2"/>
              </a:rPr>
              <a:t>1BXKsQ2nbno</a:t>
            </a:r>
            <a:endParaRPr lang="en-US" sz="3600" dirty="0" smtClean="0"/>
          </a:p>
          <a:p>
            <a:endParaRPr lang="en-US" sz="3600" dirty="0" smtClean="0"/>
          </a:p>
        </p:txBody>
      </p:sp>
      <p:pic>
        <p:nvPicPr>
          <p:cNvPr id="4" name="Picture 3"/>
          <p:cNvPicPr>
            <a:picLocks noChangeAspect="1"/>
          </p:cNvPicPr>
          <p:nvPr/>
        </p:nvPicPr>
        <p:blipFill>
          <a:blip r:embed="rId3"/>
          <a:stretch>
            <a:fillRect/>
          </a:stretch>
        </p:blipFill>
        <p:spPr>
          <a:xfrm>
            <a:off x="4766839" y="4021561"/>
            <a:ext cx="3705536" cy="2621997"/>
          </a:xfrm>
          <a:prstGeom prst="rect">
            <a:avLst/>
          </a:prstGeom>
        </p:spPr>
      </p:pic>
    </p:spTree>
    <p:extLst>
      <p:ext uri="{BB962C8B-B14F-4D97-AF65-F5344CB8AC3E}">
        <p14:creationId xmlns:p14="http://schemas.microsoft.com/office/powerpoint/2010/main" val="270566231"/>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it is!</a:t>
            </a:r>
            <a:endParaRPr lang="en-US" dirty="0"/>
          </a:p>
        </p:txBody>
      </p:sp>
      <p:sp>
        <p:nvSpPr>
          <p:cNvPr id="3" name="Content Placeholder 2"/>
          <p:cNvSpPr>
            <a:spLocks noGrp="1"/>
          </p:cNvSpPr>
          <p:nvPr>
            <p:ph idx="1"/>
          </p:nvPr>
        </p:nvSpPr>
        <p:spPr/>
        <p:txBody>
          <a:bodyPr>
            <a:normAutofit fontScale="77500" lnSpcReduction="20000"/>
          </a:bodyPr>
          <a:lstStyle/>
          <a:p>
            <a:r>
              <a:rPr lang="en-US" sz="3600" dirty="0" smtClean="0"/>
              <a:t>A spatial science</a:t>
            </a:r>
          </a:p>
          <a:p>
            <a:r>
              <a:rPr lang="en-US" sz="3600" dirty="0" smtClean="0"/>
              <a:t>Geographers study space in order to locate the distribution of people and objects.</a:t>
            </a:r>
          </a:p>
          <a:p>
            <a:r>
              <a:rPr lang="en-US" sz="3600" dirty="0" smtClean="0"/>
              <a:t>Distribution has 3 properties-</a:t>
            </a:r>
          </a:p>
          <a:p>
            <a:pPr lvl="1"/>
            <a:r>
              <a:rPr lang="en-US" sz="3600" dirty="0" smtClean="0"/>
              <a:t>Density</a:t>
            </a:r>
          </a:p>
          <a:p>
            <a:pPr lvl="1"/>
            <a:r>
              <a:rPr lang="en-US" sz="3600" dirty="0" smtClean="0"/>
              <a:t>Concentration</a:t>
            </a:r>
          </a:p>
          <a:p>
            <a:pPr lvl="1"/>
            <a:r>
              <a:rPr lang="en-US" sz="3600" dirty="0" smtClean="0"/>
              <a:t>Pattern</a:t>
            </a:r>
          </a:p>
          <a:p>
            <a:r>
              <a:rPr lang="en-US" sz="3600" dirty="0" smtClean="0"/>
              <a:t>Geographers ask 2 main questions-</a:t>
            </a:r>
          </a:p>
          <a:p>
            <a:pPr lvl="1"/>
            <a:r>
              <a:rPr lang="en-US" sz="3600" dirty="0" smtClean="0"/>
              <a:t>Where?</a:t>
            </a:r>
          </a:p>
          <a:p>
            <a:pPr lvl="1"/>
            <a:r>
              <a:rPr lang="en-US" sz="3600" dirty="0" smtClean="0"/>
              <a:t>Why?</a:t>
            </a:r>
            <a:endParaRPr lang="en-US" sz="3600" dirty="0"/>
          </a:p>
          <a:p>
            <a:pPr marL="457200" lvl="1" indent="0">
              <a:buNone/>
            </a:pPr>
            <a:endParaRPr lang="en-US" dirty="0" smtClean="0"/>
          </a:p>
        </p:txBody>
      </p:sp>
    </p:spTree>
    <p:extLst>
      <p:ext uri="{BB962C8B-B14F-4D97-AF65-F5344CB8AC3E}">
        <p14:creationId xmlns:p14="http://schemas.microsoft.com/office/powerpoint/2010/main" val="1754219655"/>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specifically…</a:t>
            </a:r>
            <a:endParaRPr lang="en-US" dirty="0"/>
          </a:p>
        </p:txBody>
      </p:sp>
      <p:sp>
        <p:nvSpPr>
          <p:cNvPr id="3" name="Content Placeholder 2"/>
          <p:cNvSpPr>
            <a:spLocks noGrp="1"/>
          </p:cNvSpPr>
          <p:nvPr>
            <p:ph idx="1"/>
          </p:nvPr>
        </p:nvSpPr>
        <p:spPr/>
        <p:txBody>
          <a:bodyPr>
            <a:normAutofit lnSpcReduction="10000"/>
          </a:bodyPr>
          <a:lstStyle/>
          <a:p>
            <a:r>
              <a:rPr lang="en-US" dirty="0" smtClean="0"/>
              <a:t>Geography is a way of thinking about problems, both natural &amp; societal, which emphasize the importance of </a:t>
            </a:r>
            <a:r>
              <a:rPr lang="en-US" b="1" i="1" dirty="0" smtClean="0"/>
              <a:t>spatial relationships</a:t>
            </a:r>
            <a:r>
              <a:rPr lang="en-US" dirty="0" smtClean="0"/>
              <a:t>.</a:t>
            </a:r>
          </a:p>
          <a:p>
            <a:r>
              <a:rPr lang="en-US" dirty="0" smtClean="0"/>
              <a:t>Take any social, environmental, or physical question or problem and ask yourself whether there is a </a:t>
            </a:r>
            <a:r>
              <a:rPr lang="en-US" b="1" i="1" dirty="0" smtClean="0"/>
              <a:t>spatial aspect </a:t>
            </a:r>
            <a:r>
              <a:rPr lang="en-US" dirty="0" smtClean="0"/>
              <a:t>to it.</a:t>
            </a:r>
          </a:p>
          <a:p>
            <a:r>
              <a:rPr lang="en-US" dirty="0" smtClean="0"/>
              <a:t>Chances are that space and place play a role in the explanation and distribution of that question.</a:t>
            </a:r>
          </a:p>
          <a:p>
            <a:endParaRPr lang="en-US" dirty="0"/>
          </a:p>
          <a:p>
            <a:r>
              <a:rPr lang="en-US" dirty="0" smtClean="0"/>
              <a:t>FOR EXAMPLE—</a:t>
            </a:r>
          </a:p>
          <a:p>
            <a:pPr lvl="1"/>
            <a:r>
              <a:rPr lang="en-US" dirty="0" smtClean="0"/>
              <a:t>Why do there always seem to be so many wars in Africa?</a:t>
            </a:r>
          </a:p>
          <a:p>
            <a:pPr lvl="1"/>
            <a:r>
              <a:rPr lang="en-US" dirty="0" smtClean="0"/>
              <a:t>Why is corn such an important part of a traditional Mexican diet?</a:t>
            </a:r>
            <a:endParaRPr lang="en-US" dirty="0"/>
          </a:p>
        </p:txBody>
      </p:sp>
    </p:spTree>
    <p:extLst>
      <p:ext uri="{BB962C8B-B14F-4D97-AF65-F5344CB8AC3E}">
        <p14:creationId xmlns:p14="http://schemas.microsoft.com/office/powerpoint/2010/main" val="97328080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World in Spatial Terms</a:t>
            </a:r>
            <a:endParaRPr lang="en-US" dirty="0"/>
          </a:p>
        </p:txBody>
      </p:sp>
      <p:sp>
        <p:nvSpPr>
          <p:cNvPr id="3" name="Content Placeholder 2"/>
          <p:cNvSpPr>
            <a:spLocks noGrp="1"/>
          </p:cNvSpPr>
          <p:nvPr>
            <p:ph idx="1"/>
          </p:nvPr>
        </p:nvSpPr>
        <p:spPr/>
        <p:txBody>
          <a:bodyPr/>
          <a:lstStyle/>
          <a:p>
            <a:r>
              <a:rPr lang="en-US" dirty="0" smtClean="0"/>
              <a:t>Using patterns in where things are located and how they are arranged.</a:t>
            </a:r>
          </a:p>
          <a:p>
            <a:r>
              <a:rPr lang="en-US" dirty="0" smtClean="0"/>
              <a:t>Using maps to study people, places, &amp; environments.</a:t>
            </a:r>
            <a:endParaRPr lang="en-US" dirty="0"/>
          </a:p>
        </p:txBody>
      </p:sp>
      <p:pic>
        <p:nvPicPr>
          <p:cNvPr id="4" name="Picture 3"/>
          <p:cNvPicPr>
            <a:picLocks noChangeAspect="1"/>
          </p:cNvPicPr>
          <p:nvPr/>
        </p:nvPicPr>
        <p:blipFill>
          <a:blip r:embed="rId2"/>
          <a:stretch>
            <a:fillRect/>
          </a:stretch>
        </p:blipFill>
        <p:spPr>
          <a:xfrm>
            <a:off x="1665919" y="3389597"/>
            <a:ext cx="6288862" cy="3468403"/>
          </a:xfrm>
          <a:prstGeom prst="rect">
            <a:avLst/>
          </a:prstGeom>
        </p:spPr>
      </p:pic>
    </p:spTree>
    <p:extLst>
      <p:ext uri="{BB962C8B-B14F-4D97-AF65-F5344CB8AC3E}">
        <p14:creationId xmlns:p14="http://schemas.microsoft.com/office/powerpoint/2010/main" val="1463870909"/>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basically…</a:t>
            </a:r>
            <a:endParaRPr lang="en-US" dirty="0"/>
          </a:p>
        </p:txBody>
      </p:sp>
      <p:sp>
        <p:nvSpPr>
          <p:cNvPr id="3" name="Content Placeholder 2"/>
          <p:cNvSpPr>
            <a:spLocks noGrp="1"/>
          </p:cNvSpPr>
          <p:nvPr>
            <p:ph idx="1"/>
          </p:nvPr>
        </p:nvSpPr>
        <p:spPr/>
        <p:txBody>
          <a:bodyPr/>
          <a:lstStyle/>
          <a:p>
            <a:r>
              <a:rPr lang="en-US" dirty="0" smtClean="0"/>
              <a:t>Geography is the study of EVERYTHING ON EARTH.</a:t>
            </a:r>
          </a:p>
          <a:p>
            <a:r>
              <a:rPr lang="en-US" dirty="0" smtClean="0"/>
              <a:t>What is where and how it got there.</a:t>
            </a:r>
            <a:endParaRPr lang="en-US" dirty="0"/>
          </a:p>
        </p:txBody>
      </p:sp>
      <p:pic>
        <p:nvPicPr>
          <p:cNvPr id="4" name="Picture 3"/>
          <p:cNvPicPr>
            <a:picLocks noChangeAspect="1"/>
          </p:cNvPicPr>
          <p:nvPr/>
        </p:nvPicPr>
        <p:blipFill>
          <a:blip r:embed="rId2"/>
          <a:stretch>
            <a:fillRect/>
          </a:stretch>
        </p:blipFill>
        <p:spPr>
          <a:xfrm>
            <a:off x="593584" y="3141719"/>
            <a:ext cx="4231729" cy="2862640"/>
          </a:xfrm>
          <a:prstGeom prst="rect">
            <a:avLst/>
          </a:prstGeom>
        </p:spPr>
      </p:pic>
      <p:pic>
        <p:nvPicPr>
          <p:cNvPr id="5" name="Picture 4"/>
          <p:cNvPicPr>
            <a:picLocks noChangeAspect="1"/>
          </p:cNvPicPr>
          <p:nvPr/>
        </p:nvPicPr>
        <p:blipFill>
          <a:blip r:embed="rId3"/>
          <a:stretch>
            <a:fillRect/>
          </a:stretch>
        </p:blipFill>
        <p:spPr>
          <a:xfrm>
            <a:off x="5838965" y="2899253"/>
            <a:ext cx="2538726" cy="3367698"/>
          </a:xfrm>
          <a:prstGeom prst="rect">
            <a:avLst/>
          </a:prstGeom>
        </p:spPr>
      </p:pic>
    </p:spTree>
    <p:extLst>
      <p:ext uri="{BB962C8B-B14F-4D97-AF65-F5344CB8AC3E}">
        <p14:creationId xmlns:p14="http://schemas.microsoft.com/office/powerpoint/2010/main" val="2927117540"/>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150</TotalTime>
  <Words>750</Words>
  <Application>Microsoft Office PowerPoint</Application>
  <PresentationFormat>On-screen Show (4:3)</PresentationFormat>
  <Paragraphs>109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Executive</vt:lpstr>
      <vt:lpstr> Basics of Geography</vt:lpstr>
      <vt:lpstr>List It</vt:lpstr>
      <vt:lpstr>PowerPoint Presentation</vt:lpstr>
      <vt:lpstr>List It</vt:lpstr>
      <vt:lpstr>Misconceptions</vt:lpstr>
      <vt:lpstr>What it is!</vt:lpstr>
      <vt:lpstr>More specifically…</vt:lpstr>
      <vt:lpstr>The World in Spatial Terms</vt:lpstr>
      <vt:lpstr>So basically…</vt:lpstr>
      <vt:lpstr>List It</vt:lpstr>
      <vt:lpstr>Why Geography Matters</vt:lpstr>
      <vt:lpstr>Where do we find geography?</vt:lpstr>
      <vt:lpstr>Who uses geography?</vt:lpstr>
      <vt:lpstr>Famous Geography Students</vt:lpstr>
      <vt:lpstr>Quotes</vt:lpstr>
      <vt:lpstr>2 main branches of Geography</vt:lpstr>
      <vt:lpstr>5 Themes of Geography</vt:lpstr>
      <vt:lpstr>Movement</vt:lpstr>
      <vt:lpstr>Region</vt:lpstr>
      <vt:lpstr>Location</vt:lpstr>
      <vt:lpstr>Interaction – Human/Environment</vt:lpstr>
      <vt:lpstr>Place</vt:lpstr>
      <vt:lpstr>List it</vt:lpstr>
    </vt:vector>
  </TitlesOfParts>
  <Company>Madison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Concepts of Geography</dc:title>
  <dc:creator>MCS</dc:creator>
  <cp:lastModifiedBy>Massey, Todd L</cp:lastModifiedBy>
  <cp:revision>11</cp:revision>
  <dcterms:created xsi:type="dcterms:W3CDTF">2014-08-08T01:37:56Z</dcterms:created>
  <dcterms:modified xsi:type="dcterms:W3CDTF">2014-08-12T11:40:27Z</dcterms:modified>
</cp:coreProperties>
</file>